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56" r:id="rId2"/>
    <p:sldId id="277" r:id="rId3"/>
    <p:sldId id="263" r:id="rId4"/>
    <p:sldId id="282" r:id="rId5"/>
    <p:sldId id="307" r:id="rId6"/>
    <p:sldId id="308" r:id="rId7"/>
    <p:sldId id="285" r:id="rId8"/>
    <p:sldId id="284" r:id="rId9"/>
    <p:sldId id="265" r:id="rId10"/>
    <p:sldId id="266" r:id="rId11"/>
    <p:sldId id="267" r:id="rId12"/>
    <p:sldId id="268" r:id="rId13"/>
    <p:sldId id="273" r:id="rId14"/>
    <p:sldId id="275" r:id="rId15"/>
    <p:sldId id="276" r:id="rId16"/>
    <p:sldId id="287" r:id="rId17"/>
    <p:sldId id="269" r:id="rId18"/>
    <p:sldId id="270" r:id="rId19"/>
    <p:sldId id="309" r:id="rId20"/>
    <p:sldId id="289" r:id="rId21"/>
    <p:sldId id="290" r:id="rId22"/>
    <p:sldId id="291" r:id="rId23"/>
    <p:sldId id="278" r:id="rId24"/>
    <p:sldId id="286" r:id="rId25"/>
    <p:sldId id="279" r:id="rId26"/>
    <p:sldId id="292" r:id="rId27"/>
    <p:sldId id="294" r:id="rId28"/>
    <p:sldId id="293" r:id="rId29"/>
    <p:sldId id="295" r:id="rId30"/>
    <p:sldId id="296" r:id="rId31"/>
    <p:sldId id="297" r:id="rId32"/>
    <p:sldId id="298" r:id="rId33"/>
    <p:sldId id="299" r:id="rId34"/>
    <p:sldId id="300" r:id="rId35"/>
    <p:sldId id="301" r:id="rId36"/>
    <p:sldId id="302" r:id="rId37"/>
    <p:sldId id="303" r:id="rId38"/>
    <p:sldId id="304" r:id="rId39"/>
    <p:sldId id="306"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CC9900"/>
    <a:srgbClr val="FFFF99"/>
    <a:srgbClr val="FFFFCC"/>
    <a:srgbClr val="0163AA"/>
    <a:srgbClr val="015EA4"/>
    <a:srgbClr val="0096EB"/>
    <a:srgbClr val="0096ED"/>
    <a:srgbClr val="0082B0"/>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906" autoAdjust="0"/>
  </p:normalViewPr>
  <p:slideViewPr>
    <p:cSldViewPr>
      <p:cViewPr varScale="1">
        <p:scale>
          <a:sx n="106" d="100"/>
          <a:sy n="106" d="100"/>
        </p:scale>
        <p:origin x="1764"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ED61BE-AA52-4FD4-AB8D-FCF081892D27}" type="datetimeFigureOut">
              <a:rPr lang="en-US" smtClean="0"/>
              <a:t>8/20/2023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FBB6FE-1142-43AC-BA60-ACFF4D9C5745}" type="slidenum">
              <a:rPr lang="en-US" smtClean="0"/>
              <a:t>‹#›</a:t>
            </a:fld>
            <a:endParaRPr lang="en-US"/>
          </a:p>
        </p:txBody>
      </p:sp>
    </p:spTree>
    <p:extLst>
      <p:ext uri="{BB962C8B-B14F-4D97-AF65-F5344CB8AC3E}">
        <p14:creationId xmlns:p14="http://schemas.microsoft.com/office/powerpoint/2010/main" val="22760338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72E316C-FEF3-4C0E-A53E-1AC2ED6C0245}" type="datetime1">
              <a:rPr lang="en-US" smtClean="0"/>
              <a:t>8/20/2023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BAB911-7792-404B-AA0C-AE2663993872}" type="slidenum">
              <a:rPr lang="en-US" smtClean="0"/>
              <a:t>‹#›</a:t>
            </a:fld>
            <a:endParaRPr lang="en-US"/>
          </a:p>
        </p:txBody>
      </p:sp>
    </p:spTree>
    <p:extLst>
      <p:ext uri="{BB962C8B-B14F-4D97-AF65-F5344CB8AC3E}">
        <p14:creationId xmlns:p14="http://schemas.microsoft.com/office/powerpoint/2010/main" val="4625512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8A6BA2E-DC03-4CE6-ABE6-D4C9C7AE6FBE}" type="datetime1">
              <a:rPr lang="en-US" smtClean="0"/>
              <a:t>8/20/2023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BAB911-7792-404B-AA0C-AE2663993872}" type="slidenum">
              <a:rPr lang="en-US" smtClean="0"/>
              <a:t>‹#›</a:t>
            </a:fld>
            <a:endParaRPr lang="en-US"/>
          </a:p>
        </p:txBody>
      </p:sp>
    </p:spTree>
    <p:extLst>
      <p:ext uri="{BB962C8B-B14F-4D97-AF65-F5344CB8AC3E}">
        <p14:creationId xmlns:p14="http://schemas.microsoft.com/office/powerpoint/2010/main" val="2012740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31AA1CE-12AD-4716-BA58-A6E8FBC1FB6A}" type="datetime1">
              <a:rPr lang="en-US" smtClean="0"/>
              <a:t>8/20/2023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BAB911-7792-404B-AA0C-AE2663993872}" type="slidenum">
              <a:rPr lang="en-US" smtClean="0"/>
              <a:t>‹#›</a:t>
            </a:fld>
            <a:endParaRPr lang="en-US"/>
          </a:p>
        </p:txBody>
      </p:sp>
    </p:spTree>
    <p:extLst>
      <p:ext uri="{BB962C8B-B14F-4D97-AF65-F5344CB8AC3E}">
        <p14:creationId xmlns:p14="http://schemas.microsoft.com/office/powerpoint/2010/main" val="2884553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7C7CC23-9E6E-40F5-8BFB-6765A0FE8186}" type="datetime1">
              <a:rPr lang="en-US" smtClean="0"/>
              <a:t>8/20/2023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BAB911-7792-404B-AA0C-AE2663993872}" type="slidenum">
              <a:rPr lang="en-US" smtClean="0"/>
              <a:t>‹#›</a:t>
            </a:fld>
            <a:endParaRPr lang="en-US"/>
          </a:p>
        </p:txBody>
      </p:sp>
    </p:spTree>
    <p:extLst>
      <p:ext uri="{BB962C8B-B14F-4D97-AF65-F5344CB8AC3E}">
        <p14:creationId xmlns:p14="http://schemas.microsoft.com/office/powerpoint/2010/main" val="1206678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8959AC-0130-4548-AA60-8AA57A09D5FF}" type="datetime1">
              <a:rPr lang="en-US" smtClean="0"/>
              <a:t>8/20/2023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BAB911-7792-404B-AA0C-AE2663993872}" type="slidenum">
              <a:rPr lang="en-US" smtClean="0"/>
              <a:t>‹#›</a:t>
            </a:fld>
            <a:endParaRPr lang="en-US"/>
          </a:p>
        </p:txBody>
      </p:sp>
    </p:spTree>
    <p:extLst>
      <p:ext uri="{BB962C8B-B14F-4D97-AF65-F5344CB8AC3E}">
        <p14:creationId xmlns:p14="http://schemas.microsoft.com/office/powerpoint/2010/main" val="2081690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71527E0-B7A9-4C82-8799-76B0C3B068FA}" type="datetime1">
              <a:rPr lang="en-US" smtClean="0"/>
              <a:t>8/20/2023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BAB911-7792-404B-AA0C-AE2663993872}" type="slidenum">
              <a:rPr lang="en-US" smtClean="0"/>
              <a:t>‹#›</a:t>
            </a:fld>
            <a:endParaRPr lang="en-US"/>
          </a:p>
        </p:txBody>
      </p:sp>
    </p:spTree>
    <p:extLst>
      <p:ext uri="{BB962C8B-B14F-4D97-AF65-F5344CB8AC3E}">
        <p14:creationId xmlns:p14="http://schemas.microsoft.com/office/powerpoint/2010/main" val="4064668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F9CB3DD-2E6F-4617-A9EA-761F29CFB393}" type="datetime1">
              <a:rPr lang="en-US" smtClean="0"/>
              <a:t>8/20/2023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BAB911-7792-404B-AA0C-AE2663993872}" type="slidenum">
              <a:rPr lang="en-US" smtClean="0"/>
              <a:t>‹#›</a:t>
            </a:fld>
            <a:endParaRPr lang="en-US"/>
          </a:p>
        </p:txBody>
      </p:sp>
    </p:spTree>
    <p:extLst>
      <p:ext uri="{BB962C8B-B14F-4D97-AF65-F5344CB8AC3E}">
        <p14:creationId xmlns:p14="http://schemas.microsoft.com/office/powerpoint/2010/main" val="41603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2406276-EF92-419C-846A-CCD08BE11736}" type="datetime1">
              <a:rPr lang="en-US" smtClean="0"/>
              <a:t>8/20/2023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BAB911-7792-404B-AA0C-AE2663993872}" type="slidenum">
              <a:rPr lang="en-US" smtClean="0"/>
              <a:t>‹#›</a:t>
            </a:fld>
            <a:endParaRPr lang="en-US"/>
          </a:p>
        </p:txBody>
      </p:sp>
    </p:spTree>
    <p:extLst>
      <p:ext uri="{BB962C8B-B14F-4D97-AF65-F5344CB8AC3E}">
        <p14:creationId xmlns:p14="http://schemas.microsoft.com/office/powerpoint/2010/main" val="3474706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EB0DB5-8298-4419-8D8C-EFB2BC09D1A8}" type="datetime1">
              <a:rPr lang="en-US" smtClean="0"/>
              <a:t>8/20/2023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BAB911-7792-404B-AA0C-AE2663993872}" type="slidenum">
              <a:rPr lang="en-US" smtClean="0"/>
              <a:t>‹#›</a:t>
            </a:fld>
            <a:endParaRPr lang="en-US"/>
          </a:p>
        </p:txBody>
      </p:sp>
    </p:spTree>
    <p:extLst>
      <p:ext uri="{BB962C8B-B14F-4D97-AF65-F5344CB8AC3E}">
        <p14:creationId xmlns:p14="http://schemas.microsoft.com/office/powerpoint/2010/main" val="478841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E61881-7602-4B02-BFDC-0E5E3D93C660}" type="datetime1">
              <a:rPr lang="en-US" smtClean="0"/>
              <a:t>8/20/2023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BAB911-7792-404B-AA0C-AE2663993872}" type="slidenum">
              <a:rPr lang="en-US" smtClean="0"/>
              <a:t>‹#›</a:t>
            </a:fld>
            <a:endParaRPr lang="en-US"/>
          </a:p>
        </p:txBody>
      </p:sp>
    </p:spTree>
    <p:extLst>
      <p:ext uri="{BB962C8B-B14F-4D97-AF65-F5344CB8AC3E}">
        <p14:creationId xmlns:p14="http://schemas.microsoft.com/office/powerpoint/2010/main" val="2113450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461856-F21B-4EBE-936A-B57B4BFDC13A}" type="datetime1">
              <a:rPr lang="en-US" smtClean="0"/>
              <a:t>8/20/2023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BAB911-7792-404B-AA0C-AE2663993872}" type="slidenum">
              <a:rPr lang="en-US" smtClean="0"/>
              <a:t>‹#›</a:t>
            </a:fld>
            <a:endParaRPr lang="en-US"/>
          </a:p>
        </p:txBody>
      </p:sp>
    </p:spTree>
    <p:extLst>
      <p:ext uri="{BB962C8B-B14F-4D97-AF65-F5344CB8AC3E}">
        <p14:creationId xmlns:p14="http://schemas.microsoft.com/office/powerpoint/2010/main" val="2166652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54043B-9CBF-4E96-B619-A967CF04AC6A}" type="datetime1">
              <a:rPr lang="en-US" smtClean="0"/>
              <a:t>8/20/2023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BAB911-7792-404B-AA0C-AE2663993872}" type="slidenum">
              <a:rPr lang="en-US" smtClean="0"/>
              <a:t>‹#›</a:t>
            </a:fld>
            <a:endParaRPr lang="en-US"/>
          </a:p>
        </p:txBody>
      </p:sp>
    </p:spTree>
    <p:extLst>
      <p:ext uri="{BB962C8B-B14F-4D97-AF65-F5344CB8AC3E}">
        <p14:creationId xmlns:p14="http://schemas.microsoft.com/office/powerpoint/2010/main" val="28902059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hyperlink" Target="mailto:Goofy.Goof@opm.gov"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0"/>
            <a:ext cx="7772400" cy="1981200"/>
          </a:xfrm>
        </p:spPr>
        <p:txBody>
          <a:bodyPr>
            <a:normAutofit/>
          </a:bodyPr>
          <a:lstStyle/>
          <a:p>
            <a:r>
              <a:rPr lang="en-US" dirty="0">
                <a:solidFill>
                  <a:schemeClr val="tx2">
                    <a:lumMod val="75000"/>
                  </a:schemeClr>
                </a:solidFill>
              </a:rPr>
              <a:t>Federal Competency</a:t>
            </a:r>
            <a:br>
              <a:rPr lang="en-US" dirty="0">
                <a:solidFill>
                  <a:schemeClr val="tx2">
                    <a:lumMod val="75000"/>
                  </a:schemeClr>
                </a:solidFill>
              </a:rPr>
            </a:br>
            <a:r>
              <a:rPr lang="en-US" dirty="0">
                <a:solidFill>
                  <a:schemeClr val="tx2">
                    <a:lumMod val="75000"/>
                  </a:schemeClr>
                </a:solidFill>
              </a:rPr>
              <a:t>Tool Prototype</a:t>
            </a:r>
          </a:p>
        </p:txBody>
      </p:sp>
      <p:sp>
        <p:nvSpPr>
          <p:cNvPr id="6" name="Subtitle 5"/>
          <p:cNvSpPr>
            <a:spLocks noGrp="1"/>
          </p:cNvSpPr>
          <p:nvPr>
            <p:ph type="subTitle" idx="1"/>
          </p:nvPr>
        </p:nvSpPr>
        <p:spPr>
          <a:xfrm>
            <a:off x="1371600" y="3810000"/>
            <a:ext cx="6400800" cy="1905000"/>
          </a:xfrm>
        </p:spPr>
        <p:txBody>
          <a:bodyPr>
            <a:normAutofit/>
          </a:bodyPr>
          <a:lstStyle/>
          <a:p>
            <a:r>
              <a:rPr lang="en-US" sz="3000" dirty="0"/>
              <a:t>May 15, 2018</a:t>
            </a:r>
          </a:p>
        </p:txBody>
      </p:sp>
    </p:spTree>
    <p:extLst>
      <p:ext uri="{BB962C8B-B14F-4D97-AF65-F5344CB8AC3E}">
        <p14:creationId xmlns:p14="http://schemas.microsoft.com/office/powerpoint/2010/main" val="22040553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
          <p:cNvSpPr>
            <a:spLocks noChangeArrowheads="1"/>
          </p:cNvSpPr>
          <p:nvPr/>
        </p:nvSpPr>
        <p:spPr bwMode="auto">
          <a:xfrm>
            <a:off x="303981" y="986419"/>
            <a:ext cx="8760733"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5429250" algn="l"/>
              </a:tabLst>
              <a:defRPr>
                <a:solidFill>
                  <a:schemeClr val="tx1"/>
                </a:solidFill>
                <a:latin typeface="Arial" pitchFamily="34" charset="0"/>
                <a:cs typeface="Arial" pitchFamily="34" charset="0"/>
              </a:defRPr>
            </a:lvl1pPr>
            <a:lvl2pPr fontAlgn="base">
              <a:spcBef>
                <a:spcPct val="0"/>
              </a:spcBef>
              <a:spcAft>
                <a:spcPct val="0"/>
              </a:spcAft>
              <a:tabLst>
                <a:tab pos="5429250" algn="l"/>
              </a:tabLst>
              <a:defRPr>
                <a:solidFill>
                  <a:schemeClr val="tx1"/>
                </a:solidFill>
                <a:latin typeface="Arial" pitchFamily="34" charset="0"/>
                <a:cs typeface="Arial" pitchFamily="34" charset="0"/>
              </a:defRPr>
            </a:lvl2pPr>
            <a:lvl3pPr fontAlgn="base">
              <a:spcBef>
                <a:spcPct val="0"/>
              </a:spcBef>
              <a:spcAft>
                <a:spcPct val="0"/>
              </a:spcAft>
              <a:tabLst>
                <a:tab pos="5429250" algn="l"/>
              </a:tabLst>
              <a:defRPr>
                <a:solidFill>
                  <a:schemeClr val="tx1"/>
                </a:solidFill>
                <a:latin typeface="Arial" pitchFamily="34" charset="0"/>
                <a:cs typeface="Arial" pitchFamily="34" charset="0"/>
              </a:defRPr>
            </a:lvl3pPr>
            <a:lvl4pPr fontAlgn="base">
              <a:spcBef>
                <a:spcPct val="0"/>
              </a:spcBef>
              <a:spcAft>
                <a:spcPct val="0"/>
              </a:spcAft>
              <a:tabLst>
                <a:tab pos="5429250" algn="l"/>
              </a:tabLst>
              <a:defRPr>
                <a:solidFill>
                  <a:schemeClr val="tx1"/>
                </a:solidFill>
                <a:latin typeface="Arial" pitchFamily="34" charset="0"/>
                <a:cs typeface="Arial" pitchFamily="34" charset="0"/>
              </a:defRPr>
            </a:lvl4pPr>
            <a:lvl5pPr fontAlgn="base">
              <a:spcBef>
                <a:spcPct val="0"/>
              </a:spcBef>
              <a:spcAft>
                <a:spcPct val="0"/>
              </a:spcAft>
              <a:tabLst>
                <a:tab pos="5429250" algn="l"/>
              </a:tabLst>
              <a:defRPr>
                <a:solidFill>
                  <a:schemeClr val="tx1"/>
                </a:solidFill>
                <a:latin typeface="Arial" pitchFamily="34" charset="0"/>
                <a:cs typeface="Arial" pitchFamily="34" charset="0"/>
              </a:defRPr>
            </a:lvl5pPr>
            <a:lvl6pPr fontAlgn="base">
              <a:spcBef>
                <a:spcPct val="0"/>
              </a:spcBef>
              <a:spcAft>
                <a:spcPct val="0"/>
              </a:spcAft>
              <a:tabLst>
                <a:tab pos="5429250" algn="l"/>
              </a:tabLst>
              <a:defRPr>
                <a:solidFill>
                  <a:schemeClr val="tx1"/>
                </a:solidFill>
                <a:latin typeface="Arial" pitchFamily="34" charset="0"/>
                <a:cs typeface="Arial" pitchFamily="34" charset="0"/>
              </a:defRPr>
            </a:lvl6pPr>
            <a:lvl7pPr fontAlgn="base">
              <a:spcBef>
                <a:spcPct val="0"/>
              </a:spcBef>
              <a:spcAft>
                <a:spcPct val="0"/>
              </a:spcAft>
              <a:tabLst>
                <a:tab pos="5429250" algn="l"/>
              </a:tabLst>
              <a:defRPr>
                <a:solidFill>
                  <a:schemeClr val="tx1"/>
                </a:solidFill>
                <a:latin typeface="Arial" pitchFamily="34" charset="0"/>
                <a:cs typeface="Arial" pitchFamily="34" charset="0"/>
              </a:defRPr>
            </a:lvl7pPr>
            <a:lvl8pPr fontAlgn="base">
              <a:spcBef>
                <a:spcPct val="0"/>
              </a:spcBef>
              <a:spcAft>
                <a:spcPct val="0"/>
              </a:spcAft>
              <a:tabLst>
                <a:tab pos="5429250" algn="l"/>
              </a:tabLst>
              <a:defRPr>
                <a:solidFill>
                  <a:schemeClr val="tx1"/>
                </a:solidFill>
                <a:latin typeface="Arial" pitchFamily="34" charset="0"/>
                <a:cs typeface="Arial" pitchFamily="34" charset="0"/>
              </a:defRPr>
            </a:lvl8pPr>
            <a:lvl9pPr fontAlgn="base">
              <a:spcBef>
                <a:spcPct val="0"/>
              </a:spcBef>
              <a:spcAft>
                <a:spcPct val="0"/>
              </a:spcAft>
              <a:tabLst>
                <a:tab pos="5429250" algn="l"/>
              </a:tabLst>
              <a:defRPr>
                <a:solidFill>
                  <a:schemeClr val="tx1"/>
                </a:solidFill>
                <a:latin typeface="Arial" pitchFamily="34" charset="0"/>
                <a:cs typeface="Arial" pitchFamily="34" charset="0"/>
              </a:defRPr>
            </a:lvl9pPr>
          </a:lstStyle>
          <a:p>
            <a:pPr lvl="0" algn="ct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rPr>
              <a:t>   </a:t>
            </a:r>
            <a:r>
              <a:rPr kumimoji="0" lang="en-US" altLang="en-US" sz="1100" b="1" i="0" u="sng" strike="noStrike" cap="none" normalizeH="0" baseline="0" dirty="0">
                <a:ln>
                  <a:noFill/>
                </a:ln>
                <a:solidFill>
                  <a:srgbClr val="31849B"/>
                </a:solidFill>
                <a:effectLst/>
                <a:latin typeface="Calibri" pitchFamily="34" charset="0"/>
                <a:ea typeface="Calibri" pitchFamily="34" charset="0"/>
                <a:cs typeface="Times New Roman" pitchFamily="18" charset="0"/>
              </a:rPr>
              <a:t>Step 1 - Create Position</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rPr>
              <a:t>    </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rPr>
              <a:t> </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          Step 2 - Select Competencies    </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rPr>
              <a:t> </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          Step 3</a:t>
            </a:r>
            <a:r>
              <a:rPr lang="en-US" altLang="en-US" sz="1100" b="1" dirty="0">
                <a:solidFill>
                  <a:srgbClr val="31849B"/>
                </a:solidFill>
                <a:latin typeface="Calibri" pitchFamily="34" charset="0"/>
                <a:ea typeface="Calibri" pitchFamily="34" charset="0"/>
                <a:cs typeface="Times New Roman" pitchFamily="18" charset="0"/>
                <a:sym typeface="Wingdings" pitchFamily="2" charset="2"/>
              </a:rPr>
              <a:t> - Identify Proficiency Levels</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    </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rPr>
              <a:t> </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          Step 4 - Review and Send  </a:t>
            </a:r>
            <a:endParaRPr kumimoji="0" lang="en-US" altLang="en-US" sz="800" b="0" i="0" u="none" strike="noStrike" cap="none" normalizeH="0" baseline="0" dirty="0">
              <a:ln>
                <a:noFill/>
              </a:ln>
              <a:solidFill>
                <a:schemeClr val="tx1"/>
              </a:solidFill>
              <a:effectLst/>
              <a:latin typeface="Arial" pitchFamily="34" charset="0"/>
              <a:cs typeface="Arial" pitchFamily="34" charset="0"/>
              <a:sym typeface="Wingdings" pitchFamily="2" charset="2"/>
            </a:endParaRPr>
          </a:p>
          <a:p>
            <a:pPr marL="0" marR="0" lvl="0" indent="0" algn="ctr" defTabSz="914400" rtl="0" eaLnBrk="0" fontAlgn="base" latinLnBrk="0" hangingPunct="0">
              <a:lnSpc>
                <a:spcPct val="100000"/>
              </a:lnSpc>
              <a:spcBef>
                <a:spcPct val="0"/>
              </a:spcBef>
              <a:spcAft>
                <a:spcPct val="0"/>
              </a:spcAft>
              <a:buClrTx/>
              <a:buSzTx/>
              <a:buFontTx/>
              <a:buNone/>
              <a:tabLst>
                <a:tab pos="5429250" algn="l"/>
              </a:tabLst>
            </a:pPr>
            <a:endPar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endParaRPr>
          </a:p>
        </p:txBody>
      </p:sp>
      <p:sp>
        <p:nvSpPr>
          <p:cNvPr id="15" name="TextBox 14"/>
          <p:cNvSpPr txBox="1"/>
          <p:nvPr/>
        </p:nvSpPr>
        <p:spPr>
          <a:xfrm>
            <a:off x="137160" y="228600"/>
            <a:ext cx="8869680" cy="261610"/>
          </a:xfrm>
          <a:prstGeom prst="rect">
            <a:avLst/>
          </a:prstGeom>
          <a:solidFill>
            <a:schemeClr val="tx1">
              <a:lumMod val="85000"/>
              <a:lumOff val="15000"/>
            </a:schemeClr>
          </a:solidFill>
        </p:spPr>
        <p:txBody>
          <a:bodyPr wrap="square" rtlCol="0">
            <a:spAutoFit/>
          </a:bodyPr>
          <a:lstStyle/>
          <a:p>
            <a:pPr>
              <a:tabLst>
                <a:tab pos="3138488" algn="l"/>
              </a:tabLst>
            </a:pPr>
            <a:r>
              <a:rPr lang="en-US" sz="1100" b="1" dirty="0">
                <a:solidFill>
                  <a:srgbClr val="FFFFFF"/>
                </a:solidFill>
                <a:ea typeface="Calibri"/>
                <a:cs typeface="Times New Roman"/>
              </a:rPr>
              <a:t> Home				</a:t>
            </a:r>
            <a:r>
              <a:rPr lang="en-US" sz="1100" b="1" dirty="0">
                <a:solidFill>
                  <a:schemeClr val="bg1"/>
                </a:solidFill>
                <a:ea typeface="Calibri"/>
                <a:cs typeface="Times New Roman"/>
              </a:rPr>
              <a:t>	Help </a:t>
            </a:r>
            <a:r>
              <a:rPr lang="en-US" sz="1100" b="1" dirty="0">
                <a:solidFill>
                  <a:schemeClr val="bg1"/>
                </a:solidFill>
                <a:ea typeface="Calibri"/>
                <a:cs typeface="Times New Roman"/>
                <a:sym typeface="Wingdings 3"/>
              </a:rPr>
              <a:t>          Minnie Mouse – Sign Out</a:t>
            </a:r>
            <a:r>
              <a:rPr lang="en-US" sz="1100" b="1" dirty="0">
                <a:solidFill>
                  <a:srgbClr val="FFFFFF"/>
                </a:solidFill>
                <a:ea typeface="Calibri"/>
                <a:cs typeface="Times New Roman"/>
              </a:rPr>
              <a:t> </a:t>
            </a:r>
            <a:endParaRPr lang="en-US" sz="1100" u="sng" dirty="0"/>
          </a:p>
        </p:txBody>
      </p:sp>
      <p:sp>
        <p:nvSpPr>
          <p:cNvPr id="17" name="TextBox 16"/>
          <p:cNvSpPr txBox="1"/>
          <p:nvPr/>
        </p:nvSpPr>
        <p:spPr>
          <a:xfrm>
            <a:off x="3359328" y="524754"/>
            <a:ext cx="2425344" cy="430887"/>
          </a:xfrm>
          <a:prstGeom prst="rect">
            <a:avLst/>
          </a:prstGeom>
          <a:noFill/>
        </p:spPr>
        <p:txBody>
          <a:bodyPr wrap="none" rtlCol="0">
            <a:spAutoFit/>
          </a:bodyPr>
          <a:lstStyle/>
          <a:p>
            <a:r>
              <a:rPr lang="en-US" sz="2200" b="1" dirty="0">
                <a:solidFill>
                  <a:srgbClr val="CC9900"/>
                </a:solidFill>
              </a:rPr>
              <a:t>Add Team Member</a:t>
            </a:r>
            <a:endParaRPr lang="en-US" sz="2200" dirty="0">
              <a:solidFill>
                <a:srgbClr val="CC9900"/>
              </a:solidFill>
            </a:endParaRPr>
          </a:p>
        </p:txBody>
      </p:sp>
      <p:sp>
        <p:nvSpPr>
          <p:cNvPr id="18" name="TextBox 17"/>
          <p:cNvSpPr txBox="1"/>
          <p:nvPr/>
        </p:nvSpPr>
        <p:spPr>
          <a:xfrm>
            <a:off x="228600" y="1600200"/>
            <a:ext cx="2209800" cy="2354491"/>
          </a:xfrm>
          <a:prstGeom prst="rect">
            <a:avLst/>
          </a:prstGeom>
          <a:noFill/>
        </p:spPr>
        <p:txBody>
          <a:bodyPr wrap="square" rtlCol="0">
            <a:spAutoFit/>
          </a:bodyPr>
          <a:lstStyle/>
          <a:p>
            <a:pPr>
              <a:tabLst>
                <a:tab pos="5429250" algn="l"/>
              </a:tabLst>
            </a:pPr>
            <a:r>
              <a:rPr lang="en-US" sz="1600" dirty="0">
                <a:solidFill>
                  <a:srgbClr val="CC9900"/>
                </a:solidFill>
                <a:ea typeface="Calibri"/>
                <a:cs typeface="Times New Roman"/>
              </a:rPr>
              <a:t>Position Information </a:t>
            </a:r>
            <a:r>
              <a:rPr lang="en-US" sz="1600" dirty="0">
                <a:solidFill>
                  <a:srgbClr val="FFC000"/>
                </a:solidFill>
                <a:ea typeface="Calibri"/>
                <a:cs typeface="Times New Roman"/>
              </a:rPr>
              <a:t> </a:t>
            </a:r>
            <a:endParaRPr lang="en-US" sz="1600" dirty="0">
              <a:ea typeface="Calibri"/>
              <a:cs typeface="Times New Roman"/>
            </a:endParaRPr>
          </a:p>
          <a:p>
            <a:r>
              <a:rPr lang="en-US" sz="1600" i="1" dirty="0">
                <a:solidFill>
                  <a:srgbClr val="7F7F7F"/>
                </a:solidFill>
                <a:ea typeface="Calibri"/>
                <a:cs typeface="Times New Roman"/>
              </a:rPr>
              <a:t> </a:t>
            </a:r>
            <a:endParaRPr lang="en-US" sz="1100" dirty="0">
              <a:ea typeface="Calibri"/>
              <a:cs typeface="Times New Roman"/>
            </a:endParaRPr>
          </a:p>
          <a:p>
            <a:r>
              <a:rPr lang="en-US" sz="1100" dirty="0">
                <a:solidFill>
                  <a:srgbClr val="000000"/>
                </a:solidFill>
                <a:ea typeface="Calibri"/>
                <a:cs typeface="Times New Roman"/>
              </a:rPr>
              <a:t> </a:t>
            </a:r>
          </a:p>
          <a:p>
            <a:endParaRPr lang="en-US" sz="1100" dirty="0">
              <a:solidFill>
                <a:srgbClr val="000000"/>
              </a:solidFill>
              <a:ea typeface="Calibri"/>
              <a:cs typeface="Times New Roman"/>
            </a:endParaRPr>
          </a:p>
          <a:p>
            <a:endParaRPr lang="en-US" sz="1100" dirty="0">
              <a:solidFill>
                <a:srgbClr val="000000"/>
              </a:solidFill>
              <a:ea typeface="Calibri"/>
              <a:cs typeface="Times New Roman"/>
            </a:endParaRPr>
          </a:p>
          <a:p>
            <a:endParaRPr lang="en-US" sz="1100" dirty="0">
              <a:solidFill>
                <a:srgbClr val="000000"/>
              </a:solidFill>
              <a:ea typeface="Calibri"/>
              <a:cs typeface="Times New Roman"/>
            </a:endParaRPr>
          </a:p>
          <a:p>
            <a:endParaRPr lang="en-US" sz="1100" dirty="0">
              <a:solidFill>
                <a:srgbClr val="000000"/>
              </a:solidFill>
              <a:ea typeface="Calibri"/>
              <a:cs typeface="Times New Roman"/>
            </a:endParaRPr>
          </a:p>
          <a:p>
            <a:endParaRPr lang="en-US" sz="1100" dirty="0">
              <a:solidFill>
                <a:srgbClr val="000000"/>
              </a:solidFill>
              <a:ea typeface="Calibri"/>
              <a:cs typeface="Times New Roman"/>
            </a:endParaRPr>
          </a:p>
          <a:p>
            <a:endParaRPr lang="en-US" sz="1100" dirty="0">
              <a:solidFill>
                <a:srgbClr val="000000"/>
              </a:solidFill>
              <a:ea typeface="Calibri"/>
              <a:cs typeface="Times New Roman"/>
            </a:endParaRPr>
          </a:p>
          <a:p>
            <a:endParaRPr lang="en-US" sz="1100" dirty="0">
              <a:solidFill>
                <a:srgbClr val="000000"/>
              </a:solidFill>
              <a:ea typeface="Calibri"/>
              <a:cs typeface="Times New Roman"/>
            </a:endParaRPr>
          </a:p>
          <a:p>
            <a:pPr algn="r"/>
            <a:r>
              <a:rPr lang="en-US" sz="1100" dirty="0">
                <a:solidFill>
                  <a:srgbClr val="595959"/>
                </a:solidFill>
                <a:ea typeface="Calibri"/>
                <a:cs typeface="Times New Roman"/>
              </a:rPr>
              <a:t> </a:t>
            </a:r>
            <a:endParaRPr lang="en-US" sz="1100" dirty="0">
              <a:ea typeface="Calibri"/>
              <a:cs typeface="Times New Roman"/>
            </a:endParaRPr>
          </a:p>
          <a:p>
            <a:pPr lvl="0">
              <a:tabLst>
                <a:tab pos="5429250" algn="l"/>
              </a:tabLst>
            </a:pPr>
            <a:r>
              <a:rPr lang="en-US" sz="1600" dirty="0">
                <a:solidFill>
                  <a:srgbClr val="CC9900"/>
                </a:solidFill>
                <a:ea typeface="Calibri"/>
                <a:cs typeface="Times New Roman"/>
              </a:rPr>
              <a:t>Incumbent Information </a:t>
            </a:r>
            <a:r>
              <a:rPr lang="en-US" sz="1600" dirty="0">
                <a:solidFill>
                  <a:srgbClr val="FFC000"/>
                </a:solidFill>
                <a:ea typeface="Calibri"/>
                <a:cs typeface="Times New Roman"/>
              </a:rPr>
              <a:t> </a:t>
            </a:r>
            <a:endParaRPr lang="en-US" sz="1600" dirty="0">
              <a:solidFill>
                <a:prstClr val="black"/>
              </a:solidFill>
              <a:ea typeface="Calibri"/>
              <a:cs typeface="Times New Roman"/>
            </a:endParaRPr>
          </a:p>
        </p:txBody>
      </p:sp>
      <p:sp>
        <p:nvSpPr>
          <p:cNvPr id="31" name="TextBox 30"/>
          <p:cNvSpPr txBox="1"/>
          <p:nvPr/>
        </p:nvSpPr>
        <p:spPr>
          <a:xfrm>
            <a:off x="4061315" y="6182436"/>
            <a:ext cx="1021370" cy="523220"/>
          </a:xfrm>
          <a:prstGeom prst="rect">
            <a:avLst/>
          </a:prstGeom>
          <a:noFill/>
        </p:spPr>
        <p:txBody>
          <a:bodyPr wrap="none" rtlCol="0">
            <a:spAutoFit/>
          </a:bodyPr>
          <a:lstStyle/>
          <a:p>
            <a:pPr algn="ctr"/>
            <a:r>
              <a:rPr lang="en-US" sz="1400" b="1" dirty="0">
                <a:solidFill>
                  <a:srgbClr val="CC9900"/>
                </a:solidFill>
                <a:ea typeface="Calibri"/>
                <a:cs typeface="Times New Roman"/>
                <a:sym typeface="Wingdings 3"/>
              </a:rPr>
              <a:t></a:t>
            </a:r>
            <a:endParaRPr lang="en-US" sz="1400" dirty="0">
              <a:ea typeface="Calibri"/>
              <a:cs typeface="Times New Roman"/>
            </a:endParaRPr>
          </a:p>
          <a:p>
            <a:r>
              <a:rPr lang="en-US" sz="1400" dirty="0">
                <a:solidFill>
                  <a:srgbClr val="595959"/>
                </a:solidFill>
                <a:ea typeface="Calibri"/>
                <a:cs typeface="Times New Roman"/>
              </a:rPr>
              <a:t>Back to Top</a:t>
            </a:r>
            <a:endParaRPr lang="en-US" sz="1400" dirty="0"/>
          </a:p>
        </p:txBody>
      </p:sp>
      <p:sp>
        <p:nvSpPr>
          <p:cNvPr id="3" name="Oval 11"/>
          <p:cNvSpPr>
            <a:spLocks noChangeArrowheads="1"/>
          </p:cNvSpPr>
          <p:nvPr/>
        </p:nvSpPr>
        <p:spPr bwMode="auto">
          <a:xfrm>
            <a:off x="2286000" y="1039685"/>
            <a:ext cx="182562" cy="182563"/>
          </a:xfrm>
          <a:prstGeom prst="ellipse">
            <a:avLst/>
          </a:prstGeom>
          <a:solidFill>
            <a:srgbClr val="A5A5A5"/>
          </a:solidFill>
          <a:ln>
            <a:noFill/>
          </a:ln>
          <a:extLst>
            <a:ext uri="{91240B29-F687-4F45-9708-019B960494DF}">
              <a14:hiddenLine xmlns:a14="http://schemas.microsoft.com/office/drawing/2010/main" w="3175">
                <a:solidFill>
                  <a:srgbClr val="000000"/>
                </a:solidFill>
                <a:round/>
                <a:headEnd/>
                <a:tailEnd/>
              </a14:hiddenLine>
            </a:ext>
          </a:extLst>
        </p:spPr>
        <p:txBody>
          <a:bodyPr vert="horz" wrap="squar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4" name="Oval 12"/>
          <p:cNvSpPr>
            <a:spLocks noChangeArrowheads="1"/>
          </p:cNvSpPr>
          <p:nvPr/>
        </p:nvSpPr>
        <p:spPr bwMode="auto">
          <a:xfrm>
            <a:off x="7138195" y="1039686"/>
            <a:ext cx="182563" cy="182563"/>
          </a:xfrm>
          <a:prstGeom prst="ellipse">
            <a:avLst/>
          </a:prstGeom>
          <a:solidFill>
            <a:srgbClr val="A5A5A5"/>
          </a:solidFill>
          <a:ln>
            <a:noFill/>
          </a:ln>
          <a:extLst>
            <a:ext uri="{91240B29-F687-4F45-9708-019B960494DF}">
              <a14:hiddenLine xmlns:a14="http://schemas.microsoft.com/office/drawing/2010/main" w="3175">
                <a:solidFill>
                  <a:srgbClr val="000000"/>
                </a:solidFill>
                <a:round/>
                <a:headEnd/>
                <a:tailEnd/>
              </a14:hiddenLine>
            </a:ext>
          </a:extLst>
        </p:spPr>
        <p:txBody>
          <a:bodyPr vert="horz" wrap="squar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5" name="Oval 6"/>
          <p:cNvSpPr>
            <a:spLocks noChangeArrowheads="1"/>
          </p:cNvSpPr>
          <p:nvPr/>
        </p:nvSpPr>
        <p:spPr bwMode="auto">
          <a:xfrm>
            <a:off x="4572000" y="1039685"/>
            <a:ext cx="182563" cy="182563"/>
          </a:xfrm>
          <a:prstGeom prst="ellipse">
            <a:avLst/>
          </a:prstGeom>
          <a:solidFill>
            <a:srgbClr val="A5A5A5"/>
          </a:solidFill>
          <a:ln>
            <a:noFill/>
          </a:ln>
          <a:extLst>
            <a:ext uri="{91240B29-F687-4F45-9708-019B960494DF}">
              <a14:hiddenLine xmlns:a14="http://schemas.microsoft.com/office/drawing/2010/main" w="3175">
                <a:solidFill>
                  <a:srgbClr val="000000"/>
                </a:solidFill>
                <a:round/>
                <a:headEnd/>
                <a:tailEnd/>
              </a14:hiddenLine>
            </a:ext>
          </a:extLst>
        </p:spPr>
        <p:txBody>
          <a:bodyPr vert="horz" wrap="squar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6"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16" name="Oval 10"/>
          <p:cNvSpPr>
            <a:spLocks noChangeArrowheads="1"/>
          </p:cNvSpPr>
          <p:nvPr/>
        </p:nvSpPr>
        <p:spPr bwMode="auto">
          <a:xfrm>
            <a:off x="342901" y="1039686"/>
            <a:ext cx="182562" cy="182562"/>
          </a:xfrm>
          <a:prstGeom prst="ellipse">
            <a:avLst/>
          </a:prstGeom>
          <a:solidFill>
            <a:srgbClr val="A5A5A5"/>
          </a:solidFill>
          <a:ln>
            <a:noFill/>
          </a:ln>
          <a:extLst>
            <a:ext uri="{91240B29-F687-4F45-9708-019B960494DF}">
              <a14:hiddenLine xmlns:a14="http://schemas.microsoft.com/office/drawing/2010/main" w="3175">
                <a:solidFill>
                  <a:srgbClr val="000000"/>
                </a:solidFill>
                <a:round/>
                <a:headEnd/>
                <a:tailEnd/>
              </a14:hiddenLine>
            </a:ext>
          </a:extLst>
        </p:spPr>
        <p:txBody>
          <a:bodyPr vert="horz" wrap="squar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graphicFrame>
        <p:nvGraphicFramePr>
          <p:cNvPr id="11" name="Table 10"/>
          <p:cNvGraphicFramePr>
            <a:graphicFrameLocks noGrp="1"/>
          </p:cNvGraphicFramePr>
          <p:nvPr>
            <p:extLst>
              <p:ext uri="{D42A27DB-BD31-4B8C-83A1-F6EECF244321}">
                <p14:modId xmlns:p14="http://schemas.microsoft.com/office/powerpoint/2010/main" val="2386789365"/>
              </p:ext>
            </p:extLst>
          </p:nvPr>
        </p:nvGraphicFramePr>
        <p:xfrm>
          <a:off x="457201" y="2112802"/>
          <a:ext cx="8229599" cy="1087598"/>
        </p:xfrm>
        <a:graphic>
          <a:graphicData uri="http://schemas.openxmlformats.org/drawingml/2006/table">
            <a:tbl>
              <a:tblPr firstRow="1" firstCol="1" bandRow="1"/>
              <a:tblGrid>
                <a:gridCol w="1219200">
                  <a:extLst>
                    <a:ext uri="{9D8B030D-6E8A-4147-A177-3AD203B41FA5}">
                      <a16:colId xmlns:a16="http://schemas.microsoft.com/office/drawing/2014/main" val="20000"/>
                    </a:ext>
                  </a:extLst>
                </a:gridCol>
                <a:gridCol w="2813916">
                  <a:extLst>
                    <a:ext uri="{9D8B030D-6E8A-4147-A177-3AD203B41FA5}">
                      <a16:colId xmlns:a16="http://schemas.microsoft.com/office/drawing/2014/main" val="20001"/>
                    </a:ext>
                  </a:extLst>
                </a:gridCol>
                <a:gridCol w="153156">
                  <a:extLst>
                    <a:ext uri="{9D8B030D-6E8A-4147-A177-3AD203B41FA5}">
                      <a16:colId xmlns:a16="http://schemas.microsoft.com/office/drawing/2014/main" val="20002"/>
                    </a:ext>
                  </a:extLst>
                </a:gridCol>
                <a:gridCol w="1223928">
                  <a:extLst>
                    <a:ext uri="{9D8B030D-6E8A-4147-A177-3AD203B41FA5}">
                      <a16:colId xmlns:a16="http://schemas.microsoft.com/office/drawing/2014/main" val="20003"/>
                    </a:ext>
                  </a:extLst>
                </a:gridCol>
                <a:gridCol w="2819399">
                  <a:extLst>
                    <a:ext uri="{9D8B030D-6E8A-4147-A177-3AD203B41FA5}">
                      <a16:colId xmlns:a16="http://schemas.microsoft.com/office/drawing/2014/main" val="20004"/>
                    </a:ext>
                  </a:extLst>
                </a:gridCol>
              </a:tblGrid>
              <a:tr h="149753">
                <a:tc>
                  <a:txBody>
                    <a:bodyPr/>
                    <a:lstStyle/>
                    <a:p>
                      <a:pPr marL="0" marR="0">
                        <a:spcBef>
                          <a:spcPts val="0"/>
                        </a:spcBef>
                        <a:spcAft>
                          <a:spcPts val="0"/>
                        </a:spcAft>
                        <a:tabLst>
                          <a:tab pos="5429250" algn="l"/>
                        </a:tabLst>
                      </a:pPr>
                      <a:r>
                        <a:rPr lang="en-US" sz="1000" b="1" dirty="0">
                          <a:solidFill>
                            <a:srgbClr val="31849B"/>
                          </a:solidFill>
                          <a:effectLst/>
                          <a:latin typeface="Calibri"/>
                          <a:ea typeface="Calibri"/>
                          <a:cs typeface="Times New Roman"/>
                        </a:rPr>
                        <a:t>Agency</a:t>
                      </a:r>
                      <a:endParaRPr lang="en-US" sz="1000" dirty="0">
                        <a:effectLst/>
                        <a:latin typeface="Calibri"/>
                        <a:ea typeface="Calibri"/>
                        <a:cs typeface="Times New Roman"/>
                      </a:endParaRPr>
                    </a:p>
                  </a:txBody>
                  <a:tcPr marL="61263" marR="61263" marT="0" marB="0">
                    <a:lnL>
                      <a:noFill/>
                    </a:lnL>
                    <a:lnR>
                      <a:noFill/>
                    </a:lnR>
                    <a:lnT>
                      <a:noFill/>
                    </a:lnT>
                    <a:lnB>
                      <a:noFill/>
                    </a:lnB>
                  </a:tcPr>
                </a:tc>
                <a:tc>
                  <a:txBody>
                    <a:bodyPr/>
                    <a:lstStyle/>
                    <a:p>
                      <a:pPr marL="0" marR="0">
                        <a:spcBef>
                          <a:spcPts val="0"/>
                        </a:spcBef>
                        <a:spcAft>
                          <a:spcPts val="0"/>
                        </a:spcAft>
                        <a:tabLst>
                          <a:tab pos="5429250" algn="l"/>
                        </a:tabLst>
                      </a:pPr>
                      <a:r>
                        <a:rPr lang="en-US" sz="1000" dirty="0">
                          <a:solidFill>
                            <a:srgbClr val="595959"/>
                          </a:solidFill>
                          <a:effectLst/>
                          <a:latin typeface="Calibri"/>
                          <a:ea typeface="Calibri"/>
                          <a:cs typeface="Times New Roman"/>
                        </a:rPr>
                        <a:t>Office of Personnel Management</a:t>
                      </a:r>
                      <a:endParaRPr lang="en-US" sz="1000" dirty="0">
                        <a:effectLst/>
                        <a:latin typeface="Calibri"/>
                        <a:ea typeface="Calibri"/>
                        <a:cs typeface="Times New Roman"/>
                      </a:endParaRPr>
                    </a:p>
                  </a:txBody>
                  <a:tcPr marL="61263" marR="61263" marT="0" marB="0">
                    <a:lnL>
                      <a:noFill/>
                    </a:lnL>
                    <a:lnR>
                      <a:noFill/>
                    </a:lnR>
                    <a:lnT>
                      <a:noFill/>
                    </a:lnT>
                    <a:lnB>
                      <a:noFill/>
                    </a:lnB>
                  </a:tcPr>
                </a:tc>
                <a:tc>
                  <a:txBody>
                    <a:bodyPr/>
                    <a:lstStyle/>
                    <a:p>
                      <a:pPr marL="0" marR="0">
                        <a:spcBef>
                          <a:spcPts val="0"/>
                        </a:spcBef>
                        <a:spcAft>
                          <a:spcPts val="0"/>
                        </a:spcAft>
                        <a:tabLst>
                          <a:tab pos="5429250" algn="l"/>
                        </a:tabLst>
                      </a:pPr>
                      <a:r>
                        <a:rPr lang="en-US" sz="1000" dirty="0">
                          <a:solidFill>
                            <a:srgbClr val="31849B"/>
                          </a:solidFill>
                          <a:effectLst/>
                          <a:latin typeface="Calibri"/>
                          <a:ea typeface="Calibri"/>
                          <a:cs typeface="Times New Roman"/>
                        </a:rPr>
                        <a:t> </a:t>
                      </a:r>
                      <a:endParaRPr lang="en-US" sz="1000" dirty="0">
                        <a:effectLst/>
                        <a:latin typeface="Calibri"/>
                        <a:ea typeface="Calibri"/>
                        <a:cs typeface="Times New Roman"/>
                      </a:endParaRPr>
                    </a:p>
                  </a:txBody>
                  <a:tcPr marL="61263" marR="61263" marT="0" marB="0">
                    <a:lnL>
                      <a:noFill/>
                    </a:lnL>
                    <a:lnR>
                      <a:noFill/>
                    </a:lnR>
                    <a:lnT>
                      <a:noFill/>
                    </a:lnT>
                    <a:lnB>
                      <a:noFill/>
                    </a:lnB>
                  </a:tcPr>
                </a:tc>
                <a:tc>
                  <a:txBody>
                    <a:bodyPr/>
                    <a:lstStyle/>
                    <a:p>
                      <a:pPr marL="0" marR="0">
                        <a:spcBef>
                          <a:spcPts val="0"/>
                        </a:spcBef>
                        <a:spcAft>
                          <a:spcPts val="0"/>
                        </a:spcAft>
                        <a:tabLst>
                          <a:tab pos="5429250" algn="l"/>
                        </a:tabLst>
                      </a:pPr>
                      <a:r>
                        <a:rPr lang="en-US" sz="1000" b="1" dirty="0">
                          <a:solidFill>
                            <a:srgbClr val="31849B"/>
                          </a:solidFill>
                          <a:effectLst/>
                          <a:latin typeface="Calibri"/>
                          <a:ea typeface="Calibri"/>
                          <a:cs typeface="Times New Roman"/>
                        </a:rPr>
                        <a:t>Occupational Series</a:t>
                      </a:r>
                      <a:endParaRPr lang="en-US" sz="1000" dirty="0">
                        <a:effectLst/>
                        <a:latin typeface="Calibri"/>
                        <a:ea typeface="Calibri"/>
                        <a:cs typeface="Times New Roman"/>
                      </a:endParaRPr>
                    </a:p>
                  </a:txBody>
                  <a:tcPr marL="61263" marR="61263" marT="0" marB="0">
                    <a:lnL>
                      <a:noFill/>
                    </a:lnL>
                    <a:lnR w="12700" cap="flat" cmpd="sng" algn="ctr">
                      <a:solidFill>
                        <a:srgbClr val="7F7F7F"/>
                      </a:solidFill>
                      <a:prstDash val="solid"/>
                      <a:round/>
                      <a:headEnd type="none" w="med" len="med"/>
                      <a:tailEnd type="none" w="med" len="med"/>
                    </a:lnR>
                    <a:lnT>
                      <a:noFill/>
                    </a:lnT>
                    <a:lnB>
                      <a:noFill/>
                    </a:lnB>
                  </a:tcPr>
                </a:tc>
                <a:tc>
                  <a:txBody>
                    <a:bodyPr/>
                    <a:lstStyle/>
                    <a:p>
                      <a:pPr marL="0" marR="0" algn="r">
                        <a:spcBef>
                          <a:spcPts val="0"/>
                        </a:spcBef>
                        <a:spcAft>
                          <a:spcPts val="0"/>
                        </a:spcAft>
                        <a:tabLst>
                          <a:tab pos="5429250" algn="l"/>
                        </a:tabLst>
                      </a:pPr>
                      <a:r>
                        <a:rPr lang="en-US" sz="1000" dirty="0">
                          <a:solidFill>
                            <a:srgbClr val="595959"/>
                          </a:solidFill>
                          <a:effectLst/>
                          <a:latin typeface="Calibri"/>
                          <a:ea typeface="Calibri"/>
                          <a:cs typeface="Times New Roman"/>
                          <a:sym typeface="Wingdings 3"/>
                        </a:rPr>
                        <a:t></a:t>
                      </a:r>
                      <a:endParaRPr lang="en-US" sz="1000" dirty="0">
                        <a:effectLst/>
                        <a:latin typeface="Calibri"/>
                        <a:ea typeface="Calibri"/>
                        <a:cs typeface="Times New Roman"/>
                      </a:endParaRPr>
                    </a:p>
                  </a:txBody>
                  <a:tcPr marL="61263" marR="61263"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0000"/>
                  </a:ext>
                </a:extLst>
              </a:tr>
              <a:tr h="68069">
                <a:tc>
                  <a:txBody>
                    <a:bodyPr/>
                    <a:lstStyle/>
                    <a:p>
                      <a:pPr marL="0" marR="0">
                        <a:spcBef>
                          <a:spcPts val="0"/>
                        </a:spcBef>
                        <a:spcAft>
                          <a:spcPts val="0"/>
                        </a:spcAft>
                        <a:tabLst>
                          <a:tab pos="5429250" algn="l"/>
                        </a:tabLst>
                      </a:pPr>
                      <a:r>
                        <a:rPr lang="en-US" sz="400" b="1">
                          <a:solidFill>
                            <a:srgbClr val="31849B"/>
                          </a:solidFill>
                          <a:effectLst/>
                          <a:latin typeface="Calibri"/>
                          <a:ea typeface="Calibri"/>
                          <a:cs typeface="Times New Roman"/>
                        </a:rPr>
                        <a:t> </a:t>
                      </a:r>
                      <a:endParaRPr lang="en-US" sz="1000">
                        <a:effectLst/>
                        <a:latin typeface="Calibri"/>
                        <a:ea typeface="Calibri"/>
                        <a:cs typeface="Times New Roman"/>
                      </a:endParaRPr>
                    </a:p>
                  </a:txBody>
                  <a:tcPr marL="61263" marR="61263" marT="0" marB="0">
                    <a:lnL>
                      <a:noFill/>
                    </a:lnL>
                    <a:lnR>
                      <a:noFill/>
                    </a:lnR>
                    <a:lnT>
                      <a:noFill/>
                    </a:lnT>
                    <a:lnB>
                      <a:noFill/>
                    </a:lnB>
                  </a:tcPr>
                </a:tc>
                <a:tc>
                  <a:txBody>
                    <a:bodyPr/>
                    <a:lstStyle/>
                    <a:p>
                      <a:pPr marL="0" marR="0">
                        <a:spcBef>
                          <a:spcPts val="0"/>
                        </a:spcBef>
                        <a:spcAft>
                          <a:spcPts val="0"/>
                        </a:spcAft>
                        <a:tabLst>
                          <a:tab pos="5429250" algn="l"/>
                        </a:tabLst>
                      </a:pPr>
                      <a:r>
                        <a:rPr lang="en-US" sz="400">
                          <a:solidFill>
                            <a:srgbClr val="595959"/>
                          </a:solidFill>
                          <a:effectLst/>
                          <a:latin typeface="Calibri"/>
                          <a:ea typeface="Calibri"/>
                          <a:cs typeface="Times New Roman"/>
                        </a:rPr>
                        <a:t> </a:t>
                      </a:r>
                      <a:endParaRPr lang="en-US" sz="1000">
                        <a:effectLst/>
                        <a:latin typeface="Calibri"/>
                        <a:ea typeface="Calibri"/>
                        <a:cs typeface="Times New Roman"/>
                      </a:endParaRPr>
                    </a:p>
                  </a:txBody>
                  <a:tcPr marL="61263" marR="61263" marT="0" marB="0">
                    <a:lnL>
                      <a:noFill/>
                    </a:lnL>
                    <a:lnR>
                      <a:noFill/>
                    </a:lnR>
                    <a:lnT>
                      <a:noFill/>
                    </a:lnT>
                    <a:lnB>
                      <a:noFill/>
                    </a:lnB>
                  </a:tcPr>
                </a:tc>
                <a:tc>
                  <a:txBody>
                    <a:bodyPr/>
                    <a:lstStyle/>
                    <a:p>
                      <a:pPr marL="0" marR="0">
                        <a:spcBef>
                          <a:spcPts val="0"/>
                        </a:spcBef>
                        <a:spcAft>
                          <a:spcPts val="0"/>
                        </a:spcAft>
                        <a:tabLst>
                          <a:tab pos="5429250" algn="l"/>
                        </a:tabLst>
                      </a:pPr>
                      <a:r>
                        <a:rPr lang="en-US" sz="400">
                          <a:solidFill>
                            <a:srgbClr val="31849B"/>
                          </a:solidFill>
                          <a:effectLst/>
                          <a:latin typeface="Calibri"/>
                          <a:ea typeface="Calibri"/>
                          <a:cs typeface="Times New Roman"/>
                        </a:rPr>
                        <a:t> </a:t>
                      </a:r>
                      <a:endParaRPr lang="en-US" sz="1000">
                        <a:effectLst/>
                        <a:latin typeface="Calibri"/>
                        <a:ea typeface="Calibri"/>
                        <a:cs typeface="Times New Roman"/>
                      </a:endParaRPr>
                    </a:p>
                  </a:txBody>
                  <a:tcPr marL="61263" marR="61263" marT="0" marB="0">
                    <a:lnL>
                      <a:noFill/>
                    </a:lnL>
                    <a:lnR>
                      <a:noFill/>
                    </a:lnR>
                    <a:lnT>
                      <a:noFill/>
                    </a:lnT>
                    <a:lnB>
                      <a:noFill/>
                    </a:lnB>
                  </a:tcPr>
                </a:tc>
                <a:tc>
                  <a:txBody>
                    <a:bodyPr/>
                    <a:lstStyle/>
                    <a:p>
                      <a:pPr marL="0" marR="0">
                        <a:spcBef>
                          <a:spcPts val="0"/>
                        </a:spcBef>
                        <a:spcAft>
                          <a:spcPts val="0"/>
                        </a:spcAft>
                        <a:tabLst>
                          <a:tab pos="5429250" algn="l"/>
                        </a:tabLst>
                      </a:pPr>
                      <a:r>
                        <a:rPr lang="en-US" sz="400">
                          <a:solidFill>
                            <a:srgbClr val="31849B"/>
                          </a:solidFill>
                          <a:effectLst/>
                          <a:latin typeface="Calibri"/>
                          <a:ea typeface="Calibri"/>
                          <a:cs typeface="Times New Roman"/>
                        </a:rPr>
                        <a:t> </a:t>
                      </a:r>
                      <a:endParaRPr lang="en-US" sz="1000">
                        <a:effectLst/>
                        <a:latin typeface="Calibri"/>
                        <a:ea typeface="Calibri"/>
                        <a:cs typeface="Times New Roman"/>
                      </a:endParaRPr>
                    </a:p>
                  </a:txBody>
                  <a:tcPr marL="61263" marR="61263" marT="0" marB="0">
                    <a:lnL>
                      <a:noFill/>
                    </a:lnL>
                    <a:lnR>
                      <a:noFill/>
                    </a:lnR>
                    <a:lnT>
                      <a:noFill/>
                    </a:lnT>
                    <a:lnB>
                      <a:noFill/>
                    </a:lnB>
                  </a:tcPr>
                </a:tc>
                <a:tc>
                  <a:txBody>
                    <a:bodyPr/>
                    <a:lstStyle/>
                    <a:p>
                      <a:pPr marL="0" marR="0">
                        <a:spcBef>
                          <a:spcPts val="0"/>
                        </a:spcBef>
                        <a:spcAft>
                          <a:spcPts val="0"/>
                        </a:spcAft>
                        <a:tabLst>
                          <a:tab pos="5429250" algn="l"/>
                        </a:tabLst>
                      </a:pPr>
                      <a:r>
                        <a:rPr lang="en-US" sz="400" dirty="0">
                          <a:solidFill>
                            <a:srgbClr val="595959"/>
                          </a:solidFill>
                          <a:effectLst/>
                          <a:latin typeface="Calibri"/>
                          <a:ea typeface="Calibri"/>
                          <a:cs typeface="Times New Roman"/>
                        </a:rPr>
                        <a:t> </a:t>
                      </a:r>
                      <a:endParaRPr lang="en-US" sz="1000" dirty="0">
                        <a:effectLst/>
                        <a:latin typeface="Calibri"/>
                        <a:ea typeface="Calibri"/>
                        <a:cs typeface="Times New Roman"/>
                      </a:endParaRPr>
                    </a:p>
                  </a:txBody>
                  <a:tcPr marL="61263" marR="61263"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0001"/>
                  </a:ext>
                </a:extLst>
              </a:tr>
              <a:tr h="149753">
                <a:tc>
                  <a:txBody>
                    <a:bodyPr/>
                    <a:lstStyle/>
                    <a:p>
                      <a:pPr marL="0" marR="0">
                        <a:spcBef>
                          <a:spcPts val="0"/>
                        </a:spcBef>
                        <a:spcAft>
                          <a:spcPts val="0"/>
                        </a:spcAft>
                        <a:tabLst>
                          <a:tab pos="5429250" algn="l"/>
                        </a:tabLst>
                      </a:pPr>
                      <a:r>
                        <a:rPr lang="en-US" sz="1000" b="1" dirty="0">
                          <a:solidFill>
                            <a:srgbClr val="31849B"/>
                          </a:solidFill>
                          <a:effectLst/>
                          <a:latin typeface="Calibri"/>
                          <a:ea typeface="Calibri"/>
                          <a:cs typeface="Times New Roman"/>
                        </a:rPr>
                        <a:t>Component Level 1</a:t>
                      </a:r>
                      <a:endParaRPr lang="en-US" sz="1000" dirty="0">
                        <a:effectLst/>
                        <a:latin typeface="Calibri"/>
                        <a:ea typeface="Calibri"/>
                        <a:cs typeface="Times New Roman"/>
                      </a:endParaRPr>
                    </a:p>
                  </a:txBody>
                  <a:tcPr marL="61263" marR="61263" marT="0" marB="0">
                    <a:lnL>
                      <a:noFill/>
                    </a:lnL>
                    <a:lnR>
                      <a:noFill/>
                    </a:lnR>
                    <a:lnT>
                      <a:noFill/>
                    </a:lnT>
                    <a:lnB>
                      <a:noFill/>
                    </a:lnB>
                  </a:tcPr>
                </a:tc>
                <a:tc>
                  <a:txBody>
                    <a:bodyPr/>
                    <a:lstStyle/>
                    <a:p>
                      <a:pPr marL="0" marR="0">
                        <a:spcBef>
                          <a:spcPts val="0"/>
                        </a:spcBef>
                        <a:spcAft>
                          <a:spcPts val="0"/>
                        </a:spcAft>
                        <a:tabLst>
                          <a:tab pos="5429250" algn="l"/>
                        </a:tabLst>
                      </a:pPr>
                      <a:r>
                        <a:rPr lang="en-US" sz="1000" dirty="0">
                          <a:solidFill>
                            <a:srgbClr val="595959"/>
                          </a:solidFill>
                          <a:effectLst/>
                          <a:latin typeface="Calibri"/>
                          <a:ea typeface="Calibri"/>
                          <a:cs typeface="Times New Roman"/>
                        </a:rPr>
                        <a:t>Employee Services</a:t>
                      </a:r>
                      <a:endParaRPr lang="en-US" sz="1000" dirty="0">
                        <a:effectLst/>
                        <a:latin typeface="Calibri"/>
                        <a:ea typeface="Calibri"/>
                        <a:cs typeface="Times New Roman"/>
                      </a:endParaRPr>
                    </a:p>
                  </a:txBody>
                  <a:tcPr marL="61263" marR="61263" marT="0" marB="0">
                    <a:lnL>
                      <a:noFill/>
                    </a:lnL>
                    <a:lnR>
                      <a:noFill/>
                    </a:lnR>
                    <a:lnT>
                      <a:noFill/>
                    </a:lnT>
                    <a:lnB>
                      <a:noFill/>
                    </a:lnB>
                  </a:tcPr>
                </a:tc>
                <a:tc>
                  <a:txBody>
                    <a:bodyPr/>
                    <a:lstStyle/>
                    <a:p>
                      <a:pPr marL="0" marR="0">
                        <a:spcBef>
                          <a:spcPts val="0"/>
                        </a:spcBef>
                        <a:spcAft>
                          <a:spcPts val="0"/>
                        </a:spcAft>
                        <a:tabLst>
                          <a:tab pos="5429250" algn="l"/>
                        </a:tabLst>
                      </a:pPr>
                      <a:r>
                        <a:rPr lang="en-US" sz="1000">
                          <a:solidFill>
                            <a:srgbClr val="31849B"/>
                          </a:solidFill>
                          <a:effectLst/>
                          <a:latin typeface="Calibri"/>
                          <a:ea typeface="Calibri"/>
                          <a:cs typeface="Times New Roman"/>
                        </a:rPr>
                        <a:t> </a:t>
                      </a:r>
                      <a:endParaRPr lang="en-US" sz="1000">
                        <a:effectLst/>
                        <a:latin typeface="Calibri"/>
                        <a:ea typeface="Calibri"/>
                        <a:cs typeface="Times New Roman"/>
                      </a:endParaRPr>
                    </a:p>
                  </a:txBody>
                  <a:tcPr marL="61263" marR="61263" marT="0" marB="0">
                    <a:lnL>
                      <a:noFill/>
                    </a:lnL>
                    <a:lnR>
                      <a:noFill/>
                    </a:lnR>
                    <a:lnT>
                      <a:noFill/>
                    </a:lnT>
                    <a:lnB>
                      <a:noFill/>
                    </a:lnB>
                  </a:tcPr>
                </a:tc>
                <a:tc>
                  <a:txBody>
                    <a:bodyPr/>
                    <a:lstStyle/>
                    <a:p>
                      <a:pPr marL="0" marR="0">
                        <a:spcBef>
                          <a:spcPts val="0"/>
                        </a:spcBef>
                        <a:spcAft>
                          <a:spcPts val="0"/>
                        </a:spcAft>
                        <a:tabLst>
                          <a:tab pos="5429250" algn="l"/>
                        </a:tabLst>
                      </a:pPr>
                      <a:r>
                        <a:rPr lang="en-US" sz="1000" b="1">
                          <a:solidFill>
                            <a:srgbClr val="31849B"/>
                          </a:solidFill>
                          <a:effectLst/>
                          <a:latin typeface="Calibri"/>
                          <a:ea typeface="Calibri"/>
                          <a:cs typeface="Times New Roman"/>
                        </a:rPr>
                        <a:t>Pay Plan</a:t>
                      </a:r>
                      <a:endParaRPr lang="en-US" sz="1000">
                        <a:effectLst/>
                        <a:latin typeface="Calibri"/>
                        <a:ea typeface="Calibri"/>
                        <a:cs typeface="Times New Roman"/>
                      </a:endParaRPr>
                    </a:p>
                  </a:txBody>
                  <a:tcPr marL="61263" marR="61263" marT="0" marB="0">
                    <a:lnL>
                      <a:noFill/>
                    </a:lnL>
                    <a:lnR w="12700" cap="flat" cmpd="sng" algn="ctr">
                      <a:solidFill>
                        <a:srgbClr val="7F7F7F"/>
                      </a:solidFill>
                      <a:prstDash val="solid"/>
                      <a:round/>
                      <a:headEnd type="none" w="med" len="med"/>
                      <a:tailEnd type="none" w="med" len="med"/>
                    </a:lnR>
                    <a:lnT>
                      <a:noFill/>
                    </a:lnT>
                    <a:lnB>
                      <a:noFill/>
                    </a:lnB>
                  </a:tcPr>
                </a:tc>
                <a:tc>
                  <a:txBody>
                    <a:bodyPr/>
                    <a:lstStyle/>
                    <a:p>
                      <a:pPr marL="0" marR="0" algn="r">
                        <a:spcBef>
                          <a:spcPts val="0"/>
                        </a:spcBef>
                        <a:spcAft>
                          <a:spcPts val="0"/>
                        </a:spcAft>
                        <a:tabLst>
                          <a:tab pos="5429250" algn="l"/>
                        </a:tabLst>
                      </a:pPr>
                      <a:r>
                        <a:rPr lang="en-US" sz="1000" dirty="0">
                          <a:solidFill>
                            <a:srgbClr val="595959"/>
                          </a:solidFill>
                          <a:effectLst/>
                          <a:latin typeface="Calibri"/>
                          <a:ea typeface="Calibri"/>
                          <a:cs typeface="Times New Roman"/>
                        </a:rPr>
                        <a:t>                                                                          </a:t>
                      </a:r>
                      <a:r>
                        <a:rPr lang="en-US" sz="1000" baseline="0" dirty="0">
                          <a:solidFill>
                            <a:srgbClr val="595959"/>
                          </a:solidFill>
                          <a:effectLst/>
                          <a:latin typeface="Calibri"/>
                          <a:ea typeface="Calibri"/>
                          <a:cs typeface="Times New Roman"/>
                        </a:rPr>
                        <a:t> </a:t>
                      </a:r>
                      <a:r>
                        <a:rPr lang="en-US" sz="1000" dirty="0">
                          <a:solidFill>
                            <a:srgbClr val="595959"/>
                          </a:solidFill>
                          <a:effectLst/>
                          <a:latin typeface="Calibri"/>
                          <a:ea typeface="Calibri"/>
                          <a:cs typeface="Times New Roman"/>
                        </a:rPr>
                        <a:t>         </a:t>
                      </a:r>
                      <a:r>
                        <a:rPr lang="en-US" sz="1000" dirty="0">
                          <a:solidFill>
                            <a:srgbClr val="595959"/>
                          </a:solidFill>
                          <a:effectLst/>
                          <a:latin typeface="Calibri"/>
                          <a:ea typeface="Calibri"/>
                          <a:cs typeface="Times New Roman"/>
                          <a:sym typeface="Wingdings 3"/>
                        </a:rPr>
                        <a:t></a:t>
                      </a:r>
                      <a:endParaRPr lang="en-US" sz="1000" dirty="0">
                        <a:effectLst/>
                        <a:latin typeface="Calibri"/>
                        <a:ea typeface="Calibri"/>
                        <a:cs typeface="Times New Roman"/>
                      </a:endParaRPr>
                    </a:p>
                  </a:txBody>
                  <a:tcPr marL="61263" marR="61263"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0002"/>
                  </a:ext>
                </a:extLst>
              </a:tr>
              <a:tr h="81683">
                <a:tc>
                  <a:txBody>
                    <a:bodyPr/>
                    <a:lstStyle/>
                    <a:p>
                      <a:pPr marL="0" marR="0">
                        <a:spcBef>
                          <a:spcPts val="0"/>
                        </a:spcBef>
                        <a:spcAft>
                          <a:spcPts val="0"/>
                        </a:spcAft>
                        <a:tabLst>
                          <a:tab pos="5429250" algn="l"/>
                        </a:tabLst>
                      </a:pPr>
                      <a:r>
                        <a:rPr lang="en-US" sz="500" b="1">
                          <a:solidFill>
                            <a:srgbClr val="31849B"/>
                          </a:solidFill>
                          <a:effectLst/>
                          <a:latin typeface="Calibri"/>
                          <a:ea typeface="Calibri"/>
                          <a:cs typeface="Times New Roman"/>
                        </a:rPr>
                        <a:t> </a:t>
                      </a:r>
                      <a:endParaRPr lang="en-US" sz="1000">
                        <a:effectLst/>
                        <a:latin typeface="Calibri"/>
                        <a:ea typeface="Calibri"/>
                        <a:cs typeface="Times New Roman"/>
                      </a:endParaRPr>
                    </a:p>
                  </a:txBody>
                  <a:tcPr marL="61263" marR="61263" marT="0" marB="0">
                    <a:lnL>
                      <a:noFill/>
                    </a:lnL>
                    <a:lnR>
                      <a:noFill/>
                    </a:lnR>
                    <a:lnT>
                      <a:noFill/>
                    </a:lnT>
                    <a:lnB>
                      <a:noFill/>
                    </a:lnB>
                  </a:tcPr>
                </a:tc>
                <a:tc>
                  <a:txBody>
                    <a:bodyPr/>
                    <a:lstStyle/>
                    <a:p>
                      <a:pPr marL="0" marR="0">
                        <a:spcBef>
                          <a:spcPts val="0"/>
                        </a:spcBef>
                        <a:spcAft>
                          <a:spcPts val="0"/>
                        </a:spcAft>
                        <a:tabLst>
                          <a:tab pos="5429250" algn="l"/>
                        </a:tabLst>
                      </a:pPr>
                      <a:r>
                        <a:rPr lang="en-US" sz="500">
                          <a:solidFill>
                            <a:srgbClr val="595959"/>
                          </a:solidFill>
                          <a:effectLst/>
                          <a:latin typeface="Calibri"/>
                          <a:ea typeface="Calibri"/>
                          <a:cs typeface="Times New Roman"/>
                        </a:rPr>
                        <a:t> </a:t>
                      </a:r>
                      <a:endParaRPr lang="en-US" sz="1000">
                        <a:effectLst/>
                        <a:latin typeface="Calibri"/>
                        <a:ea typeface="Calibri"/>
                        <a:cs typeface="Times New Roman"/>
                      </a:endParaRPr>
                    </a:p>
                  </a:txBody>
                  <a:tcPr marL="61263" marR="61263" marT="0" marB="0">
                    <a:lnL>
                      <a:noFill/>
                    </a:lnL>
                    <a:lnR>
                      <a:noFill/>
                    </a:lnR>
                    <a:lnT>
                      <a:noFill/>
                    </a:lnT>
                    <a:lnB w="12700" cap="flat" cmpd="sng" algn="ctr">
                      <a:noFill/>
                      <a:prstDash val="solid"/>
                      <a:round/>
                      <a:headEnd type="none" w="med" len="med"/>
                      <a:tailEnd type="none" w="med" len="med"/>
                    </a:lnB>
                  </a:tcPr>
                </a:tc>
                <a:tc>
                  <a:txBody>
                    <a:bodyPr/>
                    <a:lstStyle/>
                    <a:p>
                      <a:pPr marL="0" marR="0">
                        <a:spcBef>
                          <a:spcPts val="0"/>
                        </a:spcBef>
                        <a:spcAft>
                          <a:spcPts val="0"/>
                        </a:spcAft>
                        <a:tabLst>
                          <a:tab pos="5429250" algn="l"/>
                        </a:tabLst>
                      </a:pPr>
                      <a:r>
                        <a:rPr lang="en-US" sz="500">
                          <a:solidFill>
                            <a:srgbClr val="31849B"/>
                          </a:solidFill>
                          <a:effectLst/>
                          <a:latin typeface="Calibri"/>
                          <a:ea typeface="Calibri"/>
                          <a:cs typeface="Times New Roman"/>
                        </a:rPr>
                        <a:t> </a:t>
                      </a:r>
                      <a:endParaRPr lang="en-US" sz="1000">
                        <a:effectLst/>
                        <a:latin typeface="Calibri"/>
                        <a:ea typeface="Calibri"/>
                        <a:cs typeface="Times New Roman"/>
                      </a:endParaRPr>
                    </a:p>
                  </a:txBody>
                  <a:tcPr marL="61263" marR="61263" marT="0" marB="0">
                    <a:lnL>
                      <a:noFill/>
                    </a:lnL>
                    <a:lnR>
                      <a:noFill/>
                    </a:lnR>
                    <a:lnT>
                      <a:noFill/>
                    </a:lnT>
                    <a:lnB>
                      <a:noFill/>
                    </a:lnB>
                  </a:tcPr>
                </a:tc>
                <a:tc>
                  <a:txBody>
                    <a:bodyPr/>
                    <a:lstStyle/>
                    <a:p>
                      <a:pPr marL="0" marR="0">
                        <a:spcBef>
                          <a:spcPts val="0"/>
                        </a:spcBef>
                        <a:spcAft>
                          <a:spcPts val="0"/>
                        </a:spcAft>
                        <a:tabLst>
                          <a:tab pos="5429250" algn="l"/>
                        </a:tabLst>
                      </a:pPr>
                      <a:r>
                        <a:rPr lang="en-US" sz="500">
                          <a:solidFill>
                            <a:srgbClr val="31849B"/>
                          </a:solidFill>
                          <a:effectLst/>
                          <a:latin typeface="Calibri"/>
                          <a:ea typeface="Calibri"/>
                          <a:cs typeface="Times New Roman"/>
                        </a:rPr>
                        <a:t> </a:t>
                      </a:r>
                      <a:endParaRPr lang="en-US" sz="1000">
                        <a:effectLst/>
                        <a:latin typeface="Calibri"/>
                        <a:ea typeface="Calibri"/>
                        <a:cs typeface="Times New Roman"/>
                      </a:endParaRPr>
                    </a:p>
                  </a:txBody>
                  <a:tcPr marL="61263" marR="61263" marT="0" marB="0">
                    <a:lnL>
                      <a:noFill/>
                    </a:lnL>
                    <a:lnR>
                      <a:noFill/>
                    </a:lnR>
                    <a:lnT>
                      <a:noFill/>
                    </a:lnT>
                    <a:lnB>
                      <a:noFill/>
                    </a:lnB>
                  </a:tcPr>
                </a:tc>
                <a:tc>
                  <a:txBody>
                    <a:bodyPr/>
                    <a:lstStyle/>
                    <a:p>
                      <a:pPr marL="0" marR="0">
                        <a:spcBef>
                          <a:spcPts val="0"/>
                        </a:spcBef>
                        <a:spcAft>
                          <a:spcPts val="0"/>
                        </a:spcAft>
                        <a:tabLst>
                          <a:tab pos="5429250" algn="l"/>
                        </a:tabLst>
                      </a:pPr>
                      <a:r>
                        <a:rPr lang="en-US" sz="500">
                          <a:solidFill>
                            <a:srgbClr val="595959"/>
                          </a:solidFill>
                          <a:effectLst/>
                          <a:latin typeface="Calibri"/>
                          <a:ea typeface="Calibri"/>
                          <a:cs typeface="Times New Roman"/>
                        </a:rPr>
                        <a:t> </a:t>
                      </a:r>
                      <a:endParaRPr lang="en-US" sz="1000">
                        <a:effectLst/>
                        <a:latin typeface="Calibri"/>
                        <a:ea typeface="Calibri"/>
                        <a:cs typeface="Times New Roman"/>
                      </a:endParaRPr>
                    </a:p>
                  </a:txBody>
                  <a:tcPr marL="61263" marR="61263"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0003"/>
                  </a:ext>
                </a:extLst>
              </a:tr>
              <a:tr h="149753">
                <a:tc>
                  <a:txBody>
                    <a:bodyPr/>
                    <a:lstStyle/>
                    <a:p>
                      <a:pPr marL="0" marR="0">
                        <a:spcBef>
                          <a:spcPts val="0"/>
                        </a:spcBef>
                        <a:spcAft>
                          <a:spcPts val="0"/>
                        </a:spcAft>
                        <a:tabLst>
                          <a:tab pos="5429250" algn="l"/>
                        </a:tabLst>
                      </a:pPr>
                      <a:r>
                        <a:rPr lang="en-US" sz="1000" b="1">
                          <a:solidFill>
                            <a:srgbClr val="31849B"/>
                          </a:solidFill>
                          <a:effectLst/>
                          <a:latin typeface="Calibri"/>
                          <a:ea typeface="Calibri"/>
                          <a:cs typeface="Times New Roman"/>
                        </a:rPr>
                        <a:t>Component Level 2</a:t>
                      </a:r>
                      <a:endParaRPr lang="en-US" sz="1000">
                        <a:effectLst/>
                        <a:latin typeface="Calibri"/>
                        <a:ea typeface="Calibri"/>
                        <a:cs typeface="Times New Roman"/>
                      </a:endParaRPr>
                    </a:p>
                  </a:txBody>
                  <a:tcPr marL="61263" marR="61263" marT="0" marB="0">
                    <a:lnL>
                      <a:noFill/>
                    </a:lnL>
                    <a:lnR w="12700" cap="flat" cmpd="sng" algn="ctr">
                      <a:noFill/>
                      <a:prstDash val="solid"/>
                      <a:round/>
                      <a:headEnd type="none" w="med" len="med"/>
                      <a:tailEnd type="none" w="med" len="med"/>
                    </a:lnR>
                    <a:lnT>
                      <a:noFill/>
                    </a:lnT>
                    <a:lnB>
                      <a:noFill/>
                    </a:lnB>
                  </a:tcPr>
                </a:tc>
                <a:tc>
                  <a:txBody>
                    <a:bodyPr/>
                    <a:lstStyle/>
                    <a:p>
                      <a:pPr marL="0" marR="0">
                        <a:spcBef>
                          <a:spcPts val="0"/>
                        </a:spcBef>
                        <a:spcAft>
                          <a:spcPts val="0"/>
                        </a:spcAft>
                        <a:tabLst>
                          <a:tab pos="5429250" algn="l"/>
                        </a:tabLst>
                      </a:pPr>
                      <a:r>
                        <a:rPr lang="en-US" sz="1000" dirty="0">
                          <a:solidFill>
                            <a:srgbClr val="595959"/>
                          </a:solidFill>
                          <a:effectLst/>
                          <a:latin typeface="Calibri"/>
                          <a:ea typeface="Calibri"/>
                          <a:cs typeface="Times New Roman"/>
                        </a:rPr>
                        <a:t>Strategic Workforce Planning</a:t>
                      </a:r>
                      <a:endParaRPr lang="en-US" sz="1000" dirty="0">
                        <a:effectLst/>
                        <a:latin typeface="Calibri"/>
                        <a:ea typeface="Calibri"/>
                        <a:cs typeface="Times New Roman"/>
                      </a:endParaRPr>
                    </a:p>
                  </a:txBody>
                  <a:tcPr marL="61263" marR="6126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tabLst>
                          <a:tab pos="5429250" algn="l"/>
                        </a:tabLst>
                      </a:pPr>
                      <a:r>
                        <a:rPr lang="en-US" sz="1000">
                          <a:solidFill>
                            <a:srgbClr val="31849B"/>
                          </a:solidFill>
                          <a:effectLst/>
                          <a:latin typeface="Calibri"/>
                          <a:ea typeface="Calibri"/>
                          <a:cs typeface="Times New Roman"/>
                        </a:rPr>
                        <a:t> </a:t>
                      </a:r>
                      <a:endParaRPr lang="en-US" sz="1000">
                        <a:effectLst/>
                        <a:latin typeface="Calibri"/>
                        <a:ea typeface="Calibri"/>
                        <a:cs typeface="Times New Roman"/>
                      </a:endParaRPr>
                    </a:p>
                  </a:txBody>
                  <a:tcPr marL="61263" marR="61263" marT="0" marB="0">
                    <a:lnL w="12700" cap="flat" cmpd="sng" algn="ctr">
                      <a:noFill/>
                      <a:prstDash val="solid"/>
                      <a:round/>
                      <a:headEnd type="none" w="med" len="med"/>
                      <a:tailEnd type="none" w="med" len="med"/>
                    </a:lnL>
                    <a:lnR>
                      <a:noFill/>
                    </a:lnR>
                    <a:lnT>
                      <a:noFill/>
                    </a:lnT>
                    <a:lnB>
                      <a:noFill/>
                    </a:lnB>
                  </a:tcPr>
                </a:tc>
                <a:tc>
                  <a:txBody>
                    <a:bodyPr/>
                    <a:lstStyle/>
                    <a:p>
                      <a:pPr marL="0" marR="0">
                        <a:spcBef>
                          <a:spcPts val="0"/>
                        </a:spcBef>
                        <a:spcAft>
                          <a:spcPts val="0"/>
                        </a:spcAft>
                        <a:tabLst>
                          <a:tab pos="5429250" algn="l"/>
                        </a:tabLst>
                      </a:pPr>
                      <a:r>
                        <a:rPr lang="en-US" sz="1000" b="1">
                          <a:solidFill>
                            <a:srgbClr val="31849B"/>
                          </a:solidFill>
                          <a:effectLst/>
                          <a:latin typeface="Calibri"/>
                          <a:ea typeface="Calibri"/>
                          <a:cs typeface="Times New Roman"/>
                        </a:rPr>
                        <a:t>Grade</a:t>
                      </a:r>
                      <a:endParaRPr lang="en-US" sz="1000">
                        <a:effectLst/>
                        <a:latin typeface="Calibri"/>
                        <a:ea typeface="Calibri"/>
                        <a:cs typeface="Times New Roman"/>
                      </a:endParaRPr>
                    </a:p>
                  </a:txBody>
                  <a:tcPr marL="61263" marR="61263" marT="0" marB="0">
                    <a:lnL>
                      <a:noFill/>
                    </a:lnL>
                    <a:lnR w="12700" cap="flat" cmpd="sng" algn="ctr">
                      <a:solidFill>
                        <a:srgbClr val="7F7F7F"/>
                      </a:solidFill>
                      <a:prstDash val="solid"/>
                      <a:round/>
                      <a:headEnd type="none" w="med" len="med"/>
                      <a:tailEnd type="none" w="med" len="med"/>
                    </a:lnR>
                    <a:lnT>
                      <a:noFill/>
                    </a:lnT>
                    <a:lnB>
                      <a:noFill/>
                    </a:lnB>
                  </a:tcPr>
                </a:tc>
                <a:tc>
                  <a:txBody>
                    <a:bodyPr/>
                    <a:lstStyle/>
                    <a:p>
                      <a:pPr marL="0" marR="0" algn="r">
                        <a:spcBef>
                          <a:spcPts val="0"/>
                        </a:spcBef>
                        <a:spcAft>
                          <a:spcPts val="0"/>
                        </a:spcAft>
                        <a:tabLst>
                          <a:tab pos="5429250" algn="l"/>
                        </a:tabLst>
                      </a:pPr>
                      <a:r>
                        <a:rPr lang="en-US" sz="1000" dirty="0">
                          <a:solidFill>
                            <a:srgbClr val="595959"/>
                          </a:solidFill>
                          <a:effectLst/>
                          <a:latin typeface="Calibri"/>
                          <a:ea typeface="Calibri"/>
                          <a:cs typeface="Times New Roman"/>
                        </a:rPr>
                        <a:t>                                                                                    </a:t>
                      </a:r>
                      <a:r>
                        <a:rPr lang="en-US" sz="1000" dirty="0">
                          <a:solidFill>
                            <a:srgbClr val="595959"/>
                          </a:solidFill>
                          <a:effectLst/>
                          <a:latin typeface="Calibri"/>
                          <a:ea typeface="Calibri"/>
                          <a:cs typeface="Times New Roman"/>
                          <a:sym typeface="Wingdings 3"/>
                        </a:rPr>
                        <a:t></a:t>
                      </a:r>
                      <a:endParaRPr lang="en-US" sz="1000" dirty="0">
                        <a:effectLst/>
                        <a:latin typeface="Calibri"/>
                        <a:ea typeface="Calibri"/>
                        <a:cs typeface="Times New Roman"/>
                      </a:endParaRPr>
                    </a:p>
                  </a:txBody>
                  <a:tcPr marL="61263" marR="61263"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0004"/>
                  </a:ext>
                </a:extLst>
              </a:tr>
              <a:tr h="81683">
                <a:tc>
                  <a:txBody>
                    <a:bodyPr/>
                    <a:lstStyle/>
                    <a:p>
                      <a:pPr marL="0" marR="0">
                        <a:spcBef>
                          <a:spcPts val="0"/>
                        </a:spcBef>
                        <a:spcAft>
                          <a:spcPts val="0"/>
                        </a:spcAft>
                        <a:tabLst>
                          <a:tab pos="5429250" algn="l"/>
                        </a:tabLst>
                      </a:pPr>
                      <a:r>
                        <a:rPr lang="en-US" sz="500" b="1">
                          <a:solidFill>
                            <a:srgbClr val="31849B"/>
                          </a:solidFill>
                          <a:effectLst/>
                          <a:latin typeface="Calibri"/>
                          <a:ea typeface="Calibri"/>
                          <a:cs typeface="Times New Roman"/>
                        </a:rPr>
                        <a:t> </a:t>
                      </a:r>
                      <a:endParaRPr lang="en-US" sz="1000">
                        <a:effectLst/>
                        <a:latin typeface="Calibri"/>
                        <a:ea typeface="Calibri"/>
                        <a:cs typeface="Times New Roman"/>
                      </a:endParaRPr>
                    </a:p>
                  </a:txBody>
                  <a:tcPr marL="61263" marR="61263" marT="0" marB="0">
                    <a:lnL>
                      <a:noFill/>
                    </a:lnL>
                    <a:lnR>
                      <a:noFill/>
                    </a:lnR>
                    <a:lnT>
                      <a:noFill/>
                    </a:lnT>
                    <a:lnB>
                      <a:noFill/>
                    </a:lnB>
                  </a:tcPr>
                </a:tc>
                <a:tc>
                  <a:txBody>
                    <a:bodyPr/>
                    <a:lstStyle/>
                    <a:p>
                      <a:pPr marL="0" marR="0">
                        <a:spcBef>
                          <a:spcPts val="0"/>
                        </a:spcBef>
                        <a:spcAft>
                          <a:spcPts val="0"/>
                        </a:spcAft>
                        <a:tabLst>
                          <a:tab pos="5429250" algn="l"/>
                        </a:tabLst>
                      </a:pPr>
                      <a:r>
                        <a:rPr lang="en-US" sz="500" dirty="0">
                          <a:solidFill>
                            <a:srgbClr val="595959"/>
                          </a:solidFill>
                          <a:effectLst/>
                          <a:latin typeface="Calibri"/>
                          <a:ea typeface="Calibri"/>
                          <a:cs typeface="Times New Roman"/>
                        </a:rPr>
                        <a:t> </a:t>
                      </a:r>
                      <a:endParaRPr lang="en-US" sz="1000" dirty="0">
                        <a:effectLst/>
                        <a:latin typeface="Calibri"/>
                        <a:ea typeface="Calibri"/>
                        <a:cs typeface="Times New Roman"/>
                      </a:endParaRPr>
                    </a:p>
                  </a:txBody>
                  <a:tcPr marL="61263" marR="61263" marT="0" marB="0">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tabLst>
                          <a:tab pos="5429250" algn="l"/>
                        </a:tabLst>
                      </a:pPr>
                      <a:r>
                        <a:rPr lang="en-US" sz="500">
                          <a:solidFill>
                            <a:srgbClr val="31849B"/>
                          </a:solidFill>
                          <a:effectLst/>
                          <a:latin typeface="Calibri"/>
                          <a:ea typeface="Calibri"/>
                          <a:cs typeface="Times New Roman"/>
                        </a:rPr>
                        <a:t> </a:t>
                      </a:r>
                      <a:endParaRPr lang="en-US" sz="1000">
                        <a:effectLst/>
                        <a:latin typeface="Calibri"/>
                        <a:ea typeface="Calibri"/>
                        <a:cs typeface="Times New Roman"/>
                      </a:endParaRPr>
                    </a:p>
                  </a:txBody>
                  <a:tcPr marL="61263" marR="61263" marT="0" marB="0">
                    <a:lnL>
                      <a:noFill/>
                    </a:lnL>
                    <a:lnR>
                      <a:noFill/>
                    </a:lnR>
                    <a:lnT>
                      <a:noFill/>
                    </a:lnT>
                    <a:lnB>
                      <a:noFill/>
                    </a:lnB>
                  </a:tcPr>
                </a:tc>
                <a:tc>
                  <a:txBody>
                    <a:bodyPr/>
                    <a:lstStyle/>
                    <a:p>
                      <a:pPr marL="0" marR="0">
                        <a:spcBef>
                          <a:spcPts val="0"/>
                        </a:spcBef>
                        <a:spcAft>
                          <a:spcPts val="0"/>
                        </a:spcAft>
                        <a:tabLst>
                          <a:tab pos="5429250" algn="l"/>
                        </a:tabLst>
                      </a:pPr>
                      <a:r>
                        <a:rPr lang="en-US" sz="500">
                          <a:solidFill>
                            <a:srgbClr val="31849B"/>
                          </a:solidFill>
                          <a:effectLst/>
                          <a:latin typeface="Calibri"/>
                          <a:ea typeface="Calibri"/>
                          <a:cs typeface="Times New Roman"/>
                        </a:rPr>
                        <a:t> </a:t>
                      </a:r>
                      <a:endParaRPr lang="en-US" sz="1000">
                        <a:effectLst/>
                        <a:latin typeface="Calibri"/>
                        <a:ea typeface="Calibri"/>
                        <a:cs typeface="Times New Roman"/>
                      </a:endParaRPr>
                    </a:p>
                  </a:txBody>
                  <a:tcPr marL="61263" marR="61263" marT="0" marB="0">
                    <a:lnL>
                      <a:noFill/>
                    </a:lnL>
                    <a:lnR>
                      <a:noFill/>
                    </a:lnR>
                    <a:lnT>
                      <a:noFill/>
                    </a:lnT>
                    <a:lnB>
                      <a:noFill/>
                    </a:lnB>
                  </a:tcPr>
                </a:tc>
                <a:tc>
                  <a:txBody>
                    <a:bodyPr/>
                    <a:lstStyle/>
                    <a:p>
                      <a:pPr marL="0" marR="0">
                        <a:spcBef>
                          <a:spcPts val="0"/>
                        </a:spcBef>
                        <a:spcAft>
                          <a:spcPts val="0"/>
                        </a:spcAft>
                        <a:tabLst>
                          <a:tab pos="5429250" algn="l"/>
                        </a:tabLst>
                      </a:pPr>
                      <a:r>
                        <a:rPr lang="en-US" sz="500">
                          <a:solidFill>
                            <a:srgbClr val="595959"/>
                          </a:solidFill>
                          <a:effectLst/>
                          <a:latin typeface="Calibri"/>
                          <a:ea typeface="Calibri"/>
                          <a:cs typeface="Times New Roman"/>
                        </a:rPr>
                        <a:t> </a:t>
                      </a:r>
                      <a:endParaRPr lang="en-US" sz="1000">
                        <a:effectLst/>
                        <a:latin typeface="Calibri"/>
                        <a:ea typeface="Calibri"/>
                        <a:cs typeface="Times New Roman"/>
                      </a:endParaRPr>
                    </a:p>
                  </a:txBody>
                  <a:tcPr marL="61263" marR="61263"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0005"/>
                  </a:ext>
                </a:extLst>
              </a:tr>
              <a:tr h="0">
                <a:tc>
                  <a:txBody>
                    <a:bodyPr/>
                    <a:lstStyle/>
                    <a:p>
                      <a:pPr marL="0" marR="0">
                        <a:spcBef>
                          <a:spcPts val="0"/>
                        </a:spcBef>
                        <a:spcAft>
                          <a:spcPts val="0"/>
                        </a:spcAft>
                        <a:tabLst>
                          <a:tab pos="5429250" algn="l"/>
                        </a:tabLst>
                      </a:pPr>
                      <a:r>
                        <a:rPr lang="en-US" sz="1000" b="1">
                          <a:solidFill>
                            <a:srgbClr val="31849B"/>
                          </a:solidFill>
                          <a:effectLst/>
                          <a:latin typeface="Calibri"/>
                          <a:ea typeface="Calibri"/>
                          <a:cs typeface="Times New Roman"/>
                        </a:rPr>
                        <a:t>Component Level 3</a:t>
                      </a:r>
                      <a:endParaRPr lang="en-US" sz="1000">
                        <a:effectLst/>
                        <a:latin typeface="Calibri"/>
                        <a:ea typeface="Calibri"/>
                        <a:cs typeface="Times New Roman"/>
                      </a:endParaRPr>
                    </a:p>
                  </a:txBody>
                  <a:tcPr marL="61263" marR="61263" marT="0" marB="0">
                    <a:lnL>
                      <a:noFill/>
                    </a:lnL>
                    <a:lnR w="12700" cap="flat" cmpd="sng" algn="ctr">
                      <a:noFill/>
                      <a:prstDash val="solid"/>
                      <a:round/>
                      <a:headEnd type="none" w="med" len="med"/>
                      <a:tailEnd type="none" w="med" len="med"/>
                    </a:lnR>
                    <a:lnT>
                      <a:noFill/>
                    </a:lnT>
                    <a:lnB>
                      <a:noFill/>
                    </a:lnB>
                  </a:tcPr>
                </a:tc>
                <a:tc>
                  <a:txBody>
                    <a:bodyPr/>
                    <a:lstStyle/>
                    <a:p>
                      <a:pPr marL="0" marR="0">
                        <a:spcBef>
                          <a:spcPts val="0"/>
                        </a:spcBef>
                        <a:spcAft>
                          <a:spcPts val="0"/>
                        </a:spcAft>
                        <a:tabLst>
                          <a:tab pos="5429250" algn="l"/>
                        </a:tabLst>
                      </a:pPr>
                      <a:r>
                        <a:rPr lang="en-US" sz="1000" dirty="0">
                          <a:solidFill>
                            <a:srgbClr val="595959"/>
                          </a:solidFill>
                          <a:effectLst/>
                          <a:latin typeface="Calibri"/>
                          <a:ea typeface="Calibri"/>
                          <a:cs typeface="Times New Roman"/>
                        </a:rPr>
                        <a:t>Forecasting &amp; Methods</a:t>
                      </a:r>
                      <a:endParaRPr lang="en-US" sz="1000" dirty="0">
                        <a:effectLst/>
                        <a:latin typeface="Calibri"/>
                        <a:ea typeface="Calibri"/>
                        <a:cs typeface="Times New Roman"/>
                      </a:endParaRPr>
                    </a:p>
                  </a:txBody>
                  <a:tcPr marL="61263" marR="6126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tabLst>
                          <a:tab pos="5429250" algn="l"/>
                        </a:tabLst>
                      </a:pPr>
                      <a:r>
                        <a:rPr lang="en-US" sz="1000">
                          <a:solidFill>
                            <a:srgbClr val="31849B"/>
                          </a:solidFill>
                          <a:effectLst/>
                          <a:latin typeface="Calibri"/>
                          <a:ea typeface="Calibri"/>
                          <a:cs typeface="Times New Roman"/>
                        </a:rPr>
                        <a:t> </a:t>
                      </a:r>
                      <a:endParaRPr lang="en-US" sz="1000">
                        <a:effectLst/>
                        <a:latin typeface="Calibri"/>
                        <a:ea typeface="Calibri"/>
                        <a:cs typeface="Times New Roman"/>
                      </a:endParaRPr>
                    </a:p>
                  </a:txBody>
                  <a:tcPr marL="61263" marR="61263" marT="0" marB="0">
                    <a:lnL w="12700" cap="flat" cmpd="sng" algn="ctr">
                      <a:noFill/>
                      <a:prstDash val="solid"/>
                      <a:round/>
                      <a:headEnd type="none" w="med" len="med"/>
                      <a:tailEnd type="none" w="med" len="med"/>
                    </a:lnL>
                    <a:lnR>
                      <a:noFill/>
                    </a:lnR>
                    <a:lnT>
                      <a:noFill/>
                    </a:lnT>
                    <a:lnB>
                      <a:noFill/>
                    </a:lnB>
                  </a:tcPr>
                </a:tc>
                <a:tc>
                  <a:txBody>
                    <a:bodyPr/>
                    <a:lstStyle/>
                    <a:p>
                      <a:pPr marL="0" marR="0">
                        <a:spcBef>
                          <a:spcPts val="0"/>
                        </a:spcBef>
                        <a:spcAft>
                          <a:spcPts val="0"/>
                        </a:spcAft>
                        <a:tabLst>
                          <a:tab pos="5429250" algn="l"/>
                        </a:tabLst>
                      </a:pPr>
                      <a:r>
                        <a:rPr lang="en-US" sz="1000" b="1">
                          <a:solidFill>
                            <a:srgbClr val="31849B"/>
                          </a:solidFill>
                          <a:effectLst/>
                          <a:latin typeface="Calibri"/>
                          <a:ea typeface="Calibri"/>
                          <a:cs typeface="Times New Roman"/>
                        </a:rPr>
                        <a:t>Professional Field</a:t>
                      </a:r>
                      <a:endParaRPr lang="en-US" sz="1000">
                        <a:effectLst/>
                        <a:latin typeface="Calibri"/>
                        <a:ea typeface="Calibri"/>
                        <a:cs typeface="Times New Roman"/>
                      </a:endParaRPr>
                    </a:p>
                  </a:txBody>
                  <a:tcPr marL="61263" marR="61263" marT="0" marB="0">
                    <a:lnL>
                      <a:noFill/>
                    </a:lnL>
                    <a:lnR w="12700" cap="flat" cmpd="sng" algn="ctr">
                      <a:solidFill>
                        <a:srgbClr val="7F7F7F"/>
                      </a:solidFill>
                      <a:prstDash val="solid"/>
                      <a:round/>
                      <a:headEnd type="none" w="med" len="med"/>
                      <a:tailEnd type="none" w="med" len="med"/>
                    </a:lnR>
                    <a:lnT>
                      <a:noFill/>
                    </a:lnT>
                    <a:lnB>
                      <a:noFill/>
                    </a:lnB>
                  </a:tcPr>
                </a:tc>
                <a:tc>
                  <a:txBody>
                    <a:bodyPr/>
                    <a:lstStyle/>
                    <a:p>
                      <a:pPr marL="0" marR="0" algn="r">
                        <a:spcBef>
                          <a:spcPts val="0"/>
                        </a:spcBef>
                        <a:spcAft>
                          <a:spcPts val="0"/>
                        </a:spcAft>
                        <a:tabLst>
                          <a:tab pos="5429250" algn="l"/>
                        </a:tabLst>
                      </a:pPr>
                      <a:r>
                        <a:rPr lang="en-US" sz="1000" dirty="0">
                          <a:solidFill>
                            <a:srgbClr val="595959"/>
                          </a:solidFill>
                          <a:effectLst/>
                          <a:latin typeface="Calibri"/>
                          <a:ea typeface="Calibri"/>
                          <a:cs typeface="Times New Roman"/>
                        </a:rPr>
                        <a:t>                                                         </a:t>
                      </a:r>
                      <a:r>
                        <a:rPr lang="en-US" sz="1000" dirty="0">
                          <a:solidFill>
                            <a:srgbClr val="595959"/>
                          </a:solidFill>
                          <a:effectLst/>
                          <a:latin typeface="Calibri"/>
                          <a:ea typeface="Calibri"/>
                          <a:cs typeface="Times New Roman"/>
                          <a:sym typeface="Wingdings 3"/>
                        </a:rPr>
                        <a:t></a:t>
                      </a:r>
                      <a:endParaRPr lang="en-US" sz="1000" dirty="0">
                        <a:effectLst/>
                        <a:latin typeface="Calibri"/>
                        <a:ea typeface="Calibri"/>
                        <a:cs typeface="Times New Roman"/>
                      </a:endParaRPr>
                    </a:p>
                  </a:txBody>
                  <a:tcPr marL="61263" marR="61263"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0006"/>
                  </a:ext>
                </a:extLst>
              </a:tr>
              <a:tr h="81683">
                <a:tc>
                  <a:txBody>
                    <a:bodyPr/>
                    <a:lstStyle/>
                    <a:p>
                      <a:pPr marL="0" marR="0">
                        <a:spcBef>
                          <a:spcPts val="0"/>
                        </a:spcBef>
                        <a:spcAft>
                          <a:spcPts val="0"/>
                        </a:spcAft>
                        <a:tabLst>
                          <a:tab pos="5429250" algn="l"/>
                        </a:tabLst>
                      </a:pPr>
                      <a:r>
                        <a:rPr lang="en-US" sz="500" b="1">
                          <a:solidFill>
                            <a:srgbClr val="31849B"/>
                          </a:solidFill>
                          <a:effectLst/>
                          <a:latin typeface="Calibri"/>
                          <a:ea typeface="Calibri"/>
                          <a:cs typeface="Times New Roman"/>
                        </a:rPr>
                        <a:t> </a:t>
                      </a:r>
                      <a:endParaRPr lang="en-US" sz="1000">
                        <a:effectLst/>
                        <a:latin typeface="Calibri"/>
                        <a:ea typeface="Calibri"/>
                        <a:cs typeface="Times New Roman"/>
                      </a:endParaRPr>
                    </a:p>
                  </a:txBody>
                  <a:tcPr marL="61263" marR="61263" marT="0" marB="0">
                    <a:lnL>
                      <a:noFill/>
                    </a:lnL>
                    <a:lnR>
                      <a:noFill/>
                    </a:lnR>
                    <a:lnT>
                      <a:noFill/>
                    </a:lnT>
                    <a:lnB>
                      <a:noFill/>
                    </a:lnB>
                  </a:tcPr>
                </a:tc>
                <a:tc>
                  <a:txBody>
                    <a:bodyPr/>
                    <a:lstStyle/>
                    <a:p>
                      <a:pPr marL="0" marR="0">
                        <a:spcBef>
                          <a:spcPts val="0"/>
                        </a:spcBef>
                        <a:spcAft>
                          <a:spcPts val="0"/>
                        </a:spcAft>
                        <a:tabLst>
                          <a:tab pos="5429250" algn="l"/>
                        </a:tabLst>
                      </a:pPr>
                      <a:r>
                        <a:rPr lang="en-US" sz="500">
                          <a:solidFill>
                            <a:srgbClr val="595959"/>
                          </a:solidFill>
                          <a:effectLst/>
                          <a:latin typeface="Calibri"/>
                          <a:ea typeface="Calibri"/>
                          <a:cs typeface="Times New Roman"/>
                        </a:rPr>
                        <a:t> </a:t>
                      </a:r>
                      <a:endParaRPr lang="en-US" sz="1000">
                        <a:effectLst/>
                        <a:latin typeface="Calibri"/>
                        <a:ea typeface="Calibri"/>
                        <a:cs typeface="Times New Roman"/>
                      </a:endParaRPr>
                    </a:p>
                  </a:txBody>
                  <a:tcPr marL="61263" marR="61263" marT="0" marB="0">
                    <a:lnL>
                      <a:noFill/>
                    </a:lnL>
                    <a:lnR>
                      <a:noFill/>
                    </a:lnR>
                    <a:lnT w="12700" cap="flat" cmpd="sng" algn="ctr">
                      <a:no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marR="0">
                        <a:spcBef>
                          <a:spcPts val="0"/>
                        </a:spcBef>
                        <a:spcAft>
                          <a:spcPts val="0"/>
                        </a:spcAft>
                        <a:tabLst>
                          <a:tab pos="5429250" algn="l"/>
                        </a:tabLst>
                      </a:pPr>
                      <a:r>
                        <a:rPr lang="en-US" sz="500">
                          <a:solidFill>
                            <a:srgbClr val="31849B"/>
                          </a:solidFill>
                          <a:effectLst/>
                          <a:latin typeface="Calibri"/>
                          <a:ea typeface="Calibri"/>
                          <a:cs typeface="Times New Roman"/>
                        </a:rPr>
                        <a:t> </a:t>
                      </a:r>
                      <a:endParaRPr lang="en-US" sz="1000">
                        <a:effectLst/>
                        <a:latin typeface="Calibri"/>
                        <a:ea typeface="Calibri"/>
                        <a:cs typeface="Times New Roman"/>
                      </a:endParaRPr>
                    </a:p>
                  </a:txBody>
                  <a:tcPr marL="61263" marR="61263" marT="0" marB="0">
                    <a:lnL>
                      <a:noFill/>
                    </a:lnL>
                    <a:lnR>
                      <a:noFill/>
                    </a:lnR>
                    <a:lnT>
                      <a:noFill/>
                    </a:lnT>
                    <a:lnB>
                      <a:noFill/>
                    </a:lnB>
                  </a:tcPr>
                </a:tc>
                <a:tc>
                  <a:txBody>
                    <a:bodyPr/>
                    <a:lstStyle/>
                    <a:p>
                      <a:pPr marL="0" marR="0">
                        <a:spcBef>
                          <a:spcPts val="0"/>
                        </a:spcBef>
                        <a:spcAft>
                          <a:spcPts val="0"/>
                        </a:spcAft>
                        <a:tabLst>
                          <a:tab pos="5429250" algn="l"/>
                        </a:tabLst>
                      </a:pPr>
                      <a:r>
                        <a:rPr lang="en-US" sz="500">
                          <a:solidFill>
                            <a:srgbClr val="31849B"/>
                          </a:solidFill>
                          <a:effectLst/>
                          <a:latin typeface="Calibri"/>
                          <a:ea typeface="Calibri"/>
                          <a:cs typeface="Times New Roman"/>
                        </a:rPr>
                        <a:t> </a:t>
                      </a:r>
                      <a:endParaRPr lang="en-US" sz="1000">
                        <a:effectLst/>
                        <a:latin typeface="Calibri"/>
                        <a:ea typeface="Calibri"/>
                        <a:cs typeface="Times New Roman"/>
                      </a:endParaRPr>
                    </a:p>
                  </a:txBody>
                  <a:tcPr marL="61263" marR="61263" marT="0" marB="0">
                    <a:lnL>
                      <a:noFill/>
                    </a:lnL>
                    <a:lnR>
                      <a:noFill/>
                    </a:lnR>
                    <a:lnT>
                      <a:noFill/>
                    </a:lnT>
                    <a:lnB>
                      <a:noFill/>
                    </a:lnB>
                  </a:tcPr>
                </a:tc>
                <a:tc>
                  <a:txBody>
                    <a:bodyPr/>
                    <a:lstStyle/>
                    <a:p>
                      <a:pPr marL="0" marR="0">
                        <a:spcBef>
                          <a:spcPts val="0"/>
                        </a:spcBef>
                        <a:spcAft>
                          <a:spcPts val="0"/>
                        </a:spcAft>
                        <a:tabLst>
                          <a:tab pos="5429250" algn="l"/>
                        </a:tabLst>
                      </a:pPr>
                      <a:r>
                        <a:rPr lang="en-US" sz="500">
                          <a:solidFill>
                            <a:srgbClr val="595959"/>
                          </a:solidFill>
                          <a:effectLst/>
                          <a:latin typeface="Calibri"/>
                          <a:ea typeface="Calibri"/>
                          <a:cs typeface="Times New Roman"/>
                        </a:rPr>
                        <a:t> </a:t>
                      </a:r>
                      <a:endParaRPr lang="en-US" sz="1000">
                        <a:effectLst/>
                        <a:latin typeface="Calibri"/>
                        <a:ea typeface="Calibri"/>
                        <a:cs typeface="Times New Roman"/>
                      </a:endParaRPr>
                    </a:p>
                  </a:txBody>
                  <a:tcPr marL="61263" marR="61263"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0007"/>
                  </a:ext>
                </a:extLst>
              </a:tr>
              <a:tr h="164880">
                <a:tc>
                  <a:txBody>
                    <a:bodyPr/>
                    <a:lstStyle/>
                    <a:p>
                      <a:pPr marL="0" marR="0">
                        <a:spcBef>
                          <a:spcPts val="0"/>
                        </a:spcBef>
                        <a:spcAft>
                          <a:spcPts val="0"/>
                        </a:spcAft>
                        <a:tabLst>
                          <a:tab pos="5429250" algn="l"/>
                        </a:tabLst>
                      </a:pPr>
                      <a:r>
                        <a:rPr lang="en-US" sz="1000" b="1" dirty="0">
                          <a:solidFill>
                            <a:srgbClr val="31849B"/>
                          </a:solidFill>
                          <a:effectLst/>
                          <a:latin typeface="Calibri"/>
                          <a:ea typeface="Calibri"/>
                          <a:cs typeface="Times New Roman"/>
                        </a:rPr>
                        <a:t>Duty Station</a:t>
                      </a:r>
                      <a:endParaRPr lang="en-US" sz="1000" dirty="0">
                        <a:effectLst/>
                        <a:latin typeface="Calibri"/>
                        <a:ea typeface="Calibri"/>
                        <a:cs typeface="Times New Roman"/>
                      </a:endParaRPr>
                    </a:p>
                  </a:txBody>
                  <a:tcPr marL="61263" marR="61263" marT="0" marB="0">
                    <a:lnL>
                      <a:noFill/>
                    </a:lnL>
                    <a:lnR w="12700" cap="flat" cmpd="sng" algn="ctr">
                      <a:solidFill>
                        <a:srgbClr val="7F7F7F"/>
                      </a:solidFill>
                      <a:prstDash val="solid"/>
                      <a:round/>
                      <a:headEnd type="none" w="med" len="med"/>
                      <a:tailEnd type="none" w="med" len="med"/>
                    </a:lnR>
                    <a:lnT>
                      <a:noFill/>
                    </a:lnT>
                    <a:lnB>
                      <a:noFill/>
                    </a:lnB>
                  </a:tcPr>
                </a:tc>
                <a:tc>
                  <a:txBody>
                    <a:bodyPr/>
                    <a:lstStyle/>
                    <a:p>
                      <a:pPr marL="0" marR="0" algn="r">
                        <a:spcBef>
                          <a:spcPts val="0"/>
                        </a:spcBef>
                        <a:spcAft>
                          <a:spcPts val="0"/>
                        </a:spcAft>
                        <a:tabLst>
                          <a:tab pos="5429250" algn="l"/>
                        </a:tabLst>
                      </a:pPr>
                      <a:r>
                        <a:rPr lang="en-US" sz="1000" dirty="0">
                          <a:solidFill>
                            <a:srgbClr val="595959"/>
                          </a:solidFill>
                          <a:effectLst/>
                          <a:latin typeface="Calibri"/>
                          <a:ea typeface="Calibri"/>
                          <a:cs typeface="Times New Roman"/>
                        </a:rPr>
                        <a:t>                             </a:t>
                      </a:r>
                      <a:r>
                        <a:rPr lang="en-US" sz="1000" dirty="0">
                          <a:solidFill>
                            <a:srgbClr val="595959"/>
                          </a:solidFill>
                          <a:effectLst/>
                          <a:latin typeface="Calibri"/>
                          <a:ea typeface="Calibri"/>
                          <a:cs typeface="Times New Roman"/>
                          <a:sym typeface="Wingdings 3"/>
                        </a:rPr>
                        <a:t></a:t>
                      </a:r>
                      <a:endParaRPr lang="en-US" sz="1000" dirty="0">
                        <a:effectLst/>
                        <a:latin typeface="Calibri"/>
                        <a:ea typeface="Calibri"/>
                        <a:cs typeface="Times New Roman"/>
                      </a:endParaRPr>
                    </a:p>
                  </a:txBody>
                  <a:tcPr marL="61263" marR="61263"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marR="0">
                        <a:spcBef>
                          <a:spcPts val="0"/>
                        </a:spcBef>
                        <a:spcAft>
                          <a:spcPts val="0"/>
                        </a:spcAft>
                        <a:tabLst>
                          <a:tab pos="5429250" algn="l"/>
                        </a:tabLst>
                      </a:pPr>
                      <a:r>
                        <a:rPr lang="en-US" sz="1000">
                          <a:solidFill>
                            <a:srgbClr val="31849B"/>
                          </a:solidFill>
                          <a:effectLst/>
                          <a:latin typeface="Calibri"/>
                          <a:ea typeface="Calibri"/>
                          <a:cs typeface="Times New Roman"/>
                        </a:rPr>
                        <a:t> </a:t>
                      </a:r>
                      <a:endParaRPr lang="en-US" sz="1000">
                        <a:effectLst/>
                        <a:latin typeface="Calibri"/>
                        <a:ea typeface="Calibri"/>
                        <a:cs typeface="Times New Roman"/>
                      </a:endParaRPr>
                    </a:p>
                  </a:txBody>
                  <a:tcPr marL="61263" marR="61263" marT="0" marB="0">
                    <a:lnL w="12700" cap="flat" cmpd="sng" algn="ctr">
                      <a:solidFill>
                        <a:srgbClr val="7F7F7F"/>
                      </a:solidFill>
                      <a:prstDash val="solid"/>
                      <a:round/>
                      <a:headEnd type="none" w="med" len="med"/>
                      <a:tailEnd type="none" w="med" len="med"/>
                    </a:lnL>
                    <a:lnR>
                      <a:noFill/>
                    </a:lnR>
                    <a:lnT>
                      <a:noFill/>
                    </a:lnT>
                    <a:lnB>
                      <a:noFill/>
                    </a:lnB>
                  </a:tcPr>
                </a:tc>
                <a:tc>
                  <a:txBody>
                    <a:bodyPr/>
                    <a:lstStyle/>
                    <a:p>
                      <a:pPr marL="0" marR="0">
                        <a:spcBef>
                          <a:spcPts val="0"/>
                        </a:spcBef>
                        <a:spcAft>
                          <a:spcPts val="0"/>
                        </a:spcAft>
                        <a:tabLst>
                          <a:tab pos="5429250" algn="l"/>
                        </a:tabLst>
                      </a:pPr>
                      <a:r>
                        <a:rPr lang="en-US" sz="1000" b="1">
                          <a:solidFill>
                            <a:srgbClr val="31849B"/>
                          </a:solidFill>
                          <a:effectLst/>
                          <a:latin typeface="Calibri"/>
                          <a:ea typeface="Calibri"/>
                          <a:cs typeface="Times New Roman"/>
                        </a:rPr>
                        <a:t>Supervisory Status</a:t>
                      </a:r>
                      <a:endParaRPr lang="en-US" sz="1000">
                        <a:effectLst/>
                        <a:latin typeface="Calibri"/>
                        <a:ea typeface="Calibri"/>
                        <a:cs typeface="Times New Roman"/>
                      </a:endParaRPr>
                    </a:p>
                  </a:txBody>
                  <a:tcPr marL="61263" marR="61263" marT="0" marB="0">
                    <a:lnL>
                      <a:noFill/>
                    </a:lnL>
                    <a:lnR w="12700" cap="flat" cmpd="sng" algn="ctr">
                      <a:solidFill>
                        <a:srgbClr val="7F7F7F"/>
                      </a:solidFill>
                      <a:prstDash val="solid"/>
                      <a:round/>
                      <a:headEnd type="none" w="med" len="med"/>
                      <a:tailEnd type="none" w="med" len="med"/>
                    </a:lnR>
                    <a:lnT>
                      <a:noFill/>
                    </a:lnT>
                    <a:lnB>
                      <a:noFill/>
                    </a:lnB>
                  </a:tcPr>
                </a:tc>
                <a:tc>
                  <a:txBody>
                    <a:bodyPr/>
                    <a:lstStyle/>
                    <a:p>
                      <a:pPr marL="0" marR="0" algn="r">
                        <a:spcBef>
                          <a:spcPts val="0"/>
                        </a:spcBef>
                        <a:spcAft>
                          <a:spcPts val="0"/>
                        </a:spcAft>
                        <a:tabLst>
                          <a:tab pos="5429250" algn="l"/>
                        </a:tabLst>
                      </a:pPr>
                      <a:r>
                        <a:rPr lang="en-US" sz="1000" dirty="0">
                          <a:solidFill>
                            <a:srgbClr val="595959"/>
                          </a:solidFill>
                          <a:effectLst/>
                          <a:latin typeface="Calibri"/>
                          <a:ea typeface="Calibri"/>
                          <a:cs typeface="Times New Roman"/>
                          <a:sym typeface="Wingdings 3"/>
                        </a:rPr>
                        <a:t></a:t>
                      </a:r>
                      <a:endParaRPr lang="en-US" sz="1000" dirty="0">
                        <a:effectLst/>
                        <a:latin typeface="Calibri"/>
                        <a:ea typeface="Calibri"/>
                        <a:cs typeface="Times New Roman"/>
                      </a:endParaRPr>
                    </a:p>
                  </a:txBody>
                  <a:tcPr marL="61263" marR="61263"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560558009"/>
              </p:ext>
            </p:extLst>
          </p:nvPr>
        </p:nvGraphicFramePr>
        <p:xfrm>
          <a:off x="525463" y="4114800"/>
          <a:ext cx="4514850" cy="624840"/>
        </p:xfrm>
        <a:graphic>
          <a:graphicData uri="http://schemas.openxmlformats.org/drawingml/2006/table">
            <a:tbl>
              <a:tblPr firstRow="1" firstCol="1" bandRow="1"/>
              <a:tblGrid>
                <a:gridCol w="1257300">
                  <a:extLst>
                    <a:ext uri="{9D8B030D-6E8A-4147-A177-3AD203B41FA5}">
                      <a16:colId xmlns:a16="http://schemas.microsoft.com/office/drawing/2014/main" val="20000"/>
                    </a:ext>
                  </a:extLst>
                </a:gridCol>
                <a:gridCol w="3257550">
                  <a:extLst>
                    <a:ext uri="{9D8B030D-6E8A-4147-A177-3AD203B41FA5}">
                      <a16:colId xmlns:a16="http://schemas.microsoft.com/office/drawing/2014/main" val="20001"/>
                    </a:ext>
                  </a:extLst>
                </a:gridCol>
              </a:tblGrid>
              <a:tr h="0">
                <a:tc>
                  <a:txBody>
                    <a:bodyPr/>
                    <a:lstStyle/>
                    <a:p>
                      <a:pPr marL="0" marR="0">
                        <a:spcBef>
                          <a:spcPts val="0"/>
                        </a:spcBef>
                        <a:spcAft>
                          <a:spcPts val="0"/>
                        </a:spcAft>
                        <a:tabLst>
                          <a:tab pos="5429250" algn="l"/>
                        </a:tabLst>
                      </a:pPr>
                      <a:r>
                        <a:rPr lang="en-US" sz="1000" b="1" dirty="0">
                          <a:solidFill>
                            <a:srgbClr val="31849B"/>
                          </a:solidFill>
                          <a:effectLst/>
                          <a:latin typeface="Calibri"/>
                          <a:ea typeface="Calibri"/>
                          <a:cs typeface="Times New Roman"/>
                        </a:rPr>
                        <a:t>First Name</a:t>
                      </a:r>
                      <a:endParaRPr lang="en-US" sz="1000" dirty="0">
                        <a:effectLst/>
                        <a:latin typeface="Calibri"/>
                        <a:ea typeface="Calibri"/>
                        <a:cs typeface="Times New Roman"/>
                      </a:endParaRPr>
                    </a:p>
                  </a:txBody>
                  <a:tcPr marL="68580" marR="68580" marT="0" marB="0">
                    <a:lnL>
                      <a:noFill/>
                    </a:lnL>
                    <a:lnR w="12700" cap="flat" cmpd="sng" algn="ctr">
                      <a:solidFill>
                        <a:srgbClr val="7F7F7F"/>
                      </a:solidFill>
                      <a:prstDash val="solid"/>
                      <a:round/>
                      <a:headEnd type="none" w="med" len="med"/>
                      <a:tailEnd type="none" w="med" len="med"/>
                    </a:lnR>
                    <a:lnT>
                      <a:noFill/>
                    </a:lnT>
                    <a:lnB>
                      <a:noFill/>
                    </a:lnB>
                  </a:tcPr>
                </a:tc>
                <a:tc>
                  <a:txBody>
                    <a:bodyPr/>
                    <a:lstStyle/>
                    <a:p>
                      <a:pPr marL="0" marR="0">
                        <a:spcBef>
                          <a:spcPts val="0"/>
                        </a:spcBef>
                        <a:spcAft>
                          <a:spcPts val="0"/>
                        </a:spcAft>
                        <a:tabLst>
                          <a:tab pos="5429250" algn="l"/>
                        </a:tabLst>
                      </a:pPr>
                      <a:endParaRPr lang="en-US" sz="1000" dirty="0">
                        <a:effectLst/>
                        <a:latin typeface="Calibri"/>
                        <a:ea typeface="Calibri"/>
                        <a:cs typeface="Times New Roman"/>
                      </a:endParaRPr>
                    </a:p>
                  </a:txBody>
                  <a:tcPr marL="68580" marR="68580"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p>
                      <a:pPr marL="0" marR="0">
                        <a:spcBef>
                          <a:spcPts val="0"/>
                        </a:spcBef>
                        <a:spcAft>
                          <a:spcPts val="0"/>
                        </a:spcAft>
                        <a:tabLst>
                          <a:tab pos="5429250" algn="l"/>
                        </a:tabLst>
                      </a:pPr>
                      <a:r>
                        <a:rPr lang="en-US" sz="500" b="1">
                          <a:solidFill>
                            <a:srgbClr val="31849B"/>
                          </a:solidFill>
                          <a:effectLst/>
                          <a:latin typeface="Calibri"/>
                          <a:ea typeface="Calibri"/>
                          <a:cs typeface="Times New Roman"/>
                        </a:rPr>
                        <a:t> </a:t>
                      </a:r>
                      <a:endParaRPr lang="en-US" sz="1100">
                        <a:effectLst/>
                        <a:latin typeface="Calibri"/>
                        <a:ea typeface="Calibri"/>
                        <a:cs typeface="Times New Roman"/>
                      </a:endParaRPr>
                    </a:p>
                  </a:txBody>
                  <a:tcPr marL="68580" marR="68580" marT="0" marB="0">
                    <a:lnL>
                      <a:noFill/>
                    </a:lnL>
                    <a:lnR>
                      <a:noFill/>
                    </a:lnR>
                    <a:lnT>
                      <a:noFill/>
                    </a:lnT>
                    <a:lnB>
                      <a:noFill/>
                    </a:lnB>
                  </a:tcPr>
                </a:tc>
                <a:tc>
                  <a:txBody>
                    <a:bodyPr/>
                    <a:lstStyle/>
                    <a:p>
                      <a:pPr marL="0" marR="0">
                        <a:spcBef>
                          <a:spcPts val="0"/>
                        </a:spcBef>
                        <a:spcAft>
                          <a:spcPts val="0"/>
                        </a:spcAft>
                        <a:tabLst>
                          <a:tab pos="5429250" algn="l"/>
                        </a:tabLst>
                      </a:pPr>
                      <a:r>
                        <a:rPr lang="en-US" sz="500">
                          <a:solidFill>
                            <a:srgbClr val="595959"/>
                          </a:solidFill>
                          <a:effectLst/>
                          <a:latin typeface="Calibri"/>
                          <a:ea typeface="Calibri"/>
                          <a:cs typeface="Times New Roman"/>
                        </a:rPr>
                        <a:t> </a:t>
                      </a:r>
                      <a:endParaRPr lang="en-US" sz="1100">
                        <a:effectLst/>
                        <a:latin typeface="Calibri"/>
                        <a:ea typeface="Calibri"/>
                        <a:cs typeface="Times New Roman"/>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marL="0" marR="0">
                        <a:spcBef>
                          <a:spcPts val="0"/>
                        </a:spcBef>
                        <a:spcAft>
                          <a:spcPts val="0"/>
                        </a:spcAft>
                        <a:tabLst>
                          <a:tab pos="5429250" algn="l"/>
                        </a:tabLst>
                      </a:pPr>
                      <a:r>
                        <a:rPr lang="en-US" sz="1000" b="1" dirty="0">
                          <a:solidFill>
                            <a:srgbClr val="31849B"/>
                          </a:solidFill>
                          <a:effectLst/>
                          <a:latin typeface="Calibri"/>
                          <a:ea typeface="Calibri"/>
                          <a:cs typeface="Times New Roman"/>
                        </a:rPr>
                        <a:t>Last Name</a:t>
                      </a:r>
                      <a:endParaRPr lang="en-US" sz="1000" dirty="0">
                        <a:effectLst/>
                        <a:latin typeface="Calibri"/>
                        <a:ea typeface="Calibri"/>
                        <a:cs typeface="Times New Roman"/>
                      </a:endParaRPr>
                    </a:p>
                  </a:txBody>
                  <a:tcPr marL="68580" marR="68580" marT="0" marB="0">
                    <a:lnL>
                      <a:noFill/>
                    </a:lnL>
                    <a:lnR w="12700" cap="flat" cmpd="sng" algn="ctr">
                      <a:solidFill>
                        <a:srgbClr val="7F7F7F"/>
                      </a:solidFill>
                      <a:prstDash val="solid"/>
                      <a:round/>
                      <a:headEnd type="none" w="med" len="med"/>
                      <a:tailEnd type="none" w="med" len="med"/>
                    </a:lnR>
                    <a:lnT>
                      <a:noFill/>
                    </a:lnT>
                    <a:lnB>
                      <a:noFill/>
                    </a:lnB>
                  </a:tcPr>
                </a:tc>
                <a:tc>
                  <a:txBody>
                    <a:bodyPr/>
                    <a:lstStyle/>
                    <a:p>
                      <a:pPr marL="0" marR="0">
                        <a:spcBef>
                          <a:spcPts val="0"/>
                        </a:spcBef>
                        <a:spcAft>
                          <a:spcPts val="0"/>
                        </a:spcAft>
                        <a:tabLst>
                          <a:tab pos="5429250" algn="l"/>
                        </a:tabLst>
                      </a:pPr>
                      <a:endParaRPr lang="en-US" sz="1000" dirty="0">
                        <a:effectLst/>
                        <a:latin typeface="Calibri"/>
                        <a:ea typeface="Calibri"/>
                        <a:cs typeface="Times New Roman"/>
                      </a:endParaRPr>
                    </a:p>
                  </a:txBody>
                  <a:tcPr marL="68580" marR="68580"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0002"/>
                  </a:ext>
                </a:extLst>
              </a:tr>
              <a:tr h="0">
                <a:tc>
                  <a:txBody>
                    <a:bodyPr/>
                    <a:lstStyle/>
                    <a:p>
                      <a:pPr marL="0" marR="0">
                        <a:spcBef>
                          <a:spcPts val="0"/>
                        </a:spcBef>
                        <a:spcAft>
                          <a:spcPts val="0"/>
                        </a:spcAft>
                        <a:tabLst>
                          <a:tab pos="5429250" algn="l"/>
                        </a:tabLst>
                      </a:pPr>
                      <a:r>
                        <a:rPr lang="en-US" sz="600" b="1">
                          <a:solidFill>
                            <a:srgbClr val="31849B"/>
                          </a:solidFill>
                          <a:effectLst/>
                          <a:latin typeface="Calibri"/>
                          <a:ea typeface="Calibri"/>
                          <a:cs typeface="Times New Roman"/>
                        </a:rPr>
                        <a:t> </a:t>
                      </a:r>
                      <a:endParaRPr lang="en-US" sz="1100">
                        <a:effectLst/>
                        <a:latin typeface="Calibri"/>
                        <a:ea typeface="Calibri"/>
                        <a:cs typeface="Times New Roman"/>
                      </a:endParaRPr>
                    </a:p>
                  </a:txBody>
                  <a:tcPr marL="68580" marR="68580" marT="0" marB="0">
                    <a:lnL>
                      <a:noFill/>
                    </a:lnL>
                    <a:lnR>
                      <a:noFill/>
                    </a:lnR>
                    <a:lnT>
                      <a:noFill/>
                    </a:lnT>
                    <a:lnB>
                      <a:noFill/>
                    </a:lnB>
                  </a:tcPr>
                </a:tc>
                <a:tc>
                  <a:txBody>
                    <a:bodyPr/>
                    <a:lstStyle/>
                    <a:p>
                      <a:pPr marL="0" marR="0">
                        <a:spcBef>
                          <a:spcPts val="0"/>
                        </a:spcBef>
                        <a:spcAft>
                          <a:spcPts val="0"/>
                        </a:spcAft>
                        <a:tabLst>
                          <a:tab pos="5429250" algn="l"/>
                        </a:tabLst>
                      </a:pPr>
                      <a:r>
                        <a:rPr lang="en-US" sz="600">
                          <a:solidFill>
                            <a:srgbClr val="595959"/>
                          </a:solidFill>
                          <a:effectLst/>
                          <a:latin typeface="Calibri"/>
                          <a:ea typeface="Calibri"/>
                          <a:cs typeface="Times New Roman"/>
                        </a:rPr>
                        <a:t> </a:t>
                      </a:r>
                      <a:endParaRPr lang="en-US" sz="1100">
                        <a:effectLst/>
                        <a:latin typeface="Calibri"/>
                        <a:ea typeface="Calibri"/>
                        <a:cs typeface="Times New Roman"/>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0003"/>
                  </a:ext>
                </a:extLst>
              </a:tr>
              <a:tr h="0">
                <a:tc>
                  <a:txBody>
                    <a:bodyPr/>
                    <a:lstStyle/>
                    <a:p>
                      <a:pPr marL="0" marR="0">
                        <a:spcBef>
                          <a:spcPts val="0"/>
                        </a:spcBef>
                        <a:spcAft>
                          <a:spcPts val="0"/>
                        </a:spcAft>
                        <a:tabLst>
                          <a:tab pos="5429250" algn="l"/>
                        </a:tabLst>
                      </a:pPr>
                      <a:r>
                        <a:rPr lang="en-US" sz="1000" b="1" dirty="0">
                          <a:solidFill>
                            <a:srgbClr val="31849B"/>
                          </a:solidFill>
                          <a:effectLst/>
                          <a:latin typeface="Calibri"/>
                          <a:ea typeface="Calibri"/>
                          <a:cs typeface="Times New Roman"/>
                        </a:rPr>
                        <a:t>Work Email</a:t>
                      </a:r>
                      <a:endParaRPr lang="en-US" sz="1000" dirty="0">
                        <a:effectLst/>
                        <a:latin typeface="Calibri"/>
                        <a:ea typeface="Calibri"/>
                        <a:cs typeface="Times New Roman"/>
                      </a:endParaRPr>
                    </a:p>
                  </a:txBody>
                  <a:tcPr marL="68580" marR="68580" marT="0" marB="0">
                    <a:lnL>
                      <a:noFill/>
                    </a:lnL>
                    <a:lnR w="12700" cap="flat" cmpd="sng" algn="ctr">
                      <a:solidFill>
                        <a:srgbClr val="7F7F7F"/>
                      </a:solidFill>
                      <a:prstDash val="solid"/>
                      <a:round/>
                      <a:headEnd type="none" w="med" len="med"/>
                      <a:tailEnd type="none" w="med" len="med"/>
                    </a:lnR>
                    <a:lnT>
                      <a:noFill/>
                    </a:lnT>
                    <a:lnB>
                      <a:noFill/>
                    </a:lnB>
                  </a:tcPr>
                </a:tc>
                <a:tc>
                  <a:txBody>
                    <a:bodyPr/>
                    <a:lstStyle/>
                    <a:p>
                      <a:pPr marL="0" marR="0">
                        <a:spcBef>
                          <a:spcPts val="0"/>
                        </a:spcBef>
                        <a:spcAft>
                          <a:spcPts val="0"/>
                        </a:spcAft>
                        <a:tabLst>
                          <a:tab pos="5429250" algn="l"/>
                        </a:tabLst>
                      </a:pPr>
                      <a:endParaRPr lang="en-US" sz="1000" dirty="0">
                        <a:effectLst/>
                        <a:latin typeface="Calibri"/>
                        <a:ea typeface="Calibri"/>
                        <a:cs typeface="Times New Roman"/>
                      </a:endParaRPr>
                    </a:p>
                  </a:txBody>
                  <a:tcPr marL="68580" marR="68580"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20" name="Text Box 1"/>
          <p:cNvSpPr txBox="1"/>
          <p:nvPr/>
        </p:nvSpPr>
        <p:spPr>
          <a:xfrm>
            <a:off x="3840480" y="5791200"/>
            <a:ext cx="1463040" cy="182880"/>
          </a:xfrm>
          <a:prstGeom prst="rect">
            <a:avLst/>
          </a:prstGeom>
          <a:solidFill>
            <a:schemeClr val="accent5">
              <a:lumMod val="75000"/>
            </a:schemeClr>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ctr" anchorCtr="0" forceAA="0" compatLnSpc="1">
            <a:prstTxWarp prst="textNoShape">
              <a:avLst/>
            </a:prstTxWarp>
            <a:noAutofit/>
          </a:bodyPr>
          <a:lstStyle/>
          <a:p>
            <a:pPr marL="0" marR="0" algn="ctr">
              <a:spcBef>
                <a:spcPts val="0"/>
              </a:spcBef>
              <a:spcAft>
                <a:spcPts val="0"/>
              </a:spcAft>
            </a:pPr>
            <a:r>
              <a:rPr lang="en-US" sz="1100" b="1">
                <a:solidFill>
                  <a:srgbClr val="FFFFFF"/>
                </a:solidFill>
                <a:effectLst/>
                <a:ea typeface="Calibri"/>
                <a:cs typeface="Times New Roman"/>
              </a:rPr>
              <a:t>Save for Later</a:t>
            </a:r>
            <a:endParaRPr lang="en-US" sz="1100">
              <a:effectLst/>
              <a:ea typeface="Calibri"/>
              <a:cs typeface="Times New Roman"/>
            </a:endParaRPr>
          </a:p>
        </p:txBody>
      </p:sp>
      <p:sp>
        <p:nvSpPr>
          <p:cNvPr id="21" name="Text Box 4"/>
          <p:cNvSpPr txBox="1"/>
          <p:nvPr/>
        </p:nvSpPr>
        <p:spPr>
          <a:xfrm>
            <a:off x="5529103" y="5791200"/>
            <a:ext cx="1463040" cy="182880"/>
          </a:xfrm>
          <a:prstGeom prst="rect">
            <a:avLst/>
          </a:prstGeom>
          <a:solidFill>
            <a:schemeClr val="accent5">
              <a:lumMod val="75000"/>
            </a:schemeClr>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marL="0" marR="0" algn="ctr">
              <a:spcBef>
                <a:spcPts val="0"/>
              </a:spcBef>
              <a:spcAft>
                <a:spcPts val="0"/>
              </a:spcAft>
            </a:pPr>
            <a:r>
              <a:rPr lang="en-US" sz="1100" b="1">
                <a:solidFill>
                  <a:srgbClr val="FFFFFF"/>
                </a:solidFill>
                <a:effectLst/>
                <a:ea typeface="Calibri"/>
                <a:cs typeface="Times New Roman"/>
              </a:rPr>
              <a:t>Save and Next Step  </a:t>
            </a:r>
            <a:r>
              <a:rPr lang="en-US" sz="1100" b="1">
                <a:solidFill>
                  <a:srgbClr val="FFFFFF"/>
                </a:solidFill>
                <a:effectLst/>
                <a:ea typeface="Calibri"/>
                <a:cs typeface="Times New Roman"/>
                <a:sym typeface="Wingdings 3"/>
              </a:rPr>
              <a:t></a:t>
            </a:r>
            <a:endParaRPr lang="en-US" sz="1100">
              <a:effectLst/>
              <a:ea typeface="Calibri"/>
              <a:cs typeface="Times New Roman"/>
            </a:endParaRPr>
          </a:p>
        </p:txBody>
      </p:sp>
      <p:sp>
        <p:nvSpPr>
          <p:cNvPr id="22" name="Text Box 13"/>
          <p:cNvSpPr txBox="1"/>
          <p:nvPr/>
        </p:nvSpPr>
        <p:spPr>
          <a:xfrm>
            <a:off x="2133600" y="5791200"/>
            <a:ext cx="1463040" cy="182880"/>
          </a:xfrm>
          <a:prstGeom prst="rect">
            <a:avLst/>
          </a:prstGeom>
          <a:solidFill>
            <a:schemeClr val="accent5">
              <a:lumMod val="75000"/>
            </a:schemeClr>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ctr" anchorCtr="0" forceAA="0" compatLnSpc="1">
            <a:prstTxWarp prst="textNoShape">
              <a:avLst/>
            </a:prstTxWarp>
            <a:noAutofit/>
          </a:bodyPr>
          <a:lstStyle/>
          <a:p>
            <a:pPr marL="0" marR="0" algn="ctr">
              <a:spcBef>
                <a:spcPts val="0"/>
              </a:spcBef>
              <a:spcAft>
                <a:spcPts val="0"/>
              </a:spcAft>
            </a:pPr>
            <a:r>
              <a:rPr lang="en-US" sz="1100" b="1">
                <a:solidFill>
                  <a:srgbClr val="FFFFFF"/>
                </a:solidFill>
                <a:effectLst/>
                <a:ea typeface="Calibri"/>
                <a:cs typeface="Times New Roman"/>
              </a:rPr>
              <a:t>Cancel</a:t>
            </a:r>
            <a:endParaRPr lang="en-US" sz="1100">
              <a:effectLst/>
              <a:ea typeface="Calibri"/>
              <a:cs typeface="Times New Roman"/>
            </a:endParaRPr>
          </a:p>
        </p:txBody>
      </p:sp>
      <p:sp>
        <p:nvSpPr>
          <p:cNvPr id="19" name="TextBox 18"/>
          <p:cNvSpPr txBox="1"/>
          <p:nvPr/>
        </p:nvSpPr>
        <p:spPr>
          <a:xfrm>
            <a:off x="1676400" y="2990832"/>
            <a:ext cx="1219200" cy="246221"/>
          </a:xfrm>
          <a:prstGeom prst="rect">
            <a:avLst/>
          </a:prstGeom>
          <a:noFill/>
        </p:spPr>
        <p:txBody>
          <a:bodyPr wrap="square" rtlCol="0">
            <a:spAutoFit/>
          </a:bodyPr>
          <a:lstStyle/>
          <a:p>
            <a:r>
              <a:rPr lang="en-US" sz="1000" dirty="0">
                <a:solidFill>
                  <a:srgbClr val="595959"/>
                </a:solidFill>
                <a:latin typeface="Calibri" panose="020F0502020204030204" pitchFamily="34" charset="0"/>
                <a:ea typeface="Calibri" panose="020F0502020204030204" pitchFamily="34" charset="0"/>
                <a:cs typeface="Times New Roman" panose="02020603050405020304" pitchFamily="18" charset="0"/>
              </a:rPr>
              <a:t>Washington, DC</a:t>
            </a:r>
            <a:endParaRPr lang="en-US" sz="1000" dirty="0"/>
          </a:p>
        </p:txBody>
      </p:sp>
      <p:sp>
        <p:nvSpPr>
          <p:cNvPr id="23" name="TextBox 22"/>
          <p:cNvSpPr txBox="1"/>
          <p:nvPr/>
        </p:nvSpPr>
        <p:spPr>
          <a:xfrm>
            <a:off x="5867399" y="2064524"/>
            <a:ext cx="2471511" cy="246221"/>
          </a:xfrm>
          <a:prstGeom prst="rect">
            <a:avLst/>
          </a:prstGeom>
          <a:noFill/>
        </p:spPr>
        <p:txBody>
          <a:bodyPr wrap="square" rtlCol="0">
            <a:spAutoFit/>
          </a:bodyPr>
          <a:lstStyle/>
          <a:p>
            <a:r>
              <a:rPr lang="en-US" sz="1000" dirty="0">
                <a:solidFill>
                  <a:srgbClr val="595959"/>
                </a:solidFill>
                <a:latin typeface="Calibri" panose="020F0502020204030204" pitchFamily="34" charset="0"/>
                <a:cs typeface="Times New Roman" panose="02020603050405020304" pitchFamily="18" charset="0"/>
              </a:rPr>
              <a:t>0343 – Management and Program Analyst</a:t>
            </a:r>
            <a:endParaRPr lang="en-US" sz="1000" dirty="0"/>
          </a:p>
        </p:txBody>
      </p:sp>
      <p:sp>
        <p:nvSpPr>
          <p:cNvPr id="24" name="TextBox 23"/>
          <p:cNvSpPr txBox="1"/>
          <p:nvPr/>
        </p:nvSpPr>
        <p:spPr>
          <a:xfrm>
            <a:off x="5867400" y="2990832"/>
            <a:ext cx="2471511" cy="246221"/>
          </a:xfrm>
          <a:prstGeom prst="rect">
            <a:avLst/>
          </a:prstGeom>
          <a:noFill/>
        </p:spPr>
        <p:txBody>
          <a:bodyPr wrap="square" rtlCol="0">
            <a:spAutoFit/>
          </a:bodyPr>
          <a:lstStyle/>
          <a:p>
            <a:r>
              <a:rPr lang="en-US" sz="1000" dirty="0">
                <a:solidFill>
                  <a:srgbClr val="595959"/>
                </a:solidFill>
                <a:latin typeface="Calibri" panose="020F0502020204030204" pitchFamily="34" charset="0"/>
                <a:cs typeface="Times New Roman" panose="02020603050405020304" pitchFamily="18" charset="0"/>
              </a:rPr>
              <a:t>Employee</a:t>
            </a:r>
            <a:endParaRPr lang="en-US" sz="1000" dirty="0"/>
          </a:p>
        </p:txBody>
      </p:sp>
      <p:sp>
        <p:nvSpPr>
          <p:cNvPr id="25" name="TextBox 24"/>
          <p:cNvSpPr txBox="1"/>
          <p:nvPr/>
        </p:nvSpPr>
        <p:spPr>
          <a:xfrm>
            <a:off x="5867400" y="2744611"/>
            <a:ext cx="1143000" cy="246221"/>
          </a:xfrm>
          <a:prstGeom prst="rect">
            <a:avLst/>
          </a:prstGeom>
          <a:noFill/>
        </p:spPr>
        <p:txBody>
          <a:bodyPr wrap="square" rtlCol="0">
            <a:spAutoFit/>
          </a:bodyPr>
          <a:lstStyle/>
          <a:p>
            <a:r>
              <a:rPr lang="en-US" sz="1000" dirty="0">
                <a:solidFill>
                  <a:srgbClr val="595959"/>
                </a:solidFill>
                <a:latin typeface="Calibri" panose="020F0502020204030204" pitchFamily="34" charset="0"/>
                <a:cs typeface="Times New Roman" panose="02020603050405020304" pitchFamily="18" charset="0"/>
              </a:rPr>
              <a:t>Human Resources</a:t>
            </a:r>
            <a:endParaRPr lang="en-US" sz="1000" dirty="0"/>
          </a:p>
        </p:txBody>
      </p:sp>
      <p:sp>
        <p:nvSpPr>
          <p:cNvPr id="26" name="TextBox 25"/>
          <p:cNvSpPr txBox="1"/>
          <p:nvPr/>
        </p:nvSpPr>
        <p:spPr>
          <a:xfrm>
            <a:off x="5867400" y="2516202"/>
            <a:ext cx="381000" cy="246221"/>
          </a:xfrm>
          <a:prstGeom prst="rect">
            <a:avLst/>
          </a:prstGeom>
          <a:noFill/>
        </p:spPr>
        <p:txBody>
          <a:bodyPr wrap="square" rtlCol="0">
            <a:spAutoFit/>
          </a:bodyPr>
          <a:lstStyle/>
          <a:p>
            <a:r>
              <a:rPr lang="en-US" sz="1000" dirty="0">
                <a:solidFill>
                  <a:srgbClr val="595959"/>
                </a:solidFill>
                <a:latin typeface="Calibri" panose="020F0502020204030204" pitchFamily="34" charset="0"/>
                <a:cs typeface="Times New Roman" panose="02020603050405020304" pitchFamily="18" charset="0"/>
              </a:rPr>
              <a:t>13</a:t>
            </a:r>
            <a:endParaRPr lang="en-US" sz="1000" dirty="0"/>
          </a:p>
        </p:txBody>
      </p:sp>
      <p:sp>
        <p:nvSpPr>
          <p:cNvPr id="27" name="TextBox 26"/>
          <p:cNvSpPr txBox="1"/>
          <p:nvPr/>
        </p:nvSpPr>
        <p:spPr>
          <a:xfrm>
            <a:off x="5867400" y="2289009"/>
            <a:ext cx="381000" cy="246221"/>
          </a:xfrm>
          <a:prstGeom prst="rect">
            <a:avLst/>
          </a:prstGeom>
          <a:noFill/>
        </p:spPr>
        <p:txBody>
          <a:bodyPr wrap="square" rtlCol="0">
            <a:spAutoFit/>
          </a:bodyPr>
          <a:lstStyle/>
          <a:p>
            <a:r>
              <a:rPr lang="en-US" sz="1000" dirty="0">
                <a:solidFill>
                  <a:srgbClr val="595959"/>
                </a:solidFill>
                <a:latin typeface="Calibri" panose="020F0502020204030204" pitchFamily="34" charset="0"/>
                <a:cs typeface="Times New Roman" panose="02020603050405020304" pitchFamily="18" charset="0"/>
              </a:rPr>
              <a:t>GS</a:t>
            </a:r>
            <a:endParaRPr lang="en-US" sz="1000" dirty="0"/>
          </a:p>
        </p:txBody>
      </p:sp>
      <p:sp>
        <p:nvSpPr>
          <p:cNvPr id="28" name="TextBox 27"/>
          <p:cNvSpPr txBox="1"/>
          <p:nvPr/>
        </p:nvSpPr>
        <p:spPr>
          <a:xfrm>
            <a:off x="1752600" y="4538705"/>
            <a:ext cx="1371600" cy="246221"/>
          </a:xfrm>
          <a:prstGeom prst="rect">
            <a:avLst/>
          </a:prstGeom>
          <a:noFill/>
        </p:spPr>
        <p:txBody>
          <a:bodyPr wrap="square" rtlCol="0">
            <a:spAutoFit/>
          </a:bodyPr>
          <a:lstStyle/>
          <a:p>
            <a:r>
              <a:rPr lang="en-US" sz="1000" dirty="0">
                <a:solidFill>
                  <a:srgbClr val="595959"/>
                </a:solidFill>
                <a:latin typeface="Calibri" panose="020F0502020204030204" pitchFamily="34" charset="0"/>
                <a:ea typeface="Calibri" panose="020F0502020204030204" pitchFamily="34" charset="0"/>
                <a:cs typeface="Times New Roman" panose="02020603050405020304" pitchFamily="18" charset="0"/>
              </a:rPr>
              <a:t>Goofy.Goof@opm.gov</a:t>
            </a:r>
            <a:endParaRPr lang="en-US" sz="1000" dirty="0"/>
          </a:p>
        </p:txBody>
      </p:sp>
      <p:sp>
        <p:nvSpPr>
          <p:cNvPr id="29" name="TextBox 28"/>
          <p:cNvSpPr txBox="1"/>
          <p:nvPr/>
        </p:nvSpPr>
        <p:spPr>
          <a:xfrm>
            <a:off x="1752600" y="4067288"/>
            <a:ext cx="1219200" cy="246221"/>
          </a:xfrm>
          <a:prstGeom prst="rect">
            <a:avLst/>
          </a:prstGeom>
          <a:noFill/>
        </p:spPr>
        <p:txBody>
          <a:bodyPr wrap="square" rtlCol="0">
            <a:spAutoFit/>
          </a:bodyPr>
          <a:lstStyle/>
          <a:p>
            <a:r>
              <a:rPr lang="en-US" sz="1000" dirty="0">
                <a:solidFill>
                  <a:srgbClr val="595959"/>
                </a:solidFill>
                <a:latin typeface="Calibri" panose="020F0502020204030204" pitchFamily="34" charset="0"/>
                <a:cs typeface="Times New Roman" panose="02020603050405020304" pitchFamily="18" charset="0"/>
              </a:rPr>
              <a:t>Goofy</a:t>
            </a:r>
            <a:endParaRPr lang="en-US" sz="1000" dirty="0"/>
          </a:p>
        </p:txBody>
      </p:sp>
      <p:sp>
        <p:nvSpPr>
          <p:cNvPr id="30" name="TextBox 29"/>
          <p:cNvSpPr txBox="1"/>
          <p:nvPr/>
        </p:nvSpPr>
        <p:spPr>
          <a:xfrm>
            <a:off x="1752600" y="4297182"/>
            <a:ext cx="1219200" cy="246221"/>
          </a:xfrm>
          <a:prstGeom prst="rect">
            <a:avLst/>
          </a:prstGeom>
          <a:noFill/>
        </p:spPr>
        <p:txBody>
          <a:bodyPr wrap="square" rtlCol="0">
            <a:spAutoFit/>
          </a:bodyPr>
          <a:lstStyle/>
          <a:p>
            <a:r>
              <a:rPr lang="en-US" sz="1000" dirty="0">
                <a:solidFill>
                  <a:srgbClr val="595959"/>
                </a:solidFill>
                <a:latin typeface="Calibri" panose="020F0502020204030204" pitchFamily="34" charset="0"/>
                <a:ea typeface="Calibri" panose="020F0502020204030204" pitchFamily="34" charset="0"/>
                <a:cs typeface="Times New Roman" panose="02020603050405020304" pitchFamily="18" charset="0"/>
              </a:rPr>
              <a:t>Goof</a:t>
            </a:r>
            <a:endParaRPr lang="en-US" sz="1000" dirty="0"/>
          </a:p>
        </p:txBody>
      </p:sp>
    </p:spTree>
    <p:extLst>
      <p:ext uri="{BB962C8B-B14F-4D97-AF65-F5344CB8AC3E}">
        <p14:creationId xmlns:p14="http://schemas.microsoft.com/office/powerpoint/2010/main" val="3811141428"/>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29"/>
                                        </p:tgtEl>
                                        <p:attrNameLst>
                                          <p:attrName>style.visibility</p:attrName>
                                        </p:attrNameLst>
                                      </p:cBhvr>
                                      <p:to>
                                        <p:strVal val="visible"/>
                                      </p:to>
                                    </p:set>
                                    <p:animEffect transition="in" filter="wipe(left)">
                                      <p:cBhvr>
                                        <p:cTn id="31" dur="500"/>
                                        <p:tgtEl>
                                          <p:spTgt spid="29"/>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30"/>
                                        </p:tgtEl>
                                        <p:attrNameLst>
                                          <p:attrName>style.visibility</p:attrName>
                                        </p:attrNameLst>
                                      </p:cBhvr>
                                      <p:to>
                                        <p:strVal val="visible"/>
                                      </p:to>
                                    </p:set>
                                    <p:animEffect transition="in" filter="wipe(left)">
                                      <p:cBhvr>
                                        <p:cTn id="36" dur="500"/>
                                        <p:tgtEl>
                                          <p:spTgt spid="30"/>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28"/>
                                        </p:tgtEl>
                                        <p:attrNameLst>
                                          <p:attrName>style.visibility</p:attrName>
                                        </p:attrNameLst>
                                      </p:cBhvr>
                                      <p:to>
                                        <p:strVal val="visible"/>
                                      </p:to>
                                    </p:set>
                                    <p:animEffect transition="in" filter="wipe(left)">
                                      <p:cBhvr>
                                        <p:cTn id="41"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3" grpId="0"/>
      <p:bldP spid="24" grpId="0"/>
      <p:bldP spid="25" grpId="0"/>
      <p:bldP spid="26" grpId="0"/>
      <p:bldP spid="27" grpId="0"/>
      <p:bldP spid="28" grpId="0"/>
      <p:bldP spid="29" grpId="0"/>
      <p:bldP spid="3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37160" y="228600"/>
            <a:ext cx="8869680" cy="261610"/>
          </a:xfrm>
          <a:prstGeom prst="rect">
            <a:avLst/>
          </a:prstGeom>
          <a:solidFill>
            <a:schemeClr val="tx1">
              <a:lumMod val="85000"/>
              <a:lumOff val="15000"/>
            </a:schemeClr>
          </a:solidFill>
        </p:spPr>
        <p:txBody>
          <a:bodyPr wrap="square" rtlCol="0">
            <a:spAutoFit/>
          </a:bodyPr>
          <a:lstStyle/>
          <a:p>
            <a:pPr>
              <a:tabLst>
                <a:tab pos="3138488" algn="l"/>
              </a:tabLst>
            </a:pPr>
            <a:r>
              <a:rPr lang="en-US" sz="1100" b="1" dirty="0">
                <a:solidFill>
                  <a:srgbClr val="FFFFFF"/>
                </a:solidFill>
                <a:ea typeface="Calibri"/>
                <a:cs typeface="Times New Roman"/>
              </a:rPr>
              <a:t> Home				</a:t>
            </a:r>
            <a:r>
              <a:rPr lang="en-US" sz="1100" b="1" dirty="0">
                <a:solidFill>
                  <a:schemeClr val="bg1"/>
                </a:solidFill>
                <a:ea typeface="Calibri"/>
                <a:cs typeface="Times New Roman"/>
              </a:rPr>
              <a:t>	Help </a:t>
            </a:r>
            <a:r>
              <a:rPr lang="en-US" sz="1100" b="1" dirty="0">
                <a:solidFill>
                  <a:schemeClr val="bg1"/>
                </a:solidFill>
                <a:ea typeface="Calibri"/>
                <a:cs typeface="Times New Roman"/>
                <a:sym typeface="Wingdings 3"/>
              </a:rPr>
              <a:t>          Minnie Mouse – Sign Out</a:t>
            </a:r>
            <a:r>
              <a:rPr lang="en-US" sz="1100" b="1" dirty="0">
                <a:solidFill>
                  <a:srgbClr val="FFFFFF"/>
                </a:solidFill>
                <a:ea typeface="Calibri"/>
                <a:cs typeface="Times New Roman"/>
              </a:rPr>
              <a:t> </a:t>
            </a:r>
            <a:endParaRPr lang="en-US" sz="1100" u="sng" dirty="0"/>
          </a:p>
        </p:txBody>
      </p:sp>
      <p:sp>
        <p:nvSpPr>
          <p:cNvPr id="18" name="TextBox 17"/>
          <p:cNvSpPr txBox="1"/>
          <p:nvPr/>
        </p:nvSpPr>
        <p:spPr>
          <a:xfrm>
            <a:off x="228600" y="1600200"/>
            <a:ext cx="8686800" cy="2462213"/>
          </a:xfrm>
          <a:prstGeom prst="rect">
            <a:avLst/>
          </a:prstGeom>
          <a:noFill/>
        </p:spPr>
        <p:txBody>
          <a:bodyPr wrap="square" rtlCol="0">
            <a:spAutoFit/>
          </a:bodyPr>
          <a:lstStyle/>
          <a:p>
            <a:pPr>
              <a:tabLst>
                <a:tab pos="5429250" algn="l"/>
              </a:tabLst>
            </a:pPr>
            <a:r>
              <a:rPr lang="en-US" sz="1600" dirty="0">
                <a:solidFill>
                  <a:srgbClr val="CC9900"/>
                </a:solidFill>
                <a:ea typeface="Calibri"/>
                <a:cs typeface="Times New Roman"/>
              </a:rPr>
              <a:t>Position Information </a:t>
            </a:r>
            <a:r>
              <a:rPr lang="en-US" sz="1000" dirty="0">
                <a:solidFill>
                  <a:srgbClr val="CC9900"/>
                </a:solidFill>
                <a:ea typeface="Calibri"/>
                <a:cs typeface="Times New Roman"/>
              </a:rPr>
              <a:t>(</a:t>
            </a:r>
            <a:r>
              <a:rPr lang="en-US" sz="1000" u="sng" dirty="0">
                <a:solidFill>
                  <a:srgbClr val="0070C0"/>
                </a:solidFill>
                <a:ea typeface="Calibri"/>
                <a:cs typeface="Times New Roman"/>
              </a:rPr>
              <a:t>edit</a:t>
            </a:r>
            <a:r>
              <a:rPr lang="en-US" sz="1000" dirty="0">
                <a:solidFill>
                  <a:srgbClr val="CC9900"/>
                </a:solidFill>
                <a:ea typeface="Calibri"/>
                <a:cs typeface="Times New Roman"/>
              </a:rPr>
              <a:t>) </a:t>
            </a:r>
            <a:r>
              <a:rPr lang="en-US" sz="1000" dirty="0">
                <a:solidFill>
                  <a:srgbClr val="FFC000"/>
                </a:solidFill>
                <a:ea typeface="Calibri"/>
                <a:cs typeface="Times New Roman"/>
              </a:rPr>
              <a:t> </a:t>
            </a:r>
            <a:endParaRPr lang="en-US" sz="1000" dirty="0">
              <a:ea typeface="Calibri"/>
              <a:cs typeface="Times New Roman"/>
            </a:endParaRPr>
          </a:p>
          <a:p>
            <a:r>
              <a:rPr lang="en-US" sz="1600" i="1" dirty="0">
                <a:solidFill>
                  <a:srgbClr val="7F7F7F"/>
                </a:solidFill>
                <a:ea typeface="Calibri"/>
                <a:cs typeface="Times New Roman"/>
              </a:rPr>
              <a:t> </a:t>
            </a:r>
            <a:endParaRPr lang="en-US" sz="1100" dirty="0">
              <a:ea typeface="Calibri"/>
              <a:cs typeface="Times New Roman"/>
            </a:endParaRPr>
          </a:p>
          <a:p>
            <a:r>
              <a:rPr lang="en-US" sz="1100" dirty="0">
                <a:solidFill>
                  <a:srgbClr val="000000"/>
                </a:solidFill>
                <a:ea typeface="Calibri"/>
                <a:cs typeface="Times New Roman"/>
              </a:rPr>
              <a:t> </a:t>
            </a:r>
          </a:p>
          <a:p>
            <a:endParaRPr lang="en-US" sz="1100" dirty="0">
              <a:solidFill>
                <a:srgbClr val="000000"/>
              </a:solidFill>
              <a:ea typeface="Calibri"/>
              <a:cs typeface="Times New Roman"/>
            </a:endParaRPr>
          </a:p>
          <a:p>
            <a:endParaRPr lang="en-US" sz="1100" dirty="0">
              <a:solidFill>
                <a:srgbClr val="000000"/>
              </a:solidFill>
              <a:ea typeface="Calibri"/>
              <a:cs typeface="Times New Roman"/>
            </a:endParaRPr>
          </a:p>
          <a:p>
            <a:endParaRPr lang="en-US" sz="1100" dirty="0">
              <a:solidFill>
                <a:srgbClr val="000000"/>
              </a:solidFill>
              <a:ea typeface="Calibri"/>
              <a:cs typeface="Times New Roman"/>
            </a:endParaRPr>
          </a:p>
          <a:p>
            <a:endParaRPr lang="en-US" sz="1100" dirty="0">
              <a:solidFill>
                <a:srgbClr val="000000"/>
              </a:solidFill>
              <a:ea typeface="Calibri"/>
              <a:cs typeface="Times New Roman"/>
            </a:endParaRPr>
          </a:p>
          <a:p>
            <a:endParaRPr lang="en-US" sz="1100" dirty="0">
              <a:solidFill>
                <a:srgbClr val="000000"/>
              </a:solidFill>
              <a:ea typeface="Calibri"/>
              <a:cs typeface="Times New Roman"/>
            </a:endParaRPr>
          </a:p>
          <a:p>
            <a:pPr lvl="0">
              <a:tabLst>
                <a:tab pos="5429250" algn="l"/>
              </a:tabLst>
            </a:pPr>
            <a:r>
              <a:rPr lang="en-US" sz="1600" dirty="0">
                <a:solidFill>
                  <a:srgbClr val="CC9900"/>
                </a:solidFill>
                <a:ea typeface="Calibri"/>
                <a:cs typeface="Times New Roman"/>
              </a:rPr>
              <a:t>Competencies for the Position</a:t>
            </a:r>
          </a:p>
          <a:p>
            <a:pPr lvl="0">
              <a:tabLst>
                <a:tab pos="5429250" algn="l"/>
              </a:tabLst>
            </a:pPr>
            <a:endParaRPr lang="en-US" sz="1600" dirty="0">
              <a:solidFill>
                <a:srgbClr val="CC9900"/>
              </a:solidFill>
              <a:ea typeface="Calibri"/>
              <a:cs typeface="Times New Roman"/>
            </a:endParaRPr>
          </a:p>
          <a:p>
            <a:pPr lvl="0">
              <a:tabLst>
                <a:tab pos="5429250" algn="l"/>
              </a:tabLst>
            </a:pPr>
            <a:endParaRPr lang="en-US" sz="1200" dirty="0">
              <a:solidFill>
                <a:prstClr val="black"/>
              </a:solidFill>
              <a:ea typeface="Calibri"/>
              <a:cs typeface="Times New Roman"/>
            </a:endParaRPr>
          </a:p>
          <a:p>
            <a:pPr lvl="0" algn="ctr">
              <a:tabLst>
                <a:tab pos="5429250" algn="l"/>
              </a:tabLst>
            </a:pPr>
            <a:r>
              <a:rPr lang="en-US" sz="1200" b="1" dirty="0">
                <a:solidFill>
                  <a:srgbClr val="404040"/>
                </a:solidFill>
                <a:ea typeface="Calibri"/>
                <a:cs typeface="Times New Roman"/>
              </a:rPr>
              <a:t>Selected Competencies:  0</a:t>
            </a:r>
            <a:endParaRPr lang="en-US" sz="1200" dirty="0">
              <a:solidFill>
                <a:prstClr val="black"/>
              </a:solidFill>
              <a:ea typeface="Calibri"/>
              <a:cs typeface="Times New Roman"/>
            </a:endParaRPr>
          </a:p>
        </p:txBody>
      </p:sp>
      <p:sp>
        <p:nvSpPr>
          <p:cNvPr id="31" name="TextBox 30"/>
          <p:cNvSpPr txBox="1"/>
          <p:nvPr/>
        </p:nvSpPr>
        <p:spPr>
          <a:xfrm>
            <a:off x="4061315" y="6182436"/>
            <a:ext cx="1021370" cy="523220"/>
          </a:xfrm>
          <a:prstGeom prst="rect">
            <a:avLst/>
          </a:prstGeom>
          <a:noFill/>
        </p:spPr>
        <p:txBody>
          <a:bodyPr wrap="none" rtlCol="0">
            <a:spAutoFit/>
          </a:bodyPr>
          <a:lstStyle/>
          <a:p>
            <a:pPr algn="ctr"/>
            <a:r>
              <a:rPr lang="en-US" sz="1400" b="1" dirty="0">
                <a:solidFill>
                  <a:srgbClr val="CC9900"/>
                </a:solidFill>
                <a:ea typeface="Calibri"/>
                <a:cs typeface="Times New Roman"/>
                <a:sym typeface="Wingdings 3"/>
              </a:rPr>
              <a:t></a:t>
            </a:r>
            <a:endParaRPr lang="en-US" sz="1400" dirty="0">
              <a:ea typeface="Calibri"/>
              <a:cs typeface="Times New Roman"/>
            </a:endParaRPr>
          </a:p>
          <a:p>
            <a:r>
              <a:rPr lang="en-US" sz="1400" dirty="0">
                <a:solidFill>
                  <a:srgbClr val="595959"/>
                </a:solidFill>
                <a:ea typeface="Calibri"/>
                <a:cs typeface="Times New Roman"/>
              </a:rPr>
              <a:t>Back to Top</a:t>
            </a:r>
            <a:endParaRPr lang="en-US" sz="1400" dirty="0"/>
          </a:p>
        </p:txBody>
      </p:sp>
      <p:sp>
        <p:nvSpPr>
          <p:cNvPr id="6"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20" name="Text Box 1"/>
          <p:cNvSpPr txBox="1"/>
          <p:nvPr/>
        </p:nvSpPr>
        <p:spPr>
          <a:xfrm>
            <a:off x="3840480" y="5791200"/>
            <a:ext cx="1463040" cy="182880"/>
          </a:xfrm>
          <a:prstGeom prst="rect">
            <a:avLst/>
          </a:prstGeom>
          <a:solidFill>
            <a:schemeClr val="accent5">
              <a:lumMod val="75000"/>
            </a:schemeClr>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ctr" anchorCtr="0" forceAA="0" compatLnSpc="1">
            <a:prstTxWarp prst="textNoShape">
              <a:avLst/>
            </a:prstTxWarp>
            <a:noAutofit/>
          </a:bodyPr>
          <a:lstStyle/>
          <a:p>
            <a:pPr marL="0" marR="0" algn="ctr">
              <a:spcBef>
                <a:spcPts val="0"/>
              </a:spcBef>
              <a:spcAft>
                <a:spcPts val="0"/>
              </a:spcAft>
            </a:pPr>
            <a:r>
              <a:rPr lang="en-US" sz="1100" b="1">
                <a:solidFill>
                  <a:srgbClr val="FFFFFF"/>
                </a:solidFill>
                <a:effectLst/>
                <a:ea typeface="Calibri"/>
                <a:cs typeface="Times New Roman"/>
              </a:rPr>
              <a:t>Save for Later</a:t>
            </a:r>
            <a:endParaRPr lang="en-US" sz="1100">
              <a:effectLst/>
              <a:ea typeface="Calibri"/>
              <a:cs typeface="Times New Roman"/>
            </a:endParaRPr>
          </a:p>
        </p:txBody>
      </p:sp>
      <p:sp>
        <p:nvSpPr>
          <p:cNvPr id="21" name="Text Box 4"/>
          <p:cNvSpPr txBox="1"/>
          <p:nvPr/>
        </p:nvSpPr>
        <p:spPr>
          <a:xfrm>
            <a:off x="5529103" y="5791200"/>
            <a:ext cx="1463040" cy="182880"/>
          </a:xfrm>
          <a:prstGeom prst="rect">
            <a:avLst/>
          </a:prstGeom>
          <a:solidFill>
            <a:schemeClr val="accent5">
              <a:lumMod val="75000"/>
            </a:schemeClr>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marL="0" marR="0" algn="ctr">
              <a:spcBef>
                <a:spcPts val="0"/>
              </a:spcBef>
              <a:spcAft>
                <a:spcPts val="0"/>
              </a:spcAft>
            </a:pPr>
            <a:r>
              <a:rPr lang="en-US" sz="1100" b="1">
                <a:solidFill>
                  <a:srgbClr val="FFFFFF"/>
                </a:solidFill>
                <a:effectLst/>
                <a:ea typeface="Calibri"/>
                <a:cs typeface="Times New Roman"/>
              </a:rPr>
              <a:t>Save and Next Step  </a:t>
            </a:r>
            <a:r>
              <a:rPr lang="en-US" sz="1100" b="1">
                <a:solidFill>
                  <a:srgbClr val="FFFFFF"/>
                </a:solidFill>
                <a:effectLst/>
                <a:ea typeface="Calibri"/>
                <a:cs typeface="Times New Roman"/>
                <a:sym typeface="Wingdings 3"/>
              </a:rPr>
              <a:t></a:t>
            </a:r>
            <a:endParaRPr lang="en-US" sz="1100">
              <a:effectLst/>
              <a:ea typeface="Calibri"/>
              <a:cs typeface="Times New Roman"/>
            </a:endParaRPr>
          </a:p>
        </p:txBody>
      </p:sp>
      <p:sp>
        <p:nvSpPr>
          <p:cNvPr id="22" name="Text Box 13"/>
          <p:cNvSpPr txBox="1"/>
          <p:nvPr/>
        </p:nvSpPr>
        <p:spPr>
          <a:xfrm>
            <a:off x="2133600" y="5791200"/>
            <a:ext cx="1463040" cy="182880"/>
          </a:xfrm>
          <a:prstGeom prst="rect">
            <a:avLst/>
          </a:prstGeom>
          <a:solidFill>
            <a:schemeClr val="accent5">
              <a:lumMod val="75000"/>
            </a:schemeClr>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r>
              <a:rPr lang="en-US" sz="1100" b="1" dirty="0">
                <a:solidFill>
                  <a:srgbClr val="FFFFFF"/>
                </a:solidFill>
                <a:ea typeface="Calibri"/>
                <a:cs typeface="Times New Roman"/>
                <a:sym typeface="Wingdings 3"/>
              </a:rPr>
              <a:t></a:t>
            </a:r>
            <a:r>
              <a:rPr lang="en-US" sz="1100" b="1" dirty="0">
                <a:solidFill>
                  <a:srgbClr val="FFFFFF"/>
                </a:solidFill>
                <a:ea typeface="Calibri"/>
                <a:cs typeface="Times New Roman"/>
              </a:rPr>
              <a:t>  Previous Page</a:t>
            </a:r>
            <a:endParaRPr lang="en-US" sz="1100" dirty="0">
              <a:ea typeface="Calibri"/>
              <a:cs typeface="Times New Roman"/>
            </a:endParaRPr>
          </a:p>
        </p:txBody>
      </p:sp>
      <p:graphicFrame>
        <p:nvGraphicFramePr>
          <p:cNvPr id="8" name="Table 7"/>
          <p:cNvGraphicFramePr>
            <a:graphicFrameLocks noGrp="1"/>
          </p:cNvGraphicFramePr>
          <p:nvPr>
            <p:extLst>
              <p:ext uri="{D42A27DB-BD31-4B8C-83A1-F6EECF244321}">
                <p14:modId xmlns:p14="http://schemas.microsoft.com/office/powerpoint/2010/main" val="3003950159"/>
              </p:ext>
            </p:extLst>
          </p:nvPr>
        </p:nvGraphicFramePr>
        <p:xfrm>
          <a:off x="457200" y="2057400"/>
          <a:ext cx="8229600" cy="841324"/>
        </p:xfrm>
        <a:graphic>
          <a:graphicData uri="http://schemas.openxmlformats.org/drawingml/2006/table">
            <a:tbl>
              <a:tblPr firstRow="1" firstCol="1" bandRow="1"/>
              <a:tblGrid>
                <a:gridCol w="1124542">
                  <a:extLst>
                    <a:ext uri="{9D8B030D-6E8A-4147-A177-3AD203B41FA5}">
                      <a16:colId xmlns:a16="http://schemas.microsoft.com/office/drawing/2014/main" val="20000"/>
                    </a:ext>
                  </a:extLst>
                </a:gridCol>
                <a:gridCol w="7105058">
                  <a:extLst>
                    <a:ext uri="{9D8B030D-6E8A-4147-A177-3AD203B41FA5}">
                      <a16:colId xmlns:a16="http://schemas.microsoft.com/office/drawing/2014/main" val="20001"/>
                    </a:ext>
                  </a:extLst>
                </a:gridCol>
              </a:tblGrid>
              <a:tr h="149939">
                <a:tc>
                  <a:txBody>
                    <a:bodyPr/>
                    <a:lstStyle/>
                    <a:p>
                      <a:pPr marL="0" marR="0">
                        <a:spcBef>
                          <a:spcPts val="0"/>
                        </a:spcBef>
                        <a:spcAft>
                          <a:spcPts val="0"/>
                        </a:spcAft>
                        <a:tabLst>
                          <a:tab pos="5429250" algn="l"/>
                        </a:tabLst>
                      </a:pPr>
                      <a:r>
                        <a:rPr lang="en-US" sz="1000" b="1" dirty="0">
                          <a:solidFill>
                            <a:srgbClr val="31849B"/>
                          </a:solidFill>
                          <a:effectLst/>
                          <a:latin typeface="Calibri"/>
                          <a:ea typeface="Calibri"/>
                          <a:cs typeface="Times New Roman"/>
                        </a:rPr>
                        <a:t>Incumbent</a:t>
                      </a:r>
                      <a:endParaRPr lang="en-US" sz="1000" dirty="0">
                        <a:effectLst/>
                        <a:latin typeface="Calibri"/>
                        <a:ea typeface="Calibri"/>
                        <a:cs typeface="Times New Roman"/>
                      </a:endParaRPr>
                    </a:p>
                  </a:txBody>
                  <a:tcPr marL="61339" marR="61339" marT="0" marB="0">
                    <a:lnL>
                      <a:noFill/>
                    </a:lnL>
                    <a:lnR>
                      <a:noFill/>
                    </a:lnR>
                    <a:lnT>
                      <a:noFill/>
                    </a:lnT>
                    <a:lnB>
                      <a:noFill/>
                    </a:lnB>
                  </a:tcPr>
                </a:tc>
                <a:tc>
                  <a:txBody>
                    <a:bodyPr/>
                    <a:lstStyle/>
                    <a:p>
                      <a:pPr marL="0" marR="0">
                        <a:spcBef>
                          <a:spcPts val="0"/>
                        </a:spcBef>
                        <a:spcAft>
                          <a:spcPts val="0"/>
                        </a:spcAft>
                        <a:tabLst>
                          <a:tab pos="5429250" algn="l"/>
                        </a:tabLst>
                      </a:pPr>
                      <a:r>
                        <a:rPr lang="en-US" sz="1000">
                          <a:solidFill>
                            <a:srgbClr val="595959"/>
                          </a:solidFill>
                          <a:effectLst/>
                          <a:latin typeface="Calibri"/>
                          <a:ea typeface="Calibri"/>
                          <a:cs typeface="Times New Roman"/>
                        </a:rPr>
                        <a:t>Goofy Goof (Goofy.Goof@opm.gov)</a:t>
                      </a:r>
                      <a:endParaRPr lang="en-US" sz="1000">
                        <a:effectLst/>
                        <a:latin typeface="Calibri"/>
                        <a:ea typeface="Calibri"/>
                        <a:cs typeface="Times New Roman"/>
                      </a:endParaRPr>
                    </a:p>
                  </a:txBody>
                  <a:tcPr marL="61339" marR="61339" marT="0" marB="0">
                    <a:lnL>
                      <a:noFill/>
                    </a:lnL>
                    <a:lnR>
                      <a:noFill/>
                    </a:lnR>
                    <a:lnT>
                      <a:noFill/>
                    </a:lnT>
                    <a:lnB>
                      <a:noFill/>
                    </a:lnB>
                  </a:tcPr>
                </a:tc>
                <a:extLst>
                  <a:ext uri="{0D108BD9-81ED-4DB2-BD59-A6C34878D82A}">
                    <a16:rowId xmlns:a16="http://schemas.microsoft.com/office/drawing/2014/main" val="10000"/>
                  </a:ext>
                </a:extLst>
              </a:tr>
              <a:tr h="68154">
                <a:tc>
                  <a:txBody>
                    <a:bodyPr/>
                    <a:lstStyle/>
                    <a:p>
                      <a:pPr marL="0" marR="0">
                        <a:spcBef>
                          <a:spcPts val="0"/>
                        </a:spcBef>
                        <a:spcAft>
                          <a:spcPts val="0"/>
                        </a:spcAft>
                        <a:tabLst>
                          <a:tab pos="5429250" algn="l"/>
                        </a:tabLst>
                      </a:pPr>
                      <a:r>
                        <a:rPr lang="en-US" sz="400" b="1">
                          <a:solidFill>
                            <a:srgbClr val="31849B"/>
                          </a:solidFill>
                          <a:effectLst/>
                          <a:latin typeface="Calibri"/>
                          <a:ea typeface="Calibri"/>
                          <a:cs typeface="Times New Roman"/>
                        </a:rPr>
                        <a:t> </a:t>
                      </a:r>
                      <a:endParaRPr lang="en-US" sz="1000">
                        <a:effectLst/>
                        <a:latin typeface="Calibri"/>
                        <a:ea typeface="Calibri"/>
                        <a:cs typeface="Times New Roman"/>
                      </a:endParaRPr>
                    </a:p>
                  </a:txBody>
                  <a:tcPr marL="61339" marR="61339" marT="0" marB="0">
                    <a:lnL>
                      <a:noFill/>
                    </a:lnL>
                    <a:lnR>
                      <a:noFill/>
                    </a:lnR>
                    <a:lnT>
                      <a:noFill/>
                    </a:lnT>
                    <a:lnB>
                      <a:noFill/>
                    </a:lnB>
                  </a:tcPr>
                </a:tc>
                <a:tc>
                  <a:txBody>
                    <a:bodyPr/>
                    <a:lstStyle/>
                    <a:p>
                      <a:pPr marL="0" marR="0">
                        <a:spcBef>
                          <a:spcPts val="0"/>
                        </a:spcBef>
                        <a:spcAft>
                          <a:spcPts val="0"/>
                        </a:spcAft>
                        <a:tabLst>
                          <a:tab pos="5429250" algn="l"/>
                        </a:tabLst>
                      </a:pPr>
                      <a:r>
                        <a:rPr lang="en-US" sz="400">
                          <a:solidFill>
                            <a:srgbClr val="595959"/>
                          </a:solidFill>
                          <a:effectLst/>
                          <a:latin typeface="Calibri"/>
                          <a:ea typeface="Calibri"/>
                          <a:cs typeface="Times New Roman"/>
                        </a:rPr>
                        <a:t> </a:t>
                      </a:r>
                      <a:endParaRPr lang="en-US" sz="1000">
                        <a:effectLst/>
                        <a:latin typeface="Calibri"/>
                        <a:ea typeface="Calibri"/>
                        <a:cs typeface="Times New Roman"/>
                      </a:endParaRPr>
                    </a:p>
                  </a:txBody>
                  <a:tcPr marL="61339" marR="61339" marT="0" marB="0">
                    <a:lnL>
                      <a:noFill/>
                    </a:lnL>
                    <a:lnR>
                      <a:noFill/>
                    </a:lnR>
                    <a:lnT>
                      <a:noFill/>
                    </a:lnT>
                    <a:lnB>
                      <a:noFill/>
                    </a:lnB>
                  </a:tcPr>
                </a:tc>
                <a:extLst>
                  <a:ext uri="{0D108BD9-81ED-4DB2-BD59-A6C34878D82A}">
                    <a16:rowId xmlns:a16="http://schemas.microsoft.com/office/drawing/2014/main" val="10001"/>
                  </a:ext>
                </a:extLst>
              </a:tr>
              <a:tr h="149939">
                <a:tc>
                  <a:txBody>
                    <a:bodyPr/>
                    <a:lstStyle/>
                    <a:p>
                      <a:pPr marL="0" marR="0">
                        <a:spcBef>
                          <a:spcPts val="0"/>
                        </a:spcBef>
                        <a:spcAft>
                          <a:spcPts val="0"/>
                        </a:spcAft>
                        <a:tabLst>
                          <a:tab pos="5429250" algn="l"/>
                        </a:tabLst>
                      </a:pPr>
                      <a:r>
                        <a:rPr lang="en-US" sz="1000" b="1">
                          <a:solidFill>
                            <a:srgbClr val="31849B"/>
                          </a:solidFill>
                          <a:effectLst/>
                          <a:latin typeface="Calibri"/>
                          <a:ea typeface="Calibri"/>
                          <a:cs typeface="Times New Roman"/>
                        </a:rPr>
                        <a:t>Position</a:t>
                      </a:r>
                      <a:endParaRPr lang="en-US" sz="1000">
                        <a:effectLst/>
                        <a:latin typeface="Calibri"/>
                        <a:ea typeface="Calibri"/>
                        <a:cs typeface="Times New Roman"/>
                      </a:endParaRPr>
                    </a:p>
                  </a:txBody>
                  <a:tcPr marL="61339" marR="61339" marT="0" marB="0">
                    <a:lnL>
                      <a:noFill/>
                    </a:lnL>
                    <a:lnR>
                      <a:noFill/>
                    </a:lnR>
                    <a:lnT>
                      <a:noFill/>
                    </a:lnT>
                    <a:lnB>
                      <a:noFill/>
                    </a:lnB>
                  </a:tcPr>
                </a:tc>
                <a:tc>
                  <a:txBody>
                    <a:bodyPr/>
                    <a:lstStyle/>
                    <a:p>
                      <a:pPr marL="0" marR="0">
                        <a:spcBef>
                          <a:spcPts val="0"/>
                        </a:spcBef>
                        <a:spcAft>
                          <a:spcPts val="0"/>
                        </a:spcAft>
                        <a:tabLst>
                          <a:tab pos="5429250" algn="l"/>
                        </a:tabLst>
                      </a:pPr>
                      <a:r>
                        <a:rPr lang="en-US" sz="1000" dirty="0">
                          <a:solidFill>
                            <a:srgbClr val="595959"/>
                          </a:solidFill>
                          <a:effectLst/>
                          <a:latin typeface="Calibri"/>
                          <a:ea typeface="Calibri"/>
                          <a:cs typeface="Times New Roman"/>
                        </a:rPr>
                        <a:t>GS-0343-13 Employee in Human Resources</a:t>
                      </a:r>
                      <a:endParaRPr lang="en-US" sz="1000" dirty="0">
                        <a:effectLst/>
                        <a:latin typeface="Calibri"/>
                        <a:ea typeface="Calibri"/>
                        <a:cs typeface="Times New Roman"/>
                      </a:endParaRPr>
                    </a:p>
                  </a:txBody>
                  <a:tcPr marL="61339" marR="61339" marT="0" marB="0">
                    <a:lnL>
                      <a:noFill/>
                    </a:lnL>
                    <a:lnR>
                      <a:noFill/>
                    </a:lnR>
                    <a:lnT>
                      <a:noFill/>
                    </a:lnT>
                    <a:lnB>
                      <a:noFill/>
                    </a:lnB>
                  </a:tcPr>
                </a:tc>
                <a:extLst>
                  <a:ext uri="{0D108BD9-81ED-4DB2-BD59-A6C34878D82A}">
                    <a16:rowId xmlns:a16="http://schemas.microsoft.com/office/drawing/2014/main" val="10002"/>
                  </a:ext>
                </a:extLst>
              </a:tr>
              <a:tr h="81785">
                <a:tc>
                  <a:txBody>
                    <a:bodyPr/>
                    <a:lstStyle/>
                    <a:p>
                      <a:pPr marL="0" marR="0">
                        <a:spcBef>
                          <a:spcPts val="0"/>
                        </a:spcBef>
                        <a:spcAft>
                          <a:spcPts val="0"/>
                        </a:spcAft>
                        <a:tabLst>
                          <a:tab pos="5429250" algn="l"/>
                        </a:tabLst>
                      </a:pPr>
                      <a:r>
                        <a:rPr lang="en-US" sz="500" b="1">
                          <a:solidFill>
                            <a:srgbClr val="31849B"/>
                          </a:solidFill>
                          <a:effectLst/>
                          <a:latin typeface="Calibri"/>
                          <a:ea typeface="Calibri"/>
                          <a:cs typeface="Times New Roman"/>
                        </a:rPr>
                        <a:t> </a:t>
                      </a:r>
                      <a:endParaRPr lang="en-US" sz="1000">
                        <a:effectLst/>
                        <a:latin typeface="Calibri"/>
                        <a:ea typeface="Calibri"/>
                        <a:cs typeface="Times New Roman"/>
                      </a:endParaRPr>
                    </a:p>
                  </a:txBody>
                  <a:tcPr marL="61339" marR="61339" marT="0" marB="0">
                    <a:lnL>
                      <a:noFill/>
                    </a:lnL>
                    <a:lnR>
                      <a:noFill/>
                    </a:lnR>
                    <a:lnT>
                      <a:noFill/>
                    </a:lnT>
                    <a:lnB>
                      <a:noFill/>
                    </a:lnB>
                  </a:tcPr>
                </a:tc>
                <a:tc>
                  <a:txBody>
                    <a:bodyPr/>
                    <a:lstStyle/>
                    <a:p>
                      <a:pPr marL="0" marR="0">
                        <a:spcBef>
                          <a:spcPts val="0"/>
                        </a:spcBef>
                        <a:spcAft>
                          <a:spcPts val="0"/>
                        </a:spcAft>
                        <a:tabLst>
                          <a:tab pos="5429250" algn="l"/>
                        </a:tabLst>
                      </a:pPr>
                      <a:r>
                        <a:rPr lang="en-US" sz="500">
                          <a:solidFill>
                            <a:srgbClr val="595959"/>
                          </a:solidFill>
                          <a:effectLst/>
                          <a:latin typeface="Calibri"/>
                          <a:ea typeface="Calibri"/>
                          <a:cs typeface="Times New Roman"/>
                        </a:rPr>
                        <a:t> </a:t>
                      </a:r>
                      <a:endParaRPr lang="en-US" sz="1000">
                        <a:effectLst/>
                        <a:latin typeface="Calibri"/>
                        <a:ea typeface="Calibri"/>
                        <a:cs typeface="Times New Roman"/>
                      </a:endParaRPr>
                    </a:p>
                  </a:txBody>
                  <a:tcPr marL="61339" marR="61339" marT="0" marB="0">
                    <a:lnL>
                      <a:noFill/>
                    </a:lnL>
                    <a:lnR>
                      <a:noFill/>
                    </a:lnR>
                    <a:lnT>
                      <a:noFill/>
                    </a:lnT>
                    <a:lnB>
                      <a:noFill/>
                    </a:lnB>
                  </a:tcPr>
                </a:tc>
                <a:extLst>
                  <a:ext uri="{0D108BD9-81ED-4DB2-BD59-A6C34878D82A}">
                    <a16:rowId xmlns:a16="http://schemas.microsoft.com/office/drawing/2014/main" val="10003"/>
                  </a:ext>
                </a:extLst>
              </a:tr>
              <a:tr h="149939">
                <a:tc>
                  <a:txBody>
                    <a:bodyPr/>
                    <a:lstStyle/>
                    <a:p>
                      <a:pPr marL="0" marR="0">
                        <a:spcBef>
                          <a:spcPts val="0"/>
                        </a:spcBef>
                        <a:spcAft>
                          <a:spcPts val="0"/>
                        </a:spcAft>
                        <a:tabLst>
                          <a:tab pos="5429250" algn="l"/>
                        </a:tabLst>
                      </a:pPr>
                      <a:r>
                        <a:rPr lang="en-US" sz="1000" b="1">
                          <a:solidFill>
                            <a:srgbClr val="31849B"/>
                          </a:solidFill>
                          <a:effectLst/>
                          <a:latin typeface="Calibri"/>
                          <a:ea typeface="Calibri"/>
                          <a:cs typeface="Times New Roman"/>
                        </a:rPr>
                        <a:t>Organization</a:t>
                      </a:r>
                      <a:endParaRPr lang="en-US" sz="1000">
                        <a:effectLst/>
                        <a:latin typeface="Calibri"/>
                        <a:ea typeface="Calibri"/>
                        <a:cs typeface="Times New Roman"/>
                      </a:endParaRPr>
                    </a:p>
                  </a:txBody>
                  <a:tcPr marL="61339" marR="61339" marT="0" marB="0">
                    <a:lnL>
                      <a:noFill/>
                    </a:lnL>
                    <a:lnR>
                      <a:noFill/>
                    </a:lnR>
                    <a:lnT>
                      <a:noFill/>
                    </a:lnT>
                    <a:lnB>
                      <a:noFill/>
                    </a:lnB>
                  </a:tcPr>
                </a:tc>
                <a:tc>
                  <a:txBody>
                    <a:bodyPr/>
                    <a:lstStyle/>
                    <a:p>
                      <a:pPr marL="0" marR="0">
                        <a:spcBef>
                          <a:spcPts val="0"/>
                        </a:spcBef>
                        <a:spcAft>
                          <a:spcPts val="0"/>
                        </a:spcAft>
                        <a:tabLst>
                          <a:tab pos="5429250" algn="l"/>
                        </a:tabLst>
                      </a:pPr>
                      <a:r>
                        <a:rPr lang="en-US" sz="1000">
                          <a:solidFill>
                            <a:srgbClr val="595959"/>
                          </a:solidFill>
                          <a:effectLst/>
                          <a:latin typeface="Calibri"/>
                          <a:ea typeface="Calibri"/>
                          <a:cs typeface="Times New Roman"/>
                        </a:rPr>
                        <a:t>Office of Personnel Management &gt; Employee Services &gt; Strategic Workforce Planning &gt; Forecasting &amp; Methods</a:t>
                      </a:r>
                      <a:endParaRPr lang="en-US" sz="1000">
                        <a:effectLst/>
                        <a:latin typeface="Calibri"/>
                        <a:ea typeface="Calibri"/>
                        <a:cs typeface="Times New Roman"/>
                      </a:endParaRPr>
                    </a:p>
                  </a:txBody>
                  <a:tcPr marL="61339" marR="61339" marT="0" marB="0">
                    <a:lnL>
                      <a:noFill/>
                    </a:lnL>
                    <a:lnR>
                      <a:noFill/>
                    </a:lnR>
                    <a:lnT>
                      <a:noFill/>
                    </a:lnT>
                    <a:lnB>
                      <a:noFill/>
                    </a:lnB>
                  </a:tcPr>
                </a:tc>
                <a:extLst>
                  <a:ext uri="{0D108BD9-81ED-4DB2-BD59-A6C34878D82A}">
                    <a16:rowId xmlns:a16="http://schemas.microsoft.com/office/drawing/2014/main" val="10004"/>
                  </a:ext>
                </a:extLst>
              </a:tr>
              <a:tr h="81785">
                <a:tc>
                  <a:txBody>
                    <a:bodyPr/>
                    <a:lstStyle/>
                    <a:p>
                      <a:pPr marL="0" marR="0">
                        <a:spcBef>
                          <a:spcPts val="0"/>
                        </a:spcBef>
                        <a:spcAft>
                          <a:spcPts val="0"/>
                        </a:spcAft>
                        <a:tabLst>
                          <a:tab pos="5429250" algn="l"/>
                        </a:tabLst>
                      </a:pPr>
                      <a:r>
                        <a:rPr lang="en-US" sz="500" b="1">
                          <a:solidFill>
                            <a:srgbClr val="31849B"/>
                          </a:solidFill>
                          <a:effectLst/>
                          <a:latin typeface="Calibri"/>
                          <a:ea typeface="Calibri"/>
                          <a:cs typeface="Times New Roman"/>
                        </a:rPr>
                        <a:t> </a:t>
                      </a:r>
                      <a:endParaRPr lang="en-US" sz="1000">
                        <a:effectLst/>
                        <a:latin typeface="Calibri"/>
                        <a:ea typeface="Calibri"/>
                        <a:cs typeface="Times New Roman"/>
                      </a:endParaRPr>
                    </a:p>
                  </a:txBody>
                  <a:tcPr marL="61339" marR="61339" marT="0" marB="0">
                    <a:lnL>
                      <a:noFill/>
                    </a:lnL>
                    <a:lnR>
                      <a:noFill/>
                    </a:lnR>
                    <a:lnT>
                      <a:noFill/>
                    </a:lnT>
                    <a:lnB>
                      <a:noFill/>
                    </a:lnB>
                  </a:tcPr>
                </a:tc>
                <a:tc>
                  <a:txBody>
                    <a:bodyPr/>
                    <a:lstStyle/>
                    <a:p>
                      <a:pPr marL="0" marR="0">
                        <a:spcBef>
                          <a:spcPts val="0"/>
                        </a:spcBef>
                        <a:spcAft>
                          <a:spcPts val="0"/>
                        </a:spcAft>
                        <a:tabLst>
                          <a:tab pos="5429250" algn="l"/>
                        </a:tabLst>
                      </a:pPr>
                      <a:r>
                        <a:rPr lang="en-US" sz="500">
                          <a:solidFill>
                            <a:srgbClr val="595959"/>
                          </a:solidFill>
                          <a:effectLst/>
                          <a:latin typeface="Calibri"/>
                          <a:ea typeface="Calibri"/>
                          <a:cs typeface="Times New Roman"/>
                        </a:rPr>
                        <a:t> </a:t>
                      </a:r>
                      <a:endParaRPr lang="en-US" sz="1000">
                        <a:effectLst/>
                        <a:latin typeface="Calibri"/>
                        <a:ea typeface="Calibri"/>
                        <a:cs typeface="Times New Roman"/>
                      </a:endParaRPr>
                    </a:p>
                  </a:txBody>
                  <a:tcPr marL="61339" marR="61339" marT="0" marB="0">
                    <a:lnL>
                      <a:noFill/>
                    </a:lnL>
                    <a:lnR>
                      <a:noFill/>
                    </a:lnR>
                    <a:lnT>
                      <a:noFill/>
                    </a:lnT>
                    <a:lnB>
                      <a:noFill/>
                    </a:lnB>
                  </a:tcPr>
                </a:tc>
                <a:extLst>
                  <a:ext uri="{0D108BD9-81ED-4DB2-BD59-A6C34878D82A}">
                    <a16:rowId xmlns:a16="http://schemas.microsoft.com/office/drawing/2014/main" val="10005"/>
                  </a:ext>
                </a:extLst>
              </a:tr>
              <a:tr h="149939">
                <a:tc>
                  <a:txBody>
                    <a:bodyPr/>
                    <a:lstStyle/>
                    <a:p>
                      <a:pPr marL="0" marR="0">
                        <a:spcBef>
                          <a:spcPts val="0"/>
                        </a:spcBef>
                        <a:spcAft>
                          <a:spcPts val="0"/>
                        </a:spcAft>
                        <a:tabLst>
                          <a:tab pos="5429250" algn="l"/>
                        </a:tabLst>
                      </a:pPr>
                      <a:r>
                        <a:rPr lang="en-US" sz="1000" b="1">
                          <a:solidFill>
                            <a:srgbClr val="31849B"/>
                          </a:solidFill>
                          <a:effectLst/>
                          <a:latin typeface="Calibri"/>
                          <a:ea typeface="Calibri"/>
                          <a:cs typeface="Times New Roman"/>
                        </a:rPr>
                        <a:t>Duty Station</a:t>
                      </a:r>
                      <a:endParaRPr lang="en-US" sz="1000">
                        <a:effectLst/>
                        <a:latin typeface="Calibri"/>
                        <a:ea typeface="Calibri"/>
                        <a:cs typeface="Times New Roman"/>
                      </a:endParaRPr>
                    </a:p>
                  </a:txBody>
                  <a:tcPr marL="61339" marR="61339" marT="0" marB="0">
                    <a:lnL>
                      <a:noFill/>
                    </a:lnL>
                    <a:lnR>
                      <a:noFill/>
                    </a:lnR>
                    <a:lnT>
                      <a:noFill/>
                    </a:lnT>
                    <a:lnB>
                      <a:noFill/>
                    </a:lnB>
                  </a:tcPr>
                </a:tc>
                <a:tc>
                  <a:txBody>
                    <a:bodyPr/>
                    <a:lstStyle/>
                    <a:p>
                      <a:pPr marL="0" marR="0">
                        <a:spcBef>
                          <a:spcPts val="0"/>
                        </a:spcBef>
                        <a:spcAft>
                          <a:spcPts val="0"/>
                        </a:spcAft>
                        <a:tabLst>
                          <a:tab pos="5429250" algn="l"/>
                        </a:tabLst>
                      </a:pPr>
                      <a:r>
                        <a:rPr lang="en-US" sz="1000" dirty="0">
                          <a:solidFill>
                            <a:srgbClr val="595959"/>
                          </a:solidFill>
                          <a:effectLst/>
                          <a:latin typeface="Calibri"/>
                          <a:ea typeface="Calibri"/>
                          <a:cs typeface="Times New Roman"/>
                        </a:rPr>
                        <a:t>Washington, DC</a:t>
                      </a:r>
                      <a:endParaRPr lang="en-US" sz="1000" dirty="0">
                        <a:effectLst/>
                        <a:latin typeface="Calibri"/>
                        <a:ea typeface="Calibri"/>
                        <a:cs typeface="Times New Roman"/>
                      </a:endParaRPr>
                    </a:p>
                  </a:txBody>
                  <a:tcPr marL="61339" marR="61339" marT="0" marB="0">
                    <a:lnL>
                      <a:noFill/>
                    </a:lnL>
                    <a:lnR>
                      <a:noFill/>
                    </a:lnR>
                    <a:lnT>
                      <a:noFill/>
                    </a:lnT>
                    <a:lnB>
                      <a:noFill/>
                    </a:lnB>
                  </a:tcPr>
                </a:tc>
                <a:extLst>
                  <a:ext uri="{0D108BD9-81ED-4DB2-BD59-A6C34878D82A}">
                    <a16:rowId xmlns:a16="http://schemas.microsoft.com/office/drawing/2014/main" val="10006"/>
                  </a:ext>
                </a:extLst>
              </a:tr>
            </a:tbl>
          </a:graphicData>
        </a:graphic>
      </p:graphicFrame>
      <p:sp>
        <p:nvSpPr>
          <p:cNvPr id="19" name="Text Box 6"/>
          <p:cNvSpPr txBox="1"/>
          <p:nvPr/>
        </p:nvSpPr>
        <p:spPr>
          <a:xfrm>
            <a:off x="2971800" y="3581400"/>
            <a:ext cx="1463040" cy="182880"/>
          </a:xfrm>
          <a:prstGeom prst="rect">
            <a:avLst/>
          </a:prstGeom>
          <a:solidFill>
            <a:schemeClr val="bg1"/>
          </a:solidFill>
          <a:ln w="6350">
            <a:solidFill>
              <a:schemeClr val="accent5">
                <a:lumMod val="75000"/>
              </a:schemeClr>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ctr" anchorCtr="0" forceAA="0" compatLnSpc="1">
            <a:prstTxWarp prst="textNoShape">
              <a:avLst/>
            </a:prstTxWarp>
            <a:noAutofit/>
          </a:bodyPr>
          <a:lstStyle/>
          <a:p>
            <a:pPr marL="0" marR="0" algn="ctr">
              <a:spcBef>
                <a:spcPts val="0"/>
              </a:spcBef>
              <a:spcAft>
                <a:spcPts val="0"/>
              </a:spcAft>
            </a:pPr>
            <a:r>
              <a:rPr lang="en-US" sz="1100" b="1" dirty="0">
                <a:solidFill>
                  <a:schemeClr val="accent5">
                    <a:lumMod val="75000"/>
                  </a:schemeClr>
                </a:solidFill>
                <a:effectLst/>
                <a:ea typeface="Calibri"/>
                <a:cs typeface="Times New Roman"/>
              </a:rPr>
              <a:t>Search Database</a:t>
            </a:r>
            <a:endParaRPr lang="en-US" sz="1100" dirty="0">
              <a:solidFill>
                <a:schemeClr val="accent5">
                  <a:lumMod val="75000"/>
                </a:schemeClr>
              </a:solidFill>
              <a:effectLst/>
              <a:ea typeface="Calibri"/>
              <a:cs typeface="Times New Roman"/>
            </a:endParaRPr>
          </a:p>
        </p:txBody>
      </p:sp>
      <p:sp>
        <p:nvSpPr>
          <p:cNvPr id="23" name="Text Box 4"/>
          <p:cNvSpPr txBox="1"/>
          <p:nvPr/>
        </p:nvSpPr>
        <p:spPr>
          <a:xfrm>
            <a:off x="4684345" y="3581400"/>
            <a:ext cx="1463040" cy="182880"/>
          </a:xfrm>
          <a:prstGeom prst="rect">
            <a:avLst/>
          </a:prstGeom>
          <a:solidFill>
            <a:schemeClr val="bg1"/>
          </a:solidFill>
          <a:ln w="6350">
            <a:solidFill>
              <a:schemeClr val="accent5">
                <a:lumMod val="75000"/>
              </a:schemeClr>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ctr" anchorCtr="0" forceAA="0" compatLnSpc="1">
            <a:prstTxWarp prst="textNoShape">
              <a:avLst/>
            </a:prstTxWarp>
            <a:noAutofit/>
          </a:bodyPr>
          <a:lstStyle/>
          <a:p>
            <a:pPr marL="0" marR="0" algn="ctr">
              <a:spcBef>
                <a:spcPts val="0"/>
              </a:spcBef>
              <a:spcAft>
                <a:spcPts val="0"/>
              </a:spcAft>
            </a:pPr>
            <a:r>
              <a:rPr lang="en-US" sz="1100" b="1" dirty="0">
                <a:solidFill>
                  <a:schemeClr val="accent5">
                    <a:lumMod val="75000"/>
                  </a:schemeClr>
                </a:solidFill>
                <a:effectLst/>
                <a:ea typeface="Calibri"/>
                <a:cs typeface="Times New Roman"/>
              </a:rPr>
              <a:t>Import from Position</a:t>
            </a:r>
            <a:endParaRPr lang="en-US" sz="1100" dirty="0">
              <a:solidFill>
                <a:schemeClr val="accent5">
                  <a:lumMod val="75000"/>
                </a:schemeClr>
              </a:solidFill>
              <a:effectLst/>
              <a:ea typeface="Calibri"/>
              <a:cs typeface="Times New Roman"/>
            </a:endParaRPr>
          </a:p>
        </p:txBody>
      </p:sp>
      <p:graphicFrame>
        <p:nvGraphicFramePr>
          <p:cNvPr id="9" name="Table 8"/>
          <p:cNvGraphicFramePr>
            <a:graphicFrameLocks noGrp="1"/>
          </p:cNvGraphicFramePr>
          <p:nvPr>
            <p:extLst>
              <p:ext uri="{D42A27DB-BD31-4B8C-83A1-F6EECF244321}">
                <p14:modId xmlns:p14="http://schemas.microsoft.com/office/powerpoint/2010/main" val="2319334651"/>
              </p:ext>
            </p:extLst>
          </p:nvPr>
        </p:nvGraphicFramePr>
        <p:xfrm>
          <a:off x="457200" y="4267200"/>
          <a:ext cx="8229600" cy="426720"/>
        </p:xfrm>
        <a:graphic>
          <a:graphicData uri="http://schemas.openxmlformats.org/drawingml/2006/table">
            <a:tbl>
              <a:tblPr firstRow="1" firstCol="1" bandRow="1"/>
              <a:tblGrid>
                <a:gridCol w="411480">
                  <a:extLst>
                    <a:ext uri="{9D8B030D-6E8A-4147-A177-3AD203B41FA5}">
                      <a16:colId xmlns:a16="http://schemas.microsoft.com/office/drawing/2014/main" val="20000"/>
                    </a:ext>
                  </a:extLst>
                </a:gridCol>
                <a:gridCol w="668655">
                  <a:extLst>
                    <a:ext uri="{9D8B030D-6E8A-4147-A177-3AD203B41FA5}">
                      <a16:colId xmlns:a16="http://schemas.microsoft.com/office/drawing/2014/main" val="20001"/>
                    </a:ext>
                  </a:extLst>
                </a:gridCol>
                <a:gridCol w="7149465">
                  <a:extLst>
                    <a:ext uri="{9D8B030D-6E8A-4147-A177-3AD203B41FA5}">
                      <a16:colId xmlns:a16="http://schemas.microsoft.com/office/drawing/2014/main" val="20002"/>
                    </a:ext>
                  </a:extLst>
                </a:gridCol>
              </a:tblGrid>
              <a:tr h="150876">
                <a:tc>
                  <a:txBody>
                    <a:bodyPr/>
                    <a:lstStyle/>
                    <a:p>
                      <a:pPr marL="0" marR="0">
                        <a:spcBef>
                          <a:spcPts val="0"/>
                        </a:spcBef>
                        <a:spcAft>
                          <a:spcPts val="500"/>
                        </a:spcAft>
                      </a:pPr>
                      <a:r>
                        <a:rPr lang="en-US" sz="1000" dirty="0">
                          <a:solidFill>
                            <a:srgbClr val="CC9900"/>
                          </a:solidFill>
                          <a:effectLst/>
                          <a:latin typeface="Calibri"/>
                          <a:ea typeface="Calibri"/>
                          <a:cs typeface="Times New Roman"/>
                        </a:rPr>
                        <a:t>Sort:</a:t>
                      </a:r>
                      <a:endParaRPr lang="en-US" sz="1000" dirty="0">
                        <a:effectLst/>
                        <a:latin typeface="Calibri"/>
                        <a:ea typeface="Calibri"/>
                        <a:cs typeface="Times New Roman"/>
                      </a:endParaRPr>
                    </a:p>
                  </a:txBody>
                  <a:tcPr marL="61722" marR="61722" marT="0" marB="0" anchor="ctr">
                    <a:lnL>
                      <a:noFill/>
                    </a:lnL>
                    <a:lnR>
                      <a:noFill/>
                    </a:lnR>
                    <a:lnT>
                      <a:noFill/>
                    </a:lnT>
                    <a:lnB w="12700" cap="flat" cmpd="sng" algn="ctr">
                      <a:solidFill>
                        <a:srgbClr val="C4BC96"/>
                      </a:solidFill>
                      <a:prstDash val="solid"/>
                      <a:round/>
                      <a:headEnd type="none" w="med" len="med"/>
                      <a:tailEnd type="none" w="med" len="med"/>
                    </a:lnB>
                  </a:tcPr>
                </a:tc>
                <a:tc>
                  <a:txBody>
                    <a:bodyPr/>
                    <a:lstStyle/>
                    <a:p>
                      <a:pPr marL="0" marR="0">
                        <a:spcBef>
                          <a:spcPts val="0"/>
                        </a:spcBef>
                        <a:spcAft>
                          <a:spcPts val="500"/>
                        </a:spcAft>
                      </a:pPr>
                      <a:r>
                        <a:rPr lang="en-US" sz="900" b="1" dirty="0">
                          <a:solidFill>
                            <a:srgbClr val="7F7F7F"/>
                          </a:solidFill>
                          <a:effectLst/>
                          <a:latin typeface="Calibri"/>
                          <a:ea typeface="Calibri"/>
                          <a:cs typeface="Times New Roman"/>
                          <a:sym typeface="Wingdings"/>
                        </a:rPr>
                        <a:t></a:t>
                      </a:r>
                      <a:endParaRPr lang="en-US" sz="1000" dirty="0">
                        <a:effectLst/>
                        <a:latin typeface="Calibri"/>
                        <a:ea typeface="Calibri"/>
                        <a:cs typeface="Times New Roman"/>
                      </a:endParaRPr>
                    </a:p>
                  </a:txBody>
                  <a:tcPr marL="61722" marR="61722" marT="0" marB="0" anchor="ctr">
                    <a:lnL>
                      <a:noFill/>
                    </a:lnL>
                    <a:lnR>
                      <a:noFill/>
                    </a:lnR>
                    <a:lnT>
                      <a:noFill/>
                    </a:lnT>
                    <a:lnB w="12700" cap="flat" cmpd="sng" algn="ctr">
                      <a:solidFill>
                        <a:srgbClr val="C4BC96"/>
                      </a:solidFill>
                      <a:prstDash val="solid"/>
                      <a:round/>
                      <a:headEnd type="none" w="med" len="med"/>
                      <a:tailEnd type="none" w="med" len="med"/>
                    </a:lnB>
                  </a:tcPr>
                </a:tc>
                <a:tc>
                  <a:txBody>
                    <a:bodyPr/>
                    <a:lstStyle/>
                    <a:p>
                      <a:pPr marL="0" marR="0">
                        <a:spcBef>
                          <a:spcPts val="0"/>
                        </a:spcBef>
                        <a:spcAft>
                          <a:spcPts val="500"/>
                        </a:spcAft>
                      </a:pPr>
                      <a:r>
                        <a:rPr lang="en-US" sz="900" b="1">
                          <a:solidFill>
                            <a:srgbClr val="7F7F7F"/>
                          </a:solidFill>
                          <a:effectLst/>
                          <a:latin typeface="Calibri"/>
                          <a:ea typeface="Calibri"/>
                          <a:cs typeface="Times New Roman"/>
                          <a:sym typeface="Wingdings"/>
                        </a:rPr>
                        <a:t></a:t>
                      </a:r>
                      <a:endParaRPr lang="en-US" sz="1000">
                        <a:effectLst/>
                        <a:latin typeface="Calibri"/>
                        <a:ea typeface="Calibri"/>
                        <a:cs typeface="Times New Roman"/>
                      </a:endParaRPr>
                    </a:p>
                  </a:txBody>
                  <a:tcPr marL="61722" marR="61722" marT="0" marB="0" anchor="ctr">
                    <a:lnL>
                      <a:noFill/>
                    </a:lnL>
                    <a:lnR>
                      <a:noFill/>
                    </a:lnR>
                    <a:lnT>
                      <a:noFill/>
                    </a:lnT>
                    <a:lnB w="12700" cap="flat" cmpd="sng" algn="ctr">
                      <a:solidFill>
                        <a:srgbClr val="C4BC96"/>
                      </a:solidFill>
                      <a:prstDash val="solid"/>
                      <a:round/>
                      <a:headEnd type="none" w="med" len="med"/>
                      <a:tailEnd type="none" w="med" len="med"/>
                    </a:lnB>
                  </a:tcPr>
                </a:tc>
                <a:extLst>
                  <a:ext uri="{0D108BD9-81ED-4DB2-BD59-A6C34878D82A}">
                    <a16:rowId xmlns:a16="http://schemas.microsoft.com/office/drawing/2014/main" val="10000"/>
                  </a:ext>
                </a:extLst>
              </a:tr>
              <a:tr h="274320">
                <a:tc>
                  <a:txBody>
                    <a:bodyPr/>
                    <a:lstStyle/>
                    <a:p>
                      <a:pPr marL="0" marR="0">
                        <a:spcBef>
                          <a:spcPts val="500"/>
                        </a:spcBef>
                        <a:spcAft>
                          <a:spcPts val="500"/>
                        </a:spcAft>
                      </a:pPr>
                      <a:endParaRPr lang="en-US" sz="1000" dirty="0">
                        <a:effectLst/>
                        <a:latin typeface="Calibri"/>
                        <a:ea typeface="Calibri"/>
                        <a:cs typeface="Times New Roman"/>
                      </a:endParaRPr>
                    </a:p>
                  </a:txBody>
                  <a:tcPr marL="61722" marR="61722" marT="0" marB="0">
                    <a:lnL>
                      <a:noFill/>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spcBef>
                          <a:spcPts val="500"/>
                        </a:spcBef>
                        <a:spcAft>
                          <a:spcPts val="500"/>
                        </a:spcAft>
                      </a:pPr>
                      <a:endParaRPr lang="en-US" sz="1000">
                        <a:effectLst/>
                        <a:latin typeface="Calibri"/>
                        <a:ea typeface="Calibri"/>
                        <a:cs typeface="Times New Roman"/>
                      </a:endParaRPr>
                    </a:p>
                  </a:txBody>
                  <a:tcPr marL="61722" marR="61722" marT="0" marB="0">
                    <a:lnL>
                      <a:noFill/>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spcBef>
                          <a:spcPts val="500"/>
                        </a:spcBef>
                        <a:spcAft>
                          <a:spcPts val="500"/>
                        </a:spcAft>
                      </a:pPr>
                      <a:endParaRPr lang="en-US" sz="1000" dirty="0">
                        <a:effectLst/>
                        <a:latin typeface="Calibri"/>
                        <a:ea typeface="Calibri"/>
                        <a:cs typeface="Times New Roman"/>
                      </a:endParaRPr>
                    </a:p>
                  </a:txBody>
                  <a:tcPr marL="61722" marR="61722" marT="0" marB="0">
                    <a:lnL>
                      <a:noFill/>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24" name="Rectangle 10"/>
          <p:cNvSpPr>
            <a:spLocks noChangeArrowheads="1"/>
          </p:cNvSpPr>
          <p:nvPr/>
        </p:nvSpPr>
        <p:spPr bwMode="auto">
          <a:xfrm>
            <a:off x="303981" y="986419"/>
            <a:ext cx="8760733"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5429250" algn="l"/>
              </a:tabLst>
              <a:defRPr>
                <a:solidFill>
                  <a:schemeClr val="tx1"/>
                </a:solidFill>
                <a:latin typeface="Arial" pitchFamily="34" charset="0"/>
                <a:cs typeface="Arial" pitchFamily="34" charset="0"/>
              </a:defRPr>
            </a:lvl1pPr>
            <a:lvl2pPr fontAlgn="base">
              <a:spcBef>
                <a:spcPct val="0"/>
              </a:spcBef>
              <a:spcAft>
                <a:spcPct val="0"/>
              </a:spcAft>
              <a:tabLst>
                <a:tab pos="5429250" algn="l"/>
              </a:tabLst>
              <a:defRPr>
                <a:solidFill>
                  <a:schemeClr val="tx1"/>
                </a:solidFill>
                <a:latin typeface="Arial" pitchFamily="34" charset="0"/>
                <a:cs typeface="Arial" pitchFamily="34" charset="0"/>
              </a:defRPr>
            </a:lvl2pPr>
            <a:lvl3pPr fontAlgn="base">
              <a:spcBef>
                <a:spcPct val="0"/>
              </a:spcBef>
              <a:spcAft>
                <a:spcPct val="0"/>
              </a:spcAft>
              <a:tabLst>
                <a:tab pos="5429250" algn="l"/>
              </a:tabLst>
              <a:defRPr>
                <a:solidFill>
                  <a:schemeClr val="tx1"/>
                </a:solidFill>
                <a:latin typeface="Arial" pitchFamily="34" charset="0"/>
                <a:cs typeface="Arial" pitchFamily="34" charset="0"/>
              </a:defRPr>
            </a:lvl3pPr>
            <a:lvl4pPr fontAlgn="base">
              <a:spcBef>
                <a:spcPct val="0"/>
              </a:spcBef>
              <a:spcAft>
                <a:spcPct val="0"/>
              </a:spcAft>
              <a:tabLst>
                <a:tab pos="5429250" algn="l"/>
              </a:tabLst>
              <a:defRPr>
                <a:solidFill>
                  <a:schemeClr val="tx1"/>
                </a:solidFill>
                <a:latin typeface="Arial" pitchFamily="34" charset="0"/>
                <a:cs typeface="Arial" pitchFamily="34" charset="0"/>
              </a:defRPr>
            </a:lvl4pPr>
            <a:lvl5pPr fontAlgn="base">
              <a:spcBef>
                <a:spcPct val="0"/>
              </a:spcBef>
              <a:spcAft>
                <a:spcPct val="0"/>
              </a:spcAft>
              <a:tabLst>
                <a:tab pos="5429250" algn="l"/>
              </a:tabLst>
              <a:defRPr>
                <a:solidFill>
                  <a:schemeClr val="tx1"/>
                </a:solidFill>
                <a:latin typeface="Arial" pitchFamily="34" charset="0"/>
                <a:cs typeface="Arial" pitchFamily="34" charset="0"/>
              </a:defRPr>
            </a:lvl5pPr>
            <a:lvl6pPr fontAlgn="base">
              <a:spcBef>
                <a:spcPct val="0"/>
              </a:spcBef>
              <a:spcAft>
                <a:spcPct val="0"/>
              </a:spcAft>
              <a:tabLst>
                <a:tab pos="5429250" algn="l"/>
              </a:tabLst>
              <a:defRPr>
                <a:solidFill>
                  <a:schemeClr val="tx1"/>
                </a:solidFill>
                <a:latin typeface="Arial" pitchFamily="34" charset="0"/>
                <a:cs typeface="Arial" pitchFamily="34" charset="0"/>
              </a:defRPr>
            </a:lvl6pPr>
            <a:lvl7pPr fontAlgn="base">
              <a:spcBef>
                <a:spcPct val="0"/>
              </a:spcBef>
              <a:spcAft>
                <a:spcPct val="0"/>
              </a:spcAft>
              <a:tabLst>
                <a:tab pos="5429250" algn="l"/>
              </a:tabLst>
              <a:defRPr>
                <a:solidFill>
                  <a:schemeClr val="tx1"/>
                </a:solidFill>
                <a:latin typeface="Arial" pitchFamily="34" charset="0"/>
                <a:cs typeface="Arial" pitchFamily="34" charset="0"/>
              </a:defRPr>
            </a:lvl7pPr>
            <a:lvl8pPr fontAlgn="base">
              <a:spcBef>
                <a:spcPct val="0"/>
              </a:spcBef>
              <a:spcAft>
                <a:spcPct val="0"/>
              </a:spcAft>
              <a:tabLst>
                <a:tab pos="5429250" algn="l"/>
              </a:tabLst>
              <a:defRPr>
                <a:solidFill>
                  <a:schemeClr val="tx1"/>
                </a:solidFill>
                <a:latin typeface="Arial" pitchFamily="34" charset="0"/>
                <a:cs typeface="Arial" pitchFamily="34" charset="0"/>
              </a:defRPr>
            </a:lvl8pPr>
            <a:lvl9pPr fontAlgn="base">
              <a:spcBef>
                <a:spcPct val="0"/>
              </a:spcBef>
              <a:spcAft>
                <a:spcPct val="0"/>
              </a:spcAft>
              <a:tabLst>
                <a:tab pos="5429250" algn="l"/>
              </a:tabLst>
              <a:defRPr>
                <a:solidFill>
                  <a:schemeClr val="tx1"/>
                </a:solidFill>
                <a:latin typeface="Arial" pitchFamily="34" charset="0"/>
                <a:cs typeface="Arial" pitchFamily="34" charset="0"/>
              </a:defRPr>
            </a:lvl9pPr>
          </a:lstStyle>
          <a:p>
            <a:pPr lvl="0" algn="ct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rPr>
              <a:t>   </a:t>
            </a:r>
            <a:r>
              <a:rPr kumimoji="0" lang="en-US" altLang="en-US" sz="1100" b="1" i="0" strike="noStrike" cap="none" normalizeH="0" baseline="0" dirty="0">
                <a:ln>
                  <a:noFill/>
                </a:ln>
                <a:solidFill>
                  <a:srgbClr val="31849B"/>
                </a:solidFill>
                <a:effectLst/>
                <a:latin typeface="Calibri" pitchFamily="34" charset="0"/>
                <a:ea typeface="Calibri" pitchFamily="34" charset="0"/>
                <a:cs typeface="Times New Roman" pitchFamily="18" charset="0"/>
              </a:rPr>
              <a:t>Step 1 - Create Position</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rPr>
              <a:t>    </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rPr>
              <a:t> </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          </a:t>
            </a:r>
            <a:r>
              <a:rPr kumimoji="0" lang="en-US" altLang="en-US" sz="1100" b="1" i="0" u="sng"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Step 2 - Select Competencies</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    </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rPr>
              <a:t> </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          Step 3</a:t>
            </a:r>
            <a:r>
              <a:rPr lang="en-US" altLang="en-US" sz="1100" b="1" dirty="0">
                <a:solidFill>
                  <a:srgbClr val="31849B"/>
                </a:solidFill>
                <a:latin typeface="Calibri" pitchFamily="34" charset="0"/>
                <a:ea typeface="Calibri" pitchFamily="34" charset="0"/>
                <a:cs typeface="Times New Roman" pitchFamily="18" charset="0"/>
                <a:sym typeface="Wingdings" pitchFamily="2" charset="2"/>
              </a:rPr>
              <a:t> - Identify Proficiency Levels</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    </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rPr>
              <a:t> </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          Step 4 - Review and Send  </a:t>
            </a:r>
            <a:endParaRPr kumimoji="0" lang="en-US" altLang="en-US" sz="800" b="0" i="0" u="none" strike="noStrike" cap="none" normalizeH="0" baseline="0" dirty="0">
              <a:ln>
                <a:noFill/>
              </a:ln>
              <a:solidFill>
                <a:schemeClr val="tx1"/>
              </a:solidFill>
              <a:effectLst/>
              <a:latin typeface="Arial" pitchFamily="34" charset="0"/>
              <a:cs typeface="Arial" pitchFamily="34" charset="0"/>
              <a:sym typeface="Wingdings" pitchFamily="2" charset="2"/>
            </a:endParaRPr>
          </a:p>
          <a:p>
            <a:pPr marL="0" marR="0" lvl="0" indent="0" algn="ctr" defTabSz="914400" rtl="0" eaLnBrk="0" fontAlgn="base" latinLnBrk="0" hangingPunct="0">
              <a:lnSpc>
                <a:spcPct val="100000"/>
              </a:lnSpc>
              <a:spcBef>
                <a:spcPct val="0"/>
              </a:spcBef>
              <a:spcAft>
                <a:spcPct val="0"/>
              </a:spcAft>
              <a:buClrTx/>
              <a:buSzTx/>
              <a:buFontTx/>
              <a:buNone/>
              <a:tabLst>
                <a:tab pos="5429250" algn="l"/>
              </a:tabLst>
            </a:pPr>
            <a:endPar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endParaRPr>
          </a:p>
        </p:txBody>
      </p:sp>
      <p:sp>
        <p:nvSpPr>
          <p:cNvPr id="25" name="Oval 11"/>
          <p:cNvSpPr>
            <a:spLocks noChangeArrowheads="1"/>
          </p:cNvSpPr>
          <p:nvPr/>
        </p:nvSpPr>
        <p:spPr bwMode="auto">
          <a:xfrm>
            <a:off x="2286000" y="1039685"/>
            <a:ext cx="182562" cy="182563"/>
          </a:xfrm>
          <a:prstGeom prst="ellipse">
            <a:avLst/>
          </a:prstGeom>
          <a:solidFill>
            <a:srgbClr val="A5A5A5"/>
          </a:solidFill>
          <a:ln>
            <a:noFill/>
          </a:ln>
          <a:extLst>
            <a:ext uri="{91240B29-F687-4F45-9708-019B960494DF}">
              <a14:hiddenLine xmlns:a14="http://schemas.microsoft.com/office/drawing/2010/main" w="3175">
                <a:solidFill>
                  <a:srgbClr val="000000"/>
                </a:solidFill>
                <a:round/>
                <a:headEnd/>
                <a:tailEnd/>
              </a14:hiddenLine>
            </a:ext>
          </a:extLst>
        </p:spPr>
        <p:txBody>
          <a:bodyPr vert="horz" wrap="squar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26" name="Oval 12"/>
          <p:cNvSpPr>
            <a:spLocks noChangeArrowheads="1"/>
          </p:cNvSpPr>
          <p:nvPr/>
        </p:nvSpPr>
        <p:spPr bwMode="auto">
          <a:xfrm>
            <a:off x="7138195" y="1039686"/>
            <a:ext cx="182563" cy="182563"/>
          </a:xfrm>
          <a:prstGeom prst="ellipse">
            <a:avLst/>
          </a:prstGeom>
          <a:solidFill>
            <a:srgbClr val="A5A5A5"/>
          </a:solidFill>
          <a:ln>
            <a:noFill/>
          </a:ln>
          <a:extLst>
            <a:ext uri="{91240B29-F687-4F45-9708-019B960494DF}">
              <a14:hiddenLine xmlns:a14="http://schemas.microsoft.com/office/drawing/2010/main" w="3175">
                <a:solidFill>
                  <a:srgbClr val="000000"/>
                </a:solidFill>
                <a:round/>
                <a:headEnd/>
                <a:tailEnd/>
              </a14:hiddenLine>
            </a:ext>
          </a:extLst>
        </p:spPr>
        <p:txBody>
          <a:bodyPr vert="horz" wrap="squar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27" name="Oval 6"/>
          <p:cNvSpPr>
            <a:spLocks noChangeArrowheads="1"/>
          </p:cNvSpPr>
          <p:nvPr/>
        </p:nvSpPr>
        <p:spPr bwMode="auto">
          <a:xfrm>
            <a:off x="4572000" y="1039685"/>
            <a:ext cx="182563" cy="182563"/>
          </a:xfrm>
          <a:prstGeom prst="ellipse">
            <a:avLst/>
          </a:prstGeom>
          <a:solidFill>
            <a:srgbClr val="A5A5A5"/>
          </a:solidFill>
          <a:ln>
            <a:noFill/>
          </a:ln>
          <a:extLst>
            <a:ext uri="{91240B29-F687-4F45-9708-019B960494DF}">
              <a14:hiddenLine xmlns:a14="http://schemas.microsoft.com/office/drawing/2010/main" w="3175">
                <a:solidFill>
                  <a:srgbClr val="000000"/>
                </a:solidFill>
                <a:round/>
                <a:headEnd/>
                <a:tailEnd/>
              </a14:hiddenLine>
            </a:ext>
          </a:extLst>
        </p:spPr>
        <p:txBody>
          <a:bodyPr vert="horz" wrap="squar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28" name="Oval 10"/>
          <p:cNvSpPr>
            <a:spLocks noChangeArrowheads="1"/>
          </p:cNvSpPr>
          <p:nvPr/>
        </p:nvSpPr>
        <p:spPr bwMode="auto">
          <a:xfrm>
            <a:off x="342901" y="1039686"/>
            <a:ext cx="182562" cy="182562"/>
          </a:xfrm>
          <a:prstGeom prst="ellipse">
            <a:avLst/>
          </a:prstGeom>
          <a:solidFill>
            <a:srgbClr val="006600"/>
          </a:solidFill>
          <a:ln>
            <a:noFill/>
          </a:ln>
        </p:spPr>
        <p:txBody>
          <a:bodyPr vert="horz" wrap="squar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bg1"/>
                </a:solidFill>
                <a:effectLst/>
                <a:latin typeface="Arial" pitchFamily="34" charset="0"/>
                <a:cs typeface="Arial" pitchFamily="34" charset="0"/>
                <a:sym typeface="Wingdings" panose="05000000000000000000" pitchFamily="2" charset="2"/>
              </a:rPr>
              <a:t></a:t>
            </a:r>
            <a:endParaRPr kumimoji="0" lang="en-US" altLang="en-US" sz="1200" b="0" i="0" u="none" strike="noStrike" cap="none" normalizeH="0" baseline="0" dirty="0">
              <a:ln>
                <a:noFill/>
              </a:ln>
              <a:solidFill>
                <a:schemeClr val="bg1"/>
              </a:solidFill>
              <a:effectLst/>
              <a:latin typeface="Arial" pitchFamily="34" charset="0"/>
              <a:cs typeface="Arial" pitchFamily="34" charset="0"/>
            </a:endParaRPr>
          </a:p>
        </p:txBody>
      </p:sp>
      <p:sp>
        <p:nvSpPr>
          <p:cNvPr id="29" name="TextBox 28"/>
          <p:cNvSpPr txBox="1"/>
          <p:nvPr/>
        </p:nvSpPr>
        <p:spPr>
          <a:xfrm>
            <a:off x="3359328" y="524754"/>
            <a:ext cx="2425344" cy="430887"/>
          </a:xfrm>
          <a:prstGeom prst="rect">
            <a:avLst/>
          </a:prstGeom>
          <a:noFill/>
        </p:spPr>
        <p:txBody>
          <a:bodyPr wrap="none" rtlCol="0">
            <a:spAutoFit/>
          </a:bodyPr>
          <a:lstStyle/>
          <a:p>
            <a:r>
              <a:rPr lang="en-US" sz="2200" b="1" dirty="0">
                <a:solidFill>
                  <a:srgbClr val="CC9900"/>
                </a:solidFill>
              </a:rPr>
              <a:t>Add Team Member</a:t>
            </a:r>
            <a:endParaRPr lang="en-US" sz="2200" dirty="0">
              <a:solidFill>
                <a:srgbClr val="CC9900"/>
              </a:solidFill>
            </a:endParaRPr>
          </a:p>
        </p:txBody>
      </p:sp>
    </p:spTree>
    <p:extLst>
      <p:ext uri="{BB962C8B-B14F-4D97-AF65-F5344CB8AC3E}">
        <p14:creationId xmlns:p14="http://schemas.microsoft.com/office/powerpoint/2010/main" val="2424352437"/>
      </p:ext>
    </p:extLst>
  </p:cSld>
  <p:clrMapOvr>
    <a:masterClrMapping/>
  </p:clrMapOvr>
  <p:transition spd="slow">
    <p:push/>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37160" y="228600"/>
            <a:ext cx="8869680" cy="261610"/>
          </a:xfrm>
          <a:prstGeom prst="rect">
            <a:avLst/>
          </a:prstGeom>
          <a:solidFill>
            <a:schemeClr val="tx1">
              <a:lumMod val="85000"/>
              <a:lumOff val="15000"/>
            </a:schemeClr>
          </a:solidFill>
        </p:spPr>
        <p:txBody>
          <a:bodyPr wrap="square" rtlCol="0">
            <a:spAutoFit/>
          </a:bodyPr>
          <a:lstStyle/>
          <a:p>
            <a:pPr>
              <a:tabLst>
                <a:tab pos="3138488" algn="l"/>
              </a:tabLst>
            </a:pPr>
            <a:r>
              <a:rPr lang="en-US" sz="1100" b="1" dirty="0">
                <a:solidFill>
                  <a:srgbClr val="FFFFFF"/>
                </a:solidFill>
                <a:ea typeface="Calibri"/>
                <a:cs typeface="Times New Roman"/>
              </a:rPr>
              <a:t> Home				</a:t>
            </a:r>
            <a:r>
              <a:rPr lang="en-US" sz="1100" b="1" dirty="0">
                <a:solidFill>
                  <a:schemeClr val="bg1"/>
                </a:solidFill>
                <a:ea typeface="Calibri"/>
                <a:cs typeface="Times New Roman"/>
              </a:rPr>
              <a:t>	Help </a:t>
            </a:r>
            <a:r>
              <a:rPr lang="en-US" sz="1100" b="1" dirty="0">
                <a:solidFill>
                  <a:schemeClr val="bg1"/>
                </a:solidFill>
                <a:ea typeface="Calibri"/>
                <a:cs typeface="Times New Roman"/>
                <a:sym typeface="Wingdings 3"/>
              </a:rPr>
              <a:t>          Minnie Mouse – Sign Out</a:t>
            </a:r>
            <a:r>
              <a:rPr lang="en-US" sz="1100" b="1" dirty="0">
                <a:solidFill>
                  <a:srgbClr val="FFFFFF"/>
                </a:solidFill>
                <a:ea typeface="Calibri"/>
                <a:cs typeface="Times New Roman"/>
              </a:rPr>
              <a:t> </a:t>
            </a:r>
            <a:endParaRPr lang="en-US" sz="1100" u="sng" dirty="0"/>
          </a:p>
        </p:txBody>
      </p:sp>
      <p:sp>
        <p:nvSpPr>
          <p:cNvPr id="18" name="TextBox 17"/>
          <p:cNvSpPr txBox="1"/>
          <p:nvPr/>
        </p:nvSpPr>
        <p:spPr>
          <a:xfrm>
            <a:off x="228600" y="1600200"/>
            <a:ext cx="8686800" cy="1815882"/>
          </a:xfrm>
          <a:prstGeom prst="rect">
            <a:avLst/>
          </a:prstGeom>
          <a:noFill/>
        </p:spPr>
        <p:txBody>
          <a:bodyPr wrap="square" rtlCol="0">
            <a:spAutoFit/>
          </a:bodyPr>
          <a:lstStyle/>
          <a:p>
            <a:pPr>
              <a:tabLst>
                <a:tab pos="5429250" algn="l"/>
              </a:tabLst>
            </a:pPr>
            <a:r>
              <a:rPr lang="en-US" sz="1600" dirty="0">
                <a:solidFill>
                  <a:srgbClr val="CC9900"/>
                </a:solidFill>
                <a:ea typeface="Calibri"/>
                <a:cs typeface="Times New Roman"/>
              </a:rPr>
              <a:t>Search Database</a:t>
            </a:r>
            <a:r>
              <a:rPr lang="en-US" sz="1000" dirty="0">
                <a:solidFill>
                  <a:srgbClr val="CC9900"/>
                </a:solidFill>
                <a:ea typeface="Calibri"/>
                <a:cs typeface="Times New Roman"/>
              </a:rPr>
              <a:t> </a:t>
            </a:r>
            <a:r>
              <a:rPr lang="en-US" sz="1000" dirty="0">
                <a:solidFill>
                  <a:srgbClr val="FFC000"/>
                </a:solidFill>
                <a:ea typeface="Calibri"/>
                <a:cs typeface="Times New Roman"/>
              </a:rPr>
              <a:t> </a:t>
            </a:r>
          </a:p>
          <a:p>
            <a:pPr>
              <a:tabLst>
                <a:tab pos="5429250" algn="l"/>
              </a:tabLst>
            </a:pPr>
            <a:endParaRPr lang="en-US" sz="1000" dirty="0">
              <a:solidFill>
                <a:srgbClr val="FFC000"/>
              </a:solidFill>
              <a:ea typeface="Calibri"/>
              <a:cs typeface="Times New Roman"/>
            </a:endParaRPr>
          </a:p>
          <a:p>
            <a:pPr>
              <a:tabLst>
                <a:tab pos="5429250" algn="l"/>
              </a:tabLst>
            </a:pPr>
            <a:r>
              <a:rPr lang="en-US" sz="1200" b="1" dirty="0">
                <a:solidFill>
                  <a:srgbClr val="404040"/>
                </a:solidFill>
                <a:ea typeface="Calibri"/>
                <a:cs typeface="Times New Roman"/>
              </a:rPr>
              <a:t>Current Selections:  </a:t>
            </a:r>
            <a:r>
              <a:rPr lang="en-US" sz="1000" dirty="0">
                <a:solidFill>
                  <a:srgbClr val="404040"/>
                </a:solidFill>
                <a:latin typeface="Calibri" panose="020F0502020204030204" pitchFamily="34" charset="0"/>
                <a:ea typeface="Calibri"/>
                <a:cs typeface="Times New Roman" panose="02020603050405020304" pitchFamily="18" charset="0"/>
              </a:rPr>
              <a:t>None</a:t>
            </a:r>
            <a:endParaRPr lang="en-US" sz="1000" dirty="0">
              <a:ea typeface="Calibri"/>
              <a:cs typeface="Times New Roman"/>
            </a:endParaRPr>
          </a:p>
          <a:p>
            <a:r>
              <a:rPr lang="en-US" sz="1600" i="1" dirty="0">
                <a:solidFill>
                  <a:srgbClr val="7F7F7F"/>
                </a:solidFill>
                <a:ea typeface="Calibri"/>
                <a:cs typeface="Times New Roman"/>
              </a:rPr>
              <a:t> </a:t>
            </a:r>
          </a:p>
          <a:p>
            <a:endParaRPr lang="en-US" sz="1600" i="1" dirty="0">
              <a:solidFill>
                <a:srgbClr val="7F7F7F"/>
              </a:solidFill>
              <a:ea typeface="Calibri"/>
              <a:cs typeface="Times New Roman"/>
            </a:endParaRPr>
          </a:p>
          <a:p>
            <a:endParaRPr lang="en-US" sz="1600" i="1" dirty="0">
              <a:solidFill>
                <a:srgbClr val="7F7F7F"/>
              </a:solidFill>
              <a:ea typeface="Calibri"/>
              <a:cs typeface="Times New Roman"/>
            </a:endParaRPr>
          </a:p>
          <a:p>
            <a:endParaRPr lang="en-US" sz="1600" i="1" dirty="0">
              <a:solidFill>
                <a:srgbClr val="7F7F7F"/>
              </a:solidFill>
              <a:ea typeface="Calibri"/>
              <a:cs typeface="Times New Roman"/>
            </a:endParaRPr>
          </a:p>
          <a:p>
            <a:endParaRPr lang="en-US" sz="1000" i="1" dirty="0">
              <a:solidFill>
                <a:srgbClr val="7F7F7F"/>
              </a:solidFill>
              <a:ea typeface="Calibri"/>
              <a:cs typeface="Times New Roman"/>
            </a:endParaRPr>
          </a:p>
        </p:txBody>
      </p:sp>
      <p:sp>
        <p:nvSpPr>
          <p:cNvPr id="6"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graphicFrame>
        <p:nvGraphicFramePr>
          <p:cNvPr id="9" name="Table 8"/>
          <p:cNvGraphicFramePr>
            <a:graphicFrameLocks noGrp="1"/>
          </p:cNvGraphicFramePr>
          <p:nvPr>
            <p:extLst>
              <p:ext uri="{D42A27DB-BD31-4B8C-83A1-F6EECF244321}">
                <p14:modId xmlns:p14="http://schemas.microsoft.com/office/powerpoint/2010/main" val="3517920640"/>
              </p:ext>
            </p:extLst>
          </p:nvPr>
        </p:nvGraphicFramePr>
        <p:xfrm>
          <a:off x="464016" y="3810288"/>
          <a:ext cx="8229600" cy="2865120"/>
        </p:xfrm>
        <a:graphic>
          <a:graphicData uri="http://schemas.openxmlformats.org/drawingml/2006/table">
            <a:tbl>
              <a:tblPr firstRow="1" firstCol="1" bandRow="1"/>
              <a:tblGrid>
                <a:gridCol w="411480">
                  <a:extLst>
                    <a:ext uri="{9D8B030D-6E8A-4147-A177-3AD203B41FA5}">
                      <a16:colId xmlns:a16="http://schemas.microsoft.com/office/drawing/2014/main" val="20000"/>
                    </a:ext>
                  </a:extLst>
                </a:gridCol>
                <a:gridCol w="731520">
                  <a:extLst>
                    <a:ext uri="{9D8B030D-6E8A-4147-A177-3AD203B41FA5}">
                      <a16:colId xmlns:a16="http://schemas.microsoft.com/office/drawing/2014/main" val="20001"/>
                    </a:ext>
                  </a:extLst>
                </a:gridCol>
                <a:gridCol w="7086600">
                  <a:extLst>
                    <a:ext uri="{9D8B030D-6E8A-4147-A177-3AD203B41FA5}">
                      <a16:colId xmlns:a16="http://schemas.microsoft.com/office/drawing/2014/main" val="20002"/>
                    </a:ext>
                  </a:extLst>
                </a:gridCol>
              </a:tblGrid>
              <a:tr h="150876">
                <a:tc>
                  <a:txBody>
                    <a:bodyPr/>
                    <a:lstStyle/>
                    <a:p>
                      <a:pPr marL="0" marR="0">
                        <a:spcBef>
                          <a:spcPts val="0"/>
                        </a:spcBef>
                        <a:spcAft>
                          <a:spcPts val="500"/>
                        </a:spcAft>
                      </a:pPr>
                      <a:r>
                        <a:rPr lang="en-US" sz="1000" dirty="0">
                          <a:solidFill>
                            <a:srgbClr val="CC9900"/>
                          </a:solidFill>
                          <a:effectLst/>
                          <a:latin typeface="Calibri"/>
                          <a:ea typeface="Calibri"/>
                          <a:cs typeface="Times New Roman"/>
                        </a:rPr>
                        <a:t>Sort:</a:t>
                      </a:r>
                      <a:endParaRPr lang="en-US" sz="1000" dirty="0">
                        <a:effectLst/>
                        <a:latin typeface="Calibri"/>
                        <a:ea typeface="Calibri"/>
                        <a:cs typeface="Times New Roman"/>
                      </a:endParaRPr>
                    </a:p>
                  </a:txBody>
                  <a:tcPr marL="61722" marR="61722" marT="0" marB="0" anchor="ctr">
                    <a:lnL>
                      <a:noFill/>
                    </a:lnL>
                    <a:lnR>
                      <a:noFill/>
                    </a:lnR>
                    <a:lnT>
                      <a:noFill/>
                    </a:lnT>
                    <a:lnB w="12700" cap="flat" cmpd="sng" algn="ctr">
                      <a:solidFill>
                        <a:srgbClr val="C4BC96"/>
                      </a:solidFill>
                      <a:prstDash val="solid"/>
                      <a:round/>
                      <a:headEnd type="none" w="med" len="med"/>
                      <a:tailEnd type="none" w="med" len="med"/>
                    </a:lnB>
                  </a:tcPr>
                </a:tc>
                <a:tc>
                  <a:txBody>
                    <a:bodyPr/>
                    <a:lstStyle/>
                    <a:p>
                      <a:pPr marL="0" marR="0">
                        <a:spcBef>
                          <a:spcPts val="0"/>
                        </a:spcBef>
                        <a:spcAft>
                          <a:spcPts val="500"/>
                        </a:spcAft>
                      </a:pPr>
                      <a:r>
                        <a:rPr lang="en-US" sz="1000" b="1" dirty="0">
                          <a:solidFill>
                            <a:srgbClr val="7F7F7F"/>
                          </a:solidFill>
                          <a:effectLst/>
                          <a:latin typeface="+mn-lt"/>
                          <a:ea typeface="Calibri"/>
                          <a:cs typeface="Times New Roman"/>
                          <a:sym typeface="Wingdings"/>
                        </a:rPr>
                        <a:t></a:t>
                      </a:r>
                      <a:endParaRPr lang="en-US" sz="1000" dirty="0">
                        <a:effectLst/>
                        <a:latin typeface="Calibri"/>
                        <a:ea typeface="Calibri"/>
                        <a:cs typeface="Times New Roman"/>
                      </a:endParaRPr>
                    </a:p>
                  </a:txBody>
                  <a:tcPr marL="61722" marR="61722" marT="0" marB="0" anchor="ctr">
                    <a:lnL>
                      <a:noFill/>
                    </a:lnL>
                    <a:lnR>
                      <a:noFill/>
                    </a:lnR>
                    <a:lnT>
                      <a:noFill/>
                    </a:lnT>
                    <a:lnB w="12700" cap="flat" cmpd="sng" algn="ctr">
                      <a:solidFill>
                        <a:srgbClr val="C4BC96"/>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500"/>
                        </a:spcAft>
                        <a:buClrTx/>
                        <a:buSzTx/>
                        <a:buFontTx/>
                        <a:buNone/>
                        <a:tabLst/>
                        <a:defRPr/>
                      </a:pPr>
                      <a:r>
                        <a:rPr lang="en-US" sz="1000" b="1" dirty="0">
                          <a:solidFill>
                            <a:srgbClr val="7F7F7F"/>
                          </a:solidFill>
                          <a:effectLst/>
                          <a:latin typeface="+mn-lt"/>
                          <a:ea typeface="Calibri"/>
                          <a:cs typeface="Times New Roman"/>
                          <a:sym typeface="Wingdings"/>
                        </a:rPr>
                        <a:t></a:t>
                      </a:r>
                      <a:endParaRPr lang="en-US" sz="1000" dirty="0">
                        <a:effectLst/>
                        <a:latin typeface="+mn-lt"/>
                        <a:ea typeface="Calibri"/>
                        <a:cs typeface="Times New Roman"/>
                      </a:endParaRPr>
                    </a:p>
                  </a:txBody>
                  <a:tcPr marL="61722" marR="61722" marT="0" marB="0" anchor="ctr">
                    <a:lnL>
                      <a:noFill/>
                    </a:lnL>
                    <a:lnR>
                      <a:noFill/>
                    </a:lnR>
                    <a:lnT>
                      <a:noFill/>
                    </a:lnT>
                    <a:lnB w="12700" cap="flat" cmpd="sng" algn="ctr">
                      <a:solidFill>
                        <a:srgbClr val="C4BC96"/>
                      </a:solidFill>
                      <a:prstDash val="solid"/>
                      <a:round/>
                      <a:headEnd type="none" w="med" len="med"/>
                      <a:tailEnd type="none" w="med" len="med"/>
                    </a:lnB>
                  </a:tcPr>
                </a:tc>
                <a:extLst>
                  <a:ext uri="{0D108BD9-81ED-4DB2-BD59-A6C34878D82A}">
                    <a16:rowId xmlns:a16="http://schemas.microsoft.com/office/drawing/2014/main" val="10000"/>
                  </a:ext>
                </a:extLst>
              </a:tr>
              <a:tr h="274320">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000" dirty="0">
                          <a:solidFill>
                            <a:srgbClr val="CC9900"/>
                          </a:solidFill>
                          <a:effectLst/>
                          <a:latin typeface="Calibri" panose="020F0502020204030204" pitchFamily="34" charset="0"/>
                          <a:ea typeface="Calibri" panose="020F0502020204030204" pitchFamily="34" charset="0"/>
                          <a:cs typeface="Times New Roman" panose="02020603050405020304" pitchFamily="18" charset="0"/>
                          <a:sym typeface="Wingdings 2" panose="05020102010507070707" pitchFamily="18" charset="2"/>
                        </a:rPr>
                        <a:t></a:t>
                      </a:r>
                      <a:r>
                        <a:rPr lang="en-US" sz="1000" dirty="0">
                          <a:effectLst/>
                          <a:latin typeface="Calibri" panose="020F0502020204030204" pitchFamily="34" charset="0"/>
                          <a:cs typeface="Times New Roman" panose="02020603050405020304" pitchFamily="18" charset="0"/>
                        </a:rPr>
                        <a:t> </a:t>
                      </a:r>
                    </a:p>
                  </a:txBody>
                  <a:tcPr marL="68580" marR="68580" marT="0" marB="0">
                    <a:lnL>
                      <a:noFill/>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spcBef>
                          <a:spcPts val="500"/>
                        </a:spcBef>
                        <a:spcAft>
                          <a:spcPts val="500"/>
                        </a:spcAft>
                      </a:pPr>
                      <a:r>
                        <a:rPr lang="en-US" sz="1000" b="1" dirty="0">
                          <a:solidFill>
                            <a:schemeClr val="accent5">
                              <a:lumMod val="75000"/>
                            </a:schemeClr>
                          </a:solidFill>
                          <a:effectLst/>
                          <a:latin typeface="Calibri"/>
                          <a:ea typeface="Calibri"/>
                          <a:cs typeface="Times New Roman"/>
                        </a:rPr>
                        <a:t>Technical</a:t>
                      </a:r>
                    </a:p>
                  </a:txBody>
                  <a:tcPr marL="61722" marR="61722" marT="0" marB="0">
                    <a:lnL>
                      <a:noFill/>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spcBef>
                          <a:spcPts val="500"/>
                        </a:spcBef>
                        <a:spcAft>
                          <a:spcPts val="500"/>
                        </a:spcAft>
                      </a:pPr>
                      <a:r>
                        <a:rPr lang="en-US" sz="1000" b="1" dirty="0">
                          <a:solidFill>
                            <a:schemeClr val="tx1">
                              <a:lumMod val="75000"/>
                              <a:lumOff val="25000"/>
                            </a:schemeClr>
                          </a:solidFill>
                          <a:effectLst/>
                          <a:latin typeface="Calibri"/>
                          <a:ea typeface="Calibri"/>
                          <a:cs typeface="Times New Roman"/>
                        </a:rPr>
                        <a:t>Accessibility</a:t>
                      </a:r>
                      <a:r>
                        <a:rPr lang="en-US" sz="1000" dirty="0">
                          <a:solidFill>
                            <a:schemeClr val="tx1">
                              <a:lumMod val="75000"/>
                              <a:lumOff val="25000"/>
                            </a:schemeClr>
                          </a:solidFill>
                          <a:effectLst/>
                          <a:latin typeface="Calibri"/>
                          <a:ea typeface="Calibri"/>
                          <a:cs typeface="Times New Roman"/>
                        </a:rPr>
                        <a:t> -</a:t>
                      </a:r>
                      <a:r>
                        <a:rPr lang="en-US" sz="1000" baseline="0" dirty="0">
                          <a:solidFill>
                            <a:schemeClr val="tx1">
                              <a:lumMod val="75000"/>
                              <a:lumOff val="25000"/>
                            </a:schemeClr>
                          </a:solidFill>
                          <a:effectLst/>
                          <a:latin typeface="+mn-lt"/>
                          <a:ea typeface="Calibri"/>
                          <a:cs typeface="Times New Roman"/>
                        </a:rPr>
                        <a:t> Knowledge of tools, equipment, and technologies used to help individuals with disabilities use computer equipment and software.</a:t>
                      </a:r>
                      <a:endParaRPr lang="en-US" sz="1000" dirty="0">
                        <a:solidFill>
                          <a:schemeClr val="tx1">
                            <a:lumMod val="75000"/>
                            <a:lumOff val="25000"/>
                          </a:schemeClr>
                        </a:solidFill>
                        <a:effectLst/>
                        <a:latin typeface="Calibri"/>
                        <a:ea typeface="Calibri"/>
                        <a:cs typeface="Times New Roman"/>
                      </a:endParaRPr>
                    </a:p>
                  </a:txBody>
                  <a:tcPr marL="61722" marR="61722" marT="0" marB="0">
                    <a:lnL>
                      <a:noFill/>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extLst>
                  <a:ext uri="{0D108BD9-81ED-4DB2-BD59-A6C34878D82A}">
                    <a16:rowId xmlns:a16="http://schemas.microsoft.com/office/drawing/2014/main" val="10001"/>
                  </a:ext>
                </a:extLst>
              </a:tr>
              <a:tr h="274320">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000" dirty="0">
                          <a:solidFill>
                            <a:srgbClr val="CC9900"/>
                          </a:solidFill>
                          <a:effectLst/>
                          <a:latin typeface="Calibri" panose="020F0502020204030204" pitchFamily="34" charset="0"/>
                          <a:ea typeface="Calibri" panose="020F0502020204030204" pitchFamily="34" charset="0"/>
                          <a:cs typeface="Times New Roman" panose="02020603050405020304" pitchFamily="18" charset="0"/>
                          <a:sym typeface="Wingdings 2" panose="05020102010507070707" pitchFamily="18" charset="2"/>
                        </a:rPr>
                        <a:t></a:t>
                      </a:r>
                      <a:r>
                        <a:rPr lang="en-US" sz="1000" dirty="0">
                          <a:effectLst/>
                          <a:latin typeface="Calibri" panose="020F0502020204030204" pitchFamily="34" charset="0"/>
                          <a:cs typeface="Times New Roman" panose="02020603050405020304" pitchFamily="18" charset="0"/>
                        </a:rPr>
                        <a:t> </a:t>
                      </a:r>
                    </a:p>
                  </a:txBody>
                  <a:tcPr marL="68580" marR="68580" marT="0" marB="0">
                    <a:lnL>
                      <a:noFill/>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spcBef>
                          <a:spcPts val="500"/>
                        </a:spcBef>
                        <a:spcAft>
                          <a:spcPts val="500"/>
                        </a:spcAft>
                      </a:pPr>
                      <a:r>
                        <a:rPr lang="en-US" sz="1000" b="1" dirty="0">
                          <a:solidFill>
                            <a:schemeClr val="accent5">
                              <a:lumMod val="75000"/>
                            </a:schemeClr>
                          </a:solidFill>
                          <a:effectLst/>
                          <a:latin typeface="Calibri"/>
                          <a:ea typeface="Calibri"/>
                          <a:cs typeface="Times New Roman"/>
                        </a:rPr>
                        <a:t>Technical</a:t>
                      </a:r>
                    </a:p>
                  </a:txBody>
                  <a:tcPr marL="61722" marR="61722" marT="0" marB="0">
                    <a:lnL>
                      <a:noFill/>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spcBef>
                          <a:spcPts val="500"/>
                        </a:spcBef>
                        <a:spcAft>
                          <a:spcPts val="500"/>
                        </a:spcAft>
                      </a:pPr>
                      <a:r>
                        <a:rPr lang="en-US" sz="1000" b="1" dirty="0">
                          <a:solidFill>
                            <a:schemeClr val="tx1">
                              <a:lumMod val="75000"/>
                              <a:lumOff val="25000"/>
                            </a:schemeClr>
                          </a:solidFill>
                          <a:effectLst/>
                          <a:latin typeface="+mn-lt"/>
                          <a:ea typeface="Calibri"/>
                          <a:cs typeface="Times New Roman"/>
                        </a:rPr>
                        <a:t>Accident Investigation </a:t>
                      </a:r>
                      <a:r>
                        <a:rPr lang="en-US" sz="1000" dirty="0">
                          <a:solidFill>
                            <a:schemeClr val="tx1">
                              <a:lumMod val="75000"/>
                              <a:lumOff val="25000"/>
                            </a:schemeClr>
                          </a:solidFill>
                          <a:effectLst/>
                          <a:latin typeface="+mn-lt"/>
                          <a:ea typeface="Calibri"/>
                          <a:cs typeface="Times New Roman"/>
                        </a:rPr>
                        <a:t>- Knowledge of guidelines, regulations, and procedures associated with an accident investigation including preservation of accident scene, root cause analysis, and evidence detection and handling.</a:t>
                      </a:r>
                      <a:endParaRPr lang="en-US" sz="1000" dirty="0">
                        <a:solidFill>
                          <a:schemeClr val="tx1">
                            <a:lumMod val="75000"/>
                            <a:lumOff val="25000"/>
                          </a:schemeClr>
                        </a:solidFill>
                        <a:effectLst/>
                        <a:latin typeface="Calibri"/>
                        <a:ea typeface="Calibri"/>
                        <a:cs typeface="Times New Roman"/>
                      </a:endParaRPr>
                    </a:p>
                  </a:txBody>
                  <a:tcPr marL="61722" marR="61722" marT="0" marB="0">
                    <a:lnL>
                      <a:noFill/>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extLst>
                  <a:ext uri="{0D108BD9-81ED-4DB2-BD59-A6C34878D82A}">
                    <a16:rowId xmlns:a16="http://schemas.microsoft.com/office/drawing/2014/main" val="10002"/>
                  </a:ext>
                </a:extLst>
              </a:tr>
              <a:tr h="274320">
                <a:tc>
                  <a:txBody>
                    <a:bodyPr/>
                    <a:lstStyle/>
                    <a:p>
                      <a:pPr marL="0" marR="0" algn="r">
                        <a:spcBef>
                          <a:spcPts val="500"/>
                        </a:spcBef>
                        <a:spcAft>
                          <a:spcPts val="500"/>
                        </a:spcAft>
                      </a:pPr>
                      <a:r>
                        <a:rPr lang="en-US" sz="1000" dirty="0">
                          <a:solidFill>
                            <a:srgbClr val="CC9900"/>
                          </a:solidFill>
                          <a:effectLst/>
                          <a:latin typeface="Calibri" panose="020F0502020204030204" pitchFamily="34" charset="0"/>
                          <a:ea typeface="Calibri" panose="020F0502020204030204" pitchFamily="34" charset="0"/>
                          <a:cs typeface="Times New Roman" panose="02020603050405020304" pitchFamily="18" charset="0"/>
                          <a:sym typeface="Wingdings 2" panose="05020102010507070707" pitchFamily="18" charset="2"/>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spcBef>
                          <a:spcPts val="500"/>
                        </a:spcBef>
                        <a:spcAft>
                          <a:spcPts val="500"/>
                        </a:spcAft>
                      </a:pPr>
                      <a:r>
                        <a:rPr lang="en-US" sz="1000" b="1" dirty="0">
                          <a:solidFill>
                            <a:schemeClr val="accent5">
                              <a:lumMod val="75000"/>
                            </a:schemeClr>
                          </a:solidFill>
                          <a:effectLst/>
                          <a:latin typeface="Calibri"/>
                          <a:ea typeface="Calibri"/>
                          <a:cs typeface="Times New Roman"/>
                        </a:rPr>
                        <a:t>Leadership</a:t>
                      </a:r>
                    </a:p>
                  </a:txBody>
                  <a:tcPr marL="61722" marR="61722" marT="0" marB="0">
                    <a:lnL>
                      <a:noFill/>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spcBef>
                          <a:spcPts val="500"/>
                        </a:spcBef>
                        <a:spcAft>
                          <a:spcPts val="500"/>
                        </a:spcAft>
                      </a:pPr>
                      <a:r>
                        <a:rPr lang="en-US" sz="1000" b="1" dirty="0">
                          <a:solidFill>
                            <a:schemeClr val="tx1">
                              <a:lumMod val="75000"/>
                              <a:lumOff val="25000"/>
                            </a:schemeClr>
                          </a:solidFill>
                          <a:effectLst/>
                          <a:latin typeface="+mn-lt"/>
                          <a:ea typeface="Calibri"/>
                          <a:cs typeface="Times New Roman"/>
                        </a:rPr>
                        <a:t>Accountability</a:t>
                      </a:r>
                      <a:r>
                        <a:rPr lang="en-US" sz="1000" dirty="0">
                          <a:solidFill>
                            <a:schemeClr val="tx1">
                              <a:lumMod val="75000"/>
                              <a:lumOff val="25000"/>
                            </a:schemeClr>
                          </a:solidFill>
                          <a:effectLst/>
                          <a:latin typeface="+mn-lt"/>
                          <a:ea typeface="Calibri"/>
                          <a:cs typeface="Times New Roman"/>
                        </a:rPr>
                        <a:t> - Holds self and others accountable for measurable high-quality, timely, and cost-effective results. Determines objectives, sets priorities, and delegates work. Accepts responsibility for mistakes. Complies with established control systems and rules.</a:t>
                      </a:r>
                      <a:endParaRPr lang="en-US" sz="1000" dirty="0">
                        <a:solidFill>
                          <a:schemeClr val="tx1">
                            <a:lumMod val="75000"/>
                            <a:lumOff val="25000"/>
                          </a:schemeClr>
                        </a:solidFill>
                        <a:effectLst/>
                        <a:latin typeface="Calibri"/>
                        <a:ea typeface="Calibri"/>
                        <a:cs typeface="Times New Roman"/>
                      </a:endParaRPr>
                    </a:p>
                  </a:txBody>
                  <a:tcPr marL="61722" marR="61722" marT="0" marB="0">
                    <a:lnL>
                      <a:noFill/>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extLst>
                  <a:ext uri="{0D108BD9-81ED-4DB2-BD59-A6C34878D82A}">
                    <a16:rowId xmlns:a16="http://schemas.microsoft.com/office/drawing/2014/main" val="10003"/>
                  </a:ext>
                </a:extLst>
              </a:tr>
              <a:tr h="274320">
                <a:tc>
                  <a:txBody>
                    <a:bodyPr/>
                    <a:lstStyle/>
                    <a:p>
                      <a:pPr marL="0" marR="0" indent="0" algn="r" defTabSz="914400" rtl="0" eaLnBrk="1" fontAlgn="auto" latinLnBrk="0" hangingPunct="1">
                        <a:lnSpc>
                          <a:spcPct val="100000"/>
                        </a:lnSpc>
                        <a:spcBef>
                          <a:spcPts val="500"/>
                        </a:spcBef>
                        <a:spcAft>
                          <a:spcPts val="500"/>
                        </a:spcAft>
                        <a:buClrTx/>
                        <a:buSzTx/>
                        <a:buFontTx/>
                        <a:buNone/>
                        <a:tabLst/>
                        <a:defRPr/>
                      </a:pPr>
                      <a:r>
                        <a:rPr lang="en-US" sz="1000" dirty="0">
                          <a:solidFill>
                            <a:srgbClr val="CC9900"/>
                          </a:solidFill>
                          <a:effectLst/>
                          <a:latin typeface="Calibri" panose="020F0502020204030204" pitchFamily="34" charset="0"/>
                          <a:ea typeface="Calibri" panose="020F0502020204030204" pitchFamily="34" charset="0"/>
                          <a:cs typeface="Times New Roman" panose="02020603050405020304" pitchFamily="18" charset="0"/>
                          <a:sym typeface="Wingdings 2" panose="05020102010507070707" pitchFamily="18" charset="2"/>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500"/>
                        </a:spcBef>
                        <a:spcAft>
                          <a:spcPts val="500"/>
                        </a:spcAft>
                        <a:buClrTx/>
                        <a:buSzTx/>
                        <a:buFontTx/>
                        <a:buNone/>
                        <a:tabLst/>
                        <a:defRPr/>
                      </a:pPr>
                      <a:r>
                        <a:rPr lang="en-US" sz="1000" b="1" dirty="0">
                          <a:solidFill>
                            <a:schemeClr val="accent5">
                              <a:lumMod val="75000"/>
                            </a:schemeClr>
                          </a:solidFill>
                          <a:effectLst/>
                          <a:latin typeface="+mn-lt"/>
                          <a:ea typeface="Calibri"/>
                          <a:cs typeface="Times New Roman"/>
                        </a:rPr>
                        <a:t>Technical</a:t>
                      </a:r>
                    </a:p>
                  </a:txBody>
                  <a:tcPr marL="61722" marR="61722" marT="0" marB="0">
                    <a:lnL>
                      <a:noFill/>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spcBef>
                          <a:spcPts val="500"/>
                        </a:spcBef>
                        <a:spcAft>
                          <a:spcPts val="500"/>
                        </a:spcAft>
                      </a:pPr>
                      <a:r>
                        <a:rPr lang="en-US" sz="1000" b="1" dirty="0">
                          <a:solidFill>
                            <a:schemeClr val="tx1">
                              <a:lumMod val="75000"/>
                              <a:lumOff val="25000"/>
                            </a:schemeClr>
                          </a:solidFill>
                          <a:effectLst/>
                          <a:latin typeface="+mn-lt"/>
                          <a:ea typeface="Calibri"/>
                          <a:cs typeface="Times New Roman"/>
                        </a:rPr>
                        <a:t>Accounting</a:t>
                      </a:r>
                      <a:r>
                        <a:rPr lang="en-US" sz="1000" dirty="0">
                          <a:solidFill>
                            <a:schemeClr val="tx1">
                              <a:lumMod val="75000"/>
                              <a:lumOff val="25000"/>
                            </a:schemeClr>
                          </a:solidFill>
                          <a:effectLst/>
                          <a:latin typeface="+mn-lt"/>
                          <a:ea typeface="Calibri"/>
                          <a:cs typeface="Times New Roman"/>
                        </a:rPr>
                        <a:t> - Knowledge of traditional accounting practices including accrual, obligations, and costs methods.</a:t>
                      </a:r>
                      <a:endParaRPr lang="en-US" sz="1000" dirty="0">
                        <a:solidFill>
                          <a:schemeClr val="tx1">
                            <a:lumMod val="75000"/>
                            <a:lumOff val="25000"/>
                          </a:schemeClr>
                        </a:solidFill>
                        <a:effectLst/>
                        <a:latin typeface="Calibri"/>
                        <a:ea typeface="Calibri"/>
                        <a:cs typeface="Times New Roman"/>
                      </a:endParaRPr>
                    </a:p>
                  </a:txBody>
                  <a:tcPr marL="61722" marR="61722" marT="0" marB="0">
                    <a:lnL>
                      <a:noFill/>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extLst>
                  <a:ext uri="{0D108BD9-81ED-4DB2-BD59-A6C34878D82A}">
                    <a16:rowId xmlns:a16="http://schemas.microsoft.com/office/drawing/2014/main" val="10004"/>
                  </a:ext>
                </a:extLst>
              </a:tr>
              <a:tr h="274320">
                <a:tc>
                  <a:txBody>
                    <a:bodyPr/>
                    <a:lstStyle/>
                    <a:p>
                      <a:pPr marL="0" marR="0" indent="0" algn="r" defTabSz="914400" rtl="0" eaLnBrk="1" fontAlgn="auto" latinLnBrk="0" hangingPunct="1">
                        <a:lnSpc>
                          <a:spcPct val="100000"/>
                        </a:lnSpc>
                        <a:spcBef>
                          <a:spcPts val="500"/>
                        </a:spcBef>
                        <a:spcAft>
                          <a:spcPts val="500"/>
                        </a:spcAft>
                        <a:buClrTx/>
                        <a:buSzTx/>
                        <a:buFontTx/>
                        <a:buNone/>
                        <a:tabLst/>
                        <a:defRPr/>
                      </a:pPr>
                      <a:r>
                        <a:rPr lang="en-US" sz="1000" dirty="0">
                          <a:solidFill>
                            <a:srgbClr val="CC9900"/>
                          </a:solidFill>
                          <a:effectLst/>
                          <a:latin typeface="Calibri" panose="020F0502020204030204" pitchFamily="34" charset="0"/>
                          <a:ea typeface="Calibri" panose="020F0502020204030204" pitchFamily="34" charset="0"/>
                          <a:cs typeface="Times New Roman" panose="02020603050405020304" pitchFamily="18" charset="0"/>
                          <a:sym typeface="Wingdings 2" panose="05020102010507070707" pitchFamily="18" charset="2"/>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500"/>
                        </a:spcBef>
                        <a:spcAft>
                          <a:spcPts val="500"/>
                        </a:spcAft>
                        <a:buClrTx/>
                        <a:buSzTx/>
                        <a:buFontTx/>
                        <a:buNone/>
                        <a:tabLst/>
                        <a:defRPr/>
                      </a:pPr>
                      <a:r>
                        <a:rPr lang="en-US" sz="1000" b="1" dirty="0">
                          <a:solidFill>
                            <a:schemeClr val="accent5">
                              <a:lumMod val="75000"/>
                            </a:schemeClr>
                          </a:solidFill>
                          <a:effectLst/>
                          <a:latin typeface="+mn-lt"/>
                          <a:ea typeface="Calibri"/>
                          <a:cs typeface="Times New Roman"/>
                        </a:rPr>
                        <a:t>Technical</a:t>
                      </a:r>
                    </a:p>
                  </a:txBody>
                  <a:tcPr marL="61722" marR="61722" marT="0" marB="0">
                    <a:lnL>
                      <a:noFill/>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spcBef>
                          <a:spcPts val="500"/>
                        </a:spcBef>
                        <a:spcAft>
                          <a:spcPts val="500"/>
                        </a:spcAft>
                      </a:pPr>
                      <a:r>
                        <a:rPr lang="en-US" sz="1000" b="1" dirty="0">
                          <a:solidFill>
                            <a:schemeClr val="tx1">
                              <a:lumMod val="75000"/>
                              <a:lumOff val="25000"/>
                            </a:schemeClr>
                          </a:solidFill>
                          <a:effectLst/>
                          <a:latin typeface="+mn-lt"/>
                          <a:ea typeface="Calibri"/>
                          <a:cs typeface="Times New Roman"/>
                        </a:rPr>
                        <a:t>Accounting Operations</a:t>
                      </a:r>
                      <a:r>
                        <a:rPr lang="en-US" sz="1000" b="1" baseline="0" dirty="0">
                          <a:solidFill>
                            <a:schemeClr val="tx1">
                              <a:lumMod val="75000"/>
                              <a:lumOff val="25000"/>
                            </a:schemeClr>
                          </a:solidFill>
                          <a:effectLst/>
                          <a:latin typeface="+mn-lt"/>
                          <a:ea typeface="Calibri"/>
                          <a:cs typeface="Times New Roman"/>
                        </a:rPr>
                        <a:t> </a:t>
                      </a:r>
                      <a:r>
                        <a:rPr lang="en-US" sz="1000" baseline="0" dirty="0">
                          <a:solidFill>
                            <a:schemeClr val="tx1">
                              <a:lumMod val="75000"/>
                              <a:lumOff val="25000"/>
                            </a:schemeClr>
                          </a:solidFill>
                          <a:effectLst/>
                          <a:latin typeface="+mn-lt"/>
                          <a:ea typeface="Calibri"/>
                          <a:cs typeface="Times New Roman"/>
                        </a:rPr>
                        <a:t>- </a:t>
                      </a:r>
                      <a:r>
                        <a:rPr lang="en-US" sz="1000" dirty="0">
                          <a:solidFill>
                            <a:schemeClr val="tx1">
                              <a:lumMod val="75000"/>
                              <a:lumOff val="25000"/>
                            </a:schemeClr>
                          </a:solidFill>
                          <a:effectLst/>
                          <a:latin typeface="+mn-lt"/>
                          <a:ea typeface="Calibri"/>
                          <a:cs typeface="Times New Roman"/>
                        </a:rPr>
                        <a:t>Knowledge of general ledger accounting and the control/subsidiary account relationships and reconciliation techniques, including accounts receivable, accounts payable, and disbursing officer's accountability.</a:t>
                      </a:r>
                    </a:p>
                  </a:txBody>
                  <a:tcPr marL="61722" marR="61722" marT="0" marB="0">
                    <a:lnL>
                      <a:noFill/>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extLst>
                  <a:ext uri="{0D108BD9-81ED-4DB2-BD59-A6C34878D82A}">
                    <a16:rowId xmlns:a16="http://schemas.microsoft.com/office/drawing/2014/main" val="10005"/>
                  </a:ext>
                </a:extLst>
              </a:tr>
              <a:tr h="274320">
                <a:tc>
                  <a:txBody>
                    <a:bodyPr/>
                    <a:lstStyle/>
                    <a:p>
                      <a:pPr marL="0" marR="0" indent="0" algn="r" defTabSz="914400" rtl="0" eaLnBrk="1" fontAlgn="auto" latinLnBrk="0" hangingPunct="1">
                        <a:lnSpc>
                          <a:spcPct val="100000"/>
                        </a:lnSpc>
                        <a:spcBef>
                          <a:spcPts val="500"/>
                        </a:spcBef>
                        <a:spcAft>
                          <a:spcPts val="500"/>
                        </a:spcAft>
                        <a:buClrTx/>
                        <a:buSzTx/>
                        <a:buFontTx/>
                        <a:buNone/>
                        <a:tabLst/>
                        <a:defRPr/>
                      </a:pPr>
                      <a:r>
                        <a:rPr lang="en-US" sz="1000" dirty="0">
                          <a:solidFill>
                            <a:srgbClr val="CC9900"/>
                          </a:solidFill>
                          <a:effectLst/>
                          <a:latin typeface="Calibri" panose="020F0502020204030204" pitchFamily="34" charset="0"/>
                          <a:ea typeface="Calibri" panose="020F0502020204030204" pitchFamily="34" charset="0"/>
                          <a:cs typeface="Times New Roman" panose="02020603050405020304" pitchFamily="18" charset="0"/>
                          <a:sym typeface="Wingdings 2" panose="05020102010507070707" pitchFamily="18" charset="2"/>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722" marR="61722" marT="0" marB="0">
                    <a:lnL>
                      <a:noFill/>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500"/>
                        </a:spcBef>
                        <a:spcAft>
                          <a:spcPts val="500"/>
                        </a:spcAft>
                        <a:buClrTx/>
                        <a:buSzTx/>
                        <a:buFontTx/>
                        <a:buNone/>
                        <a:tabLst/>
                        <a:defRPr/>
                      </a:pPr>
                      <a:r>
                        <a:rPr lang="en-US" sz="1000" b="1" dirty="0">
                          <a:solidFill>
                            <a:schemeClr val="accent5">
                              <a:lumMod val="75000"/>
                            </a:schemeClr>
                          </a:solidFill>
                          <a:effectLst/>
                          <a:latin typeface="+mn-lt"/>
                          <a:ea typeface="Calibri"/>
                          <a:cs typeface="Times New Roman"/>
                        </a:rPr>
                        <a:t>Technical</a:t>
                      </a:r>
                    </a:p>
                  </a:txBody>
                  <a:tcPr marL="61722" marR="61722" marT="0" marB="0">
                    <a:lnL>
                      <a:noFill/>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500"/>
                        </a:spcBef>
                        <a:spcAft>
                          <a:spcPts val="500"/>
                        </a:spcAft>
                        <a:buClrTx/>
                        <a:buSzTx/>
                        <a:buFontTx/>
                        <a:buNone/>
                        <a:tabLst/>
                        <a:defRPr/>
                      </a:pPr>
                      <a:r>
                        <a:rPr lang="en-US" sz="1000" b="1" dirty="0">
                          <a:solidFill>
                            <a:schemeClr val="tx1">
                              <a:lumMod val="75000"/>
                              <a:lumOff val="25000"/>
                            </a:schemeClr>
                          </a:solidFill>
                          <a:effectLst/>
                          <a:latin typeface="+mn-lt"/>
                          <a:ea typeface="Calibri"/>
                          <a:cs typeface="Times New Roman"/>
                        </a:rPr>
                        <a:t>Acquisition Strategy</a:t>
                      </a:r>
                      <a:r>
                        <a:rPr lang="en-US" sz="1000" dirty="0">
                          <a:solidFill>
                            <a:schemeClr val="tx1">
                              <a:lumMod val="75000"/>
                              <a:lumOff val="25000"/>
                            </a:schemeClr>
                          </a:solidFill>
                          <a:effectLst/>
                          <a:latin typeface="+mn-lt"/>
                          <a:ea typeface="Calibri"/>
                          <a:cs typeface="Times New Roman"/>
                        </a:rPr>
                        <a:t> - Knowledge of the principles and methods for developing an integrated acquisition management plan that describes the business, technical, and support strategies, including the relationship between the acquisition phases, work efforts, and key program events (for example, decision points, contract awards, test activities).</a:t>
                      </a:r>
                    </a:p>
                  </a:txBody>
                  <a:tcPr marL="61722" marR="61722" marT="0" marB="0">
                    <a:lnL>
                      <a:noFill/>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extLst>
                  <a:ext uri="{0D108BD9-81ED-4DB2-BD59-A6C34878D82A}">
                    <a16:rowId xmlns:a16="http://schemas.microsoft.com/office/drawing/2014/main" val="10006"/>
                  </a:ext>
                </a:extLst>
              </a:tr>
              <a:tr h="274320">
                <a:tc>
                  <a:txBody>
                    <a:bodyPr/>
                    <a:lstStyle/>
                    <a:p>
                      <a:pPr marL="0" marR="0" indent="0" algn="r" defTabSz="914400" rtl="0" eaLnBrk="1" fontAlgn="auto" latinLnBrk="0" hangingPunct="1">
                        <a:lnSpc>
                          <a:spcPct val="100000"/>
                        </a:lnSpc>
                        <a:spcBef>
                          <a:spcPts val="500"/>
                        </a:spcBef>
                        <a:spcAft>
                          <a:spcPts val="500"/>
                        </a:spcAft>
                        <a:buClrTx/>
                        <a:buSzTx/>
                        <a:buFontTx/>
                        <a:buNone/>
                        <a:tabLst/>
                        <a:defRPr/>
                      </a:pPr>
                      <a:r>
                        <a:rPr lang="en-US" sz="1000">
                          <a:solidFill>
                            <a:srgbClr val="CC9900"/>
                          </a:solidFill>
                          <a:effectLst/>
                          <a:latin typeface="Calibri" panose="020F0502020204030204" pitchFamily="34" charset="0"/>
                          <a:ea typeface="Calibri" panose="020F0502020204030204" pitchFamily="34" charset="0"/>
                          <a:cs typeface="Times New Roman" panose="02020603050405020304" pitchFamily="18" charset="0"/>
                          <a:sym typeface="Wingdings 2" panose="05020102010507070707" pitchFamily="18" charset="2"/>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722" marR="61722" marT="0" marB="0">
                    <a:lnL>
                      <a:noFill/>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500"/>
                        </a:spcBef>
                        <a:spcAft>
                          <a:spcPts val="500"/>
                        </a:spcAft>
                        <a:buClrTx/>
                        <a:buSzTx/>
                        <a:buFontTx/>
                        <a:buNone/>
                        <a:tabLst/>
                        <a:defRPr/>
                      </a:pPr>
                      <a:r>
                        <a:rPr lang="en-US" sz="1000" b="1" dirty="0">
                          <a:solidFill>
                            <a:schemeClr val="accent5">
                              <a:lumMod val="75000"/>
                            </a:schemeClr>
                          </a:solidFill>
                          <a:effectLst/>
                          <a:latin typeface="+mn-lt"/>
                          <a:ea typeface="Calibri"/>
                          <a:cs typeface="Times New Roman"/>
                        </a:rPr>
                        <a:t>General</a:t>
                      </a:r>
                    </a:p>
                  </a:txBody>
                  <a:tcPr marL="61722" marR="61722" marT="0" marB="0">
                    <a:lnL>
                      <a:noFill/>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500"/>
                        </a:spcBef>
                        <a:spcAft>
                          <a:spcPts val="500"/>
                        </a:spcAft>
                        <a:buClrTx/>
                        <a:buSzTx/>
                        <a:buFontTx/>
                        <a:buNone/>
                        <a:tabLst/>
                        <a:defRPr/>
                      </a:pPr>
                      <a:r>
                        <a:rPr lang="en-US" sz="1000" b="1" dirty="0">
                          <a:solidFill>
                            <a:schemeClr val="tx1">
                              <a:lumMod val="75000"/>
                              <a:lumOff val="25000"/>
                            </a:schemeClr>
                          </a:solidFill>
                          <a:effectLst/>
                          <a:latin typeface="+mn-lt"/>
                          <a:ea typeface="Calibri"/>
                          <a:cs typeface="Times New Roman"/>
                        </a:rPr>
                        <a:t>Administration</a:t>
                      </a:r>
                      <a:r>
                        <a:rPr lang="en-US" sz="1000" b="1" baseline="0" dirty="0">
                          <a:solidFill>
                            <a:schemeClr val="tx1">
                              <a:lumMod val="75000"/>
                              <a:lumOff val="25000"/>
                            </a:schemeClr>
                          </a:solidFill>
                          <a:effectLst/>
                          <a:latin typeface="+mn-lt"/>
                          <a:ea typeface="Calibri"/>
                          <a:cs typeface="Times New Roman"/>
                        </a:rPr>
                        <a:t> and Management</a:t>
                      </a:r>
                      <a:r>
                        <a:rPr lang="en-US" sz="1000" baseline="0" dirty="0">
                          <a:solidFill>
                            <a:schemeClr val="tx1">
                              <a:lumMod val="75000"/>
                              <a:lumOff val="25000"/>
                            </a:schemeClr>
                          </a:solidFill>
                          <a:effectLst/>
                          <a:latin typeface="+mn-lt"/>
                          <a:ea typeface="Calibri"/>
                          <a:cs typeface="Times New Roman"/>
                        </a:rPr>
                        <a:t> - </a:t>
                      </a:r>
                      <a:r>
                        <a:rPr lang="en-US" sz="1000" dirty="0">
                          <a:solidFill>
                            <a:schemeClr val="tx1">
                              <a:lumMod val="75000"/>
                              <a:lumOff val="25000"/>
                            </a:schemeClr>
                          </a:solidFill>
                          <a:effectLst/>
                          <a:latin typeface="+mn-lt"/>
                          <a:ea typeface="Calibri"/>
                          <a:cs typeface="Times New Roman"/>
                        </a:rPr>
                        <a:t>Knowledge of planning, coordination, and execution of business functions, resource allocation, and production.</a:t>
                      </a:r>
                    </a:p>
                  </a:txBody>
                  <a:tcPr marL="61722" marR="61722" marT="0" marB="0">
                    <a:lnL>
                      <a:noFill/>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extLst>
                  <a:ext uri="{0D108BD9-81ED-4DB2-BD59-A6C34878D82A}">
                    <a16:rowId xmlns:a16="http://schemas.microsoft.com/office/drawing/2014/main" val="10007"/>
                  </a:ext>
                </a:extLst>
              </a:tr>
              <a:tr h="274320">
                <a:tc>
                  <a:txBody>
                    <a:bodyPr/>
                    <a:lstStyle/>
                    <a:p>
                      <a:pPr marL="0" marR="0" indent="0" algn="r" defTabSz="914400" rtl="0" eaLnBrk="1" fontAlgn="auto" latinLnBrk="0" hangingPunct="1">
                        <a:lnSpc>
                          <a:spcPct val="100000"/>
                        </a:lnSpc>
                        <a:spcBef>
                          <a:spcPts val="500"/>
                        </a:spcBef>
                        <a:spcAft>
                          <a:spcPts val="500"/>
                        </a:spcAft>
                        <a:buClrTx/>
                        <a:buSzTx/>
                        <a:buFontTx/>
                        <a:buNone/>
                        <a:tabLst/>
                        <a:defRPr/>
                      </a:pPr>
                      <a:r>
                        <a:rPr lang="en-US" sz="1000" dirty="0">
                          <a:solidFill>
                            <a:srgbClr val="CC9900"/>
                          </a:solidFill>
                          <a:effectLst/>
                          <a:latin typeface="Calibri" panose="020F0502020204030204" pitchFamily="34" charset="0"/>
                          <a:ea typeface="Calibri" panose="020F0502020204030204" pitchFamily="34" charset="0"/>
                          <a:cs typeface="Times New Roman" panose="02020603050405020304" pitchFamily="18" charset="0"/>
                          <a:sym typeface="Wingdings 2" panose="05020102010507070707" pitchFamily="18" charset="2"/>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722" marR="61722" marT="0" marB="0">
                    <a:lnL>
                      <a:noFill/>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500"/>
                        </a:spcBef>
                        <a:spcAft>
                          <a:spcPts val="500"/>
                        </a:spcAft>
                        <a:buClrTx/>
                        <a:buSzTx/>
                        <a:buFontTx/>
                        <a:buNone/>
                        <a:tabLst/>
                        <a:defRPr/>
                      </a:pPr>
                      <a:r>
                        <a:rPr lang="en-US" sz="1000" b="1" dirty="0">
                          <a:solidFill>
                            <a:schemeClr val="accent5">
                              <a:lumMod val="75000"/>
                            </a:schemeClr>
                          </a:solidFill>
                          <a:effectLst/>
                          <a:latin typeface="+mn-lt"/>
                          <a:ea typeface="Calibri"/>
                          <a:cs typeface="Times New Roman"/>
                        </a:rPr>
                        <a:t>Technical</a:t>
                      </a:r>
                    </a:p>
                  </a:txBody>
                  <a:tcPr marL="61722" marR="61722" marT="0" marB="0">
                    <a:lnL>
                      <a:noFill/>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500"/>
                        </a:spcBef>
                        <a:spcAft>
                          <a:spcPts val="500"/>
                        </a:spcAft>
                        <a:buClrTx/>
                        <a:buSzTx/>
                        <a:buFontTx/>
                        <a:buNone/>
                        <a:tabLst/>
                        <a:defRPr/>
                      </a:pPr>
                      <a:r>
                        <a:rPr lang="en-US" sz="1000" b="1" dirty="0">
                          <a:solidFill>
                            <a:schemeClr val="tx1">
                              <a:lumMod val="75000"/>
                              <a:lumOff val="25000"/>
                            </a:schemeClr>
                          </a:solidFill>
                          <a:effectLst/>
                          <a:latin typeface="+mn-lt"/>
                          <a:ea typeface="Calibri"/>
                          <a:cs typeface="Times New Roman"/>
                        </a:rPr>
                        <a:t>Administrative Law </a:t>
                      </a:r>
                      <a:r>
                        <a:rPr lang="en-US" sz="1000" dirty="0">
                          <a:solidFill>
                            <a:schemeClr val="tx1">
                              <a:lumMod val="75000"/>
                              <a:lumOff val="25000"/>
                            </a:schemeClr>
                          </a:solidFill>
                          <a:effectLst/>
                          <a:latin typeface="+mn-lt"/>
                          <a:ea typeface="Calibri"/>
                          <a:cs typeface="Times New Roman"/>
                        </a:rPr>
                        <a:t>- Knowledge of state and Federal administrative laws, including procedures, regulations, guidelines, and precedents related to case preparation and settlements.</a:t>
                      </a:r>
                    </a:p>
                  </a:txBody>
                  <a:tcPr marL="61722" marR="61722" marT="0" marB="0">
                    <a:lnL>
                      <a:noFill/>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2196729066"/>
              </p:ext>
            </p:extLst>
          </p:nvPr>
        </p:nvGraphicFramePr>
        <p:xfrm>
          <a:off x="381000" y="2514600"/>
          <a:ext cx="8115300" cy="640080"/>
        </p:xfrm>
        <a:graphic>
          <a:graphicData uri="http://schemas.openxmlformats.org/drawingml/2006/table">
            <a:tbl>
              <a:tblPr firstRow="1" firstCol="1" bandRow="1"/>
              <a:tblGrid>
                <a:gridCol w="1885950">
                  <a:extLst>
                    <a:ext uri="{9D8B030D-6E8A-4147-A177-3AD203B41FA5}">
                      <a16:colId xmlns:a16="http://schemas.microsoft.com/office/drawing/2014/main" val="20000"/>
                    </a:ext>
                  </a:extLst>
                </a:gridCol>
                <a:gridCol w="6229350">
                  <a:extLst>
                    <a:ext uri="{9D8B030D-6E8A-4147-A177-3AD203B41FA5}">
                      <a16:colId xmlns:a16="http://schemas.microsoft.com/office/drawing/2014/main" val="20001"/>
                    </a:ext>
                  </a:extLst>
                </a:gridCol>
              </a:tblGrid>
              <a:tr h="0">
                <a:tc>
                  <a:txBody>
                    <a:bodyPr/>
                    <a:lstStyle/>
                    <a:p>
                      <a:pPr marL="0" marR="0" algn="r">
                        <a:spcBef>
                          <a:spcPts val="0"/>
                        </a:spcBef>
                        <a:spcAft>
                          <a:spcPts val="0"/>
                        </a:spcAft>
                        <a:tabLst>
                          <a:tab pos="5429250" algn="l"/>
                        </a:tabLst>
                      </a:pPr>
                      <a:r>
                        <a:rPr lang="en-US" sz="1000" b="1" dirty="0">
                          <a:solidFill>
                            <a:srgbClr val="31849B"/>
                          </a:solidFill>
                          <a:effectLst/>
                          <a:latin typeface="Calibri"/>
                          <a:ea typeface="Calibri"/>
                          <a:cs typeface="Times New Roman"/>
                        </a:rPr>
                        <a:t>Key Words:</a:t>
                      </a:r>
                      <a:endParaRPr lang="en-US" sz="1000" dirty="0">
                        <a:effectLst/>
                        <a:latin typeface="Calibri"/>
                        <a:ea typeface="Calibri"/>
                        <a:cs typeface="Times New Roman"/>
                      </a:endParaRPr>
                    </a:p>
                  </a:txBody>
                  <a:tcPr marL="68580" marR="68580" marT="0" marB="0">
                    <a:lnL>
                      <a:noFill/>
                    </a:lnL>
                    <a:lnR w="12700" cap="flat" cmpd="sng" algn="ctr">
                      <a:solidFill>
                        <a:srgbClr val="7F7F7F"/>
                      </a:solidFill>
                      <a:prstDash val="solid"/>
                      <a:round/>
                      <a:headEnd type="none" w="med" len="med"/>
                      <a:tailEnd type="none" w="med" len="med"/>
                    </a:lnR>
                    <a:lnT>
                      <a:noFill/>
                    </a:lnT>
                    <a:lnB>
                      <a:noFill/>
                    </a:lnB>
                  </a:tcPr>
                </a:tc>
                <a:tc>
                  <a:txBody>
                    <a:bodyPr/>
                    <a:lstStyle/>
                    <a:p>
                      <a:pPr marL="0" marR="0">
                        <a:spcBef>
                          <a:spcPts val="0"/>
                        </a:spcBef>
                        <a:spcAft>
                          <a:spcPts val="0"/>
                        </a:spcAft>
                        <a:tabLst>
                          <a:tab pos="5429250" algn="l"/>
                        </a:tabLst>
                      </a:pPr>
                      <a:endParaRPr lang="en-US" sz="1000" dirty="0">
                        <a:effectLst/>
                        <a:latin typeface="Calibri"/>
                        <a:ea typeface="Calibri"/>
                        <a:cs typeface="Times New Roman"/>
                      </a:endParaRPr>
                    </a:p>
                  </a:txBody>
                  <a:tcPr marL="68580" marR="68580"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p>
                      <a:pPr marL="0" marR="0">
                        <a:spcBef>
                          <a:spcPts val="0"/>
                        </a:spcBef>
                        <a:spcAft>
                          <a:spcPts val="0"/>
                        </a:spcAft>
                        <a:tabLst>
                          <a:tab pos="5429250" algn="l"/>
                        </a:tabLst>
                      </a:pPr>
                      <a:r>
                        <a:rPr lang="en-US" sz="600" b="1" dirty="0">
                          <a:solidFill>
                            <a:srgbClr val="31849B"/>
                          </a:solidFill>
                          <a:effectLst/>
                          <a:latin typeface="Calibri"/>
                          <a:ea typeface="Calibri"/>
                          <a:cs typeface="Times New Roman"/>
                        </a:rPr>
                        <a:t> </a:t>
                      </a:r>
                      <a:endParaRPr lang="en-US" sz="1100" dirty="0">
                        <a:effectLst/>
                        <a:latin typeface="Calibri"/>
                        <a:ea typeface="Calibri"/>
                        <a:cs typeface="Times New Roman"/>
                      </a:endParaRPr>
                    </a:p>
                  </a:txBody>
                  <a:tcPr marL="68580" marR="68580" marT="0" marB="0">
                    <a:lnL>
                      <a:noFill/>
                    </a:lnL>
                    <a:lnR>
                      <a:noFill/>
                    </a:lnR>
                    <a:lnT>
                      <a:noFill/>
                    </a:lnT>
                    <a:lnB>
                      <a:noFill/>
                    </a:lnB>
                  </a:tcPr>
                </a:tc>
                <a:tc>
                  <a:txBody>
                    <a:bodyPr/>
                    <a:lstStyle/>
                    <a:p>
                      <a:pPr marL="0" marR="0">
                        <a:spcBef>
                          <a:spcPts val="0"/>
                        </a:spcBef>
                        <a:spcAft>
                          <a:spcPts val="0"/>
                        </a:spcAft>
                        <a:tabLst>
                          <a:tab pos="5429250" algn="l"/>
                        </a:tabLst>
                      </a:pPr>
                      <a:r>
                        <a:rPr lang="en-US" sz="600">
                          <a:solidFill>
                            <a:srgbClr val="595959"/>
                          </a:solidFill>
                          <a:effectLst/>
                          <a:latin typeface="Calibri"/>
                          <a:ea typeface="Calibri"/>
                          <a:cs typeface="Times New Roman"/>
                        </a:rPr>
                        <a:t> </a:t>
                      </a:r>
                      <a:endParaRPr lang="en-US" sz="1100">
                        <a:effectLst/>
                        <a:latin typeface="Calibri"/>
                        <a:ea typeface="Calibri"/>
                        <a:cs typeface="Times New Roman"/>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marL="0" marR="0" algn="r">
                        <a:spcBef>
                          <a:spcPts val="0"/>
                        </a:spcBef>
                        <a:spcAft>
                          <a:spcPts val="0"/>
                        </a:spcAft>
                        <a:tabLst>
                          <a:tab pos="5429250" algn="l"/>
                        </a:tabLst>
                      </a:pPr>
                      <a:r>
                        <a:rPr lang="en-US" sz="1000" b="1" dirty="0">
                          <a:solidFill>
                            <a:srgbClr val="31849B"/>
                          </a:solidFill>
                          <a:effectLst/>
                          <a:latin typeface="Calibri"/>
                          <a:ea typeface="Calibri"/>
                          <a:cs typeface="Times New Roman"/>
                        </a:rPr>
                        <a:t>Competency Model:</a:t>
                      </a:r>
                      <a:endParaRPr lang="en-US" sz="1000" dirty="0">
                        <a:effectLst/>
                        <a:latin typeface="Calibri"/>
                        <a:ea typeface="Calibri"/>
                        <a:cs typeface="Times New Roman"/>
                      </a:endParaRPr>
                    </a:p>
                  </a:txBody>
                  <a:tcPr marL="68580" marR="68580" marT="0" marB="0">
                    <a:lnL>
                      <a:noFill/>
                    </a:lnL>
                    <a:lnR w="12700" cap="flat" cmpd="sng" algn="ctr">
                      <a:solidFill>
                        <a:srgbClr val="7F7F7F"/>
                      </a:solidFill>
                      <a:prstDash val="solid"/>
                      <a:round/>
                      <a:headEnd type="none" w="med" len="med"/>
                      <a:tailEnd type="none" w="med" len="med"/>
                    </a:lnR>
                    <a:lnT>
                      <a:noFill/>
                    </a:lnT>
                    <a:lnB>
                      <a:noFill/>
                    </a:lnB>
                  </a:tcPr>
                </a:tc>
                <a:tc>
                  <a:txBody>
                    <a:bodyPr/>
                    <a:lstStyle/>
                    <a:p>
                      <a:pPr marL="0" marR="0" indent="0" algn="r">
                        <a:spcBef>
                          <a:spcPts val="0"/>
                        </a:spcBef>
                        <a:spcAft>
                          <a:spcPts val="0"/>
                        </a:spcAft>
                        <a:tabLst>
                          <a:tab pos="5429250" algn="l"/>
                        </a:tabLst>
                      </a:pPr>
                      <a:r>
                        <a:rPr lang="en-US" sz="1000" dirty="0">
                          <a:solidFill>
                            <a:srgbClr val="595959"/>
                          </a:solidFill>
                          <a:effectLst/>
                          <a:latin typeface="Calibri"/>
                          <a:ea typeface="Calibri"/>
                          <a:cs typeface="Times New Roman"/>
                        </a:rPr>
                        <a:t>                                                                                                                                                                                                      </a:t>
                      </a:r>
                      <a:r>
                        <a:rPr lang="en-US" sz="1000" dirty="0">
                          <a:solidFill>
                            <a:srgbClr val="595959"/>
                          </a:solidFill>
                          <a:effectLst/>
                          <a:latin typeface="Calibri"/>
                          <a:ea typeface="Calibri"/>
                          <a:cs typeface="Times New Roman"/>
                          <a:sym typeface="Wingdings 3"/>
                        </a:rPr>
                        <a:t></a:t>
                      </a:r>
                      <a:endParaRPr lang="en-US" sz="1000" dirty="0">
                        <a:effectLst/>
                        <a:latin typeface="Calibri"/>
                        <a:ea typeface="Calibri"/>
                        <a:cs typeface="Times New Roman"/>
                      </a:endParaRPr>
                    </a:p>
                  </a:txBody>
                  <a:tcPr marL="68580" marR="68580"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0002"/>
                  </a:ext>
                </a:extLst>
              </a:tr>
              <a:tr h="0">
                <a:tc>
                  <a:txBody>
                    <a:bodyPr/>
                    <a:lstStyle/>
                    <a:p>
                      <a:pPr marL="0" marR="0" algn="r">
                        <a:spcBef>
                          <a:spcPts val="0"/>
                        </a:spcBef>
                        <a:spcAft>
                          <a:spcPts val="0"/>
                        </a:spcAft>
                        <a:tabLst>
                          <a:tab pos="5429250" algn="l"/>
                        </a:tabLst>
                      </a:pPr>
                      <a:r>
                        <a:rPr lang="en-US" sz="600" b="1">
                          <a:solidFill>
                            <a:srgbClr val="31849B"/>
                          </a:solidFill>
                          <a:effectLst/>
                          <a:latin typeface="Calibri"/>
                          <a:ea typeface="Calibri"/>
                          <a:cs typeface="Times New Roman"/>
                        </a:rPr>
                        <a:t> </a:t>
                      </a:r>
                      <a:endParaRPr lang="en-US" sz="1100">
                        <a:effectLst/>
                        <a:latin typeface="Calibri"/>
                        <a:ea typeface="Calibri"/>
                        <a:cs typeface="Times New Roman"/>
                      </a:endParaRPr>
                    </a:p>
                  </a:txBody>
                  <a:tcPr marL="68580" marR="68580" marT="0" marB="0">
                    <a:lnL>
                      <a:noFill/>
                    </a:lnL>
                    <a:lnR>
                      <a:noFill/>
                    </a:lnR>
                    <a:lnT>
                      <a:noFill/>
                    </a:lnT>
                    <a:lnB>
                      <a:noFill/>
                    </a:lnB>
                  </a:tcPr>
                </a:tc>
                <a:tc>
                  <a:txBody>
                    <a:bodyPr/>
                    <a:lstStyle/>
                    <a:p>
                      <a:pPr marL="0" marR="0">
                        <a:spcBef>
                          <a:spcPts val="0"/>
                        </a:spcBef>
                        <a:spcAft>
                          <a:spcPts val="0"/>
                        </a:spcAft>
                        <a:tabLst>
                          <a:tab pos="5429250" algn="l"/>
                        </a:tabLst>
                      </a:pPr>
                      <a:r>
                        <a:rPr lang="en-US" sz="600">
                          <a:solidFill>
                            <a:srgbClr val="595959"/>
                          </a:solidFill>
                          <a:effectLst/>
                          <a:latin typeface="Calibri"/>
                          <a:ea typeface="Calibri"/>
                          <a:cs typeface="Times New Roman"/>
                        </a:rPr>
                        <a:t> </a:t>
                      </a:r>
                      <a:endParaRPr lang="en-US" sz="1100">
                        <a:effectLst/>
                        <a:latin typeface="Calibri"/>
                        <a:ea typeface="Calibri"/>
                        <a:cs typeface="Times New Roman"/>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0003"/>
                  </a:ext>
                </a:extLst>
              </a:tr>
              <a:tr h="0">
                <a:tc>
                  <a:txBody>
                    <a:bodyPr/>
                    <a:lstStyle/>
                    <a:p>
                      <a:pPr marL="0" marR="0" algn="r">
                        <a:spcBef>
                          <a:spcPts val="0"/>
                        </a:spcBef>
                        <a:spcAft>
                          <a:spcPts val="0"/>
                        </a:spcAft>
                        <a:tabLst>
                          <a:tab pos="5429250" algn="l"/>
                        </a:tabLst>
                      </a:pPr>
                      <a:r>
                        <a:rPr lang="en-US" sz="1000" b="1" dirty="0">
                          <a:solidFill>
                            <a:srgbClr val="31849B"/>
                          </a:solidFill>
                          <a:effectLst/>
                          <a:latin typeface="Calibri"/>
                          <a:ea typeface="Calibri"/>
                          <a:cs typeface="Times New Roman"/>
                        </a:rPr>
                        <a:t>Model Sub-Division</a:t>
                      </a:r>
                      <a:endParaRPr lang="en-US" sz="1000" dirty="0">
                        <a:effectLst/>
                        <a:latin typeface="Calibri"/>
                        <a:ea typeface="Calibri"/>
                        <a:cs typeface="Times New Roman"/>
                      </a:endParaRPr>
                    </a:p>
                  </a:txBody>
                  <a:tcPr marL="68580" marR="68580" marT="0" marB="0">
                    <a:lnL>
                      <a:noFill/>
                    </a:lnL>
                    <a:lnR w="12700" cap="flat" cmpd="sng" algn="ctr">
                      <a:solidFill>
                        <a:srgbClr val="7F7F7F"/>
                      </a:solidFill>
                      <a:prstDash val="solid"/>
                      <a:round/>
                      <a:headEnd type="none" w="med" len="med"/>
                      <a:tailEnd type="none" w="med" len="med"/>
                    </a:lnR>
                    <a:lnT>
                      <a:noFill/>
                    </a:lnT>
                    <a:lnB>
                      <a:noFill/>
                    </a:lnB>
                  </a:tcPr>
                </a:tc>
                <a:tc>
                  <a:txBody>
                    <a:bodyPr/>
                    <a:lstStyle/>
                    <a:p>
                      <a:pPr marL="0" marR="0" algn="r">
                        <a:spcBef>
                          <a:spcPts val="0"/>
                        </a:spcBef>
                        <a:spcAft>
                          <a:spcPts val="0"/>
                        </a:spcAft>
                        <a:tabLst>
                          <a:tab pos="5429250" algn="l"/>
                        </a:tabLst>
                      </a:pPr>
                      <a:r>
                        <a:rPr lang="en-US" sz="1000" dirty="0">
                          <a:solidFill>
                            <a:srgbClr val="595959"/>
                          </a:solidFill>
                          <a:effectLst/>
                          <a:latin typeface="Calibri"/>
                          <a:ea typeface="Calibri"/>
                          <a:cs typeface="Times New Roman"/>
                        </a:rPr>
                        <a:t>                                                                                                                                                                                                     </a:t>
                      </a:r>
                      <a:r>
                        <a:rPr lang="en-US" sz="1000" dirty="0">
                          <a:solidFill>
                            <a:srgbClr val="595959"/>
                          </a:solidFill>
                          <a:effectLst/>
                          <a:latin typeface="Calibri"/>
                          <a:ea typeface="Calibri"/>
                          <a:cs typeface="Times New Roman"/>
                          <a:sym typeface="Wingdings 3"/>
                        </a:rPr>
                        <a:t></a:t>
                      </a:r>
                      <a:endParaRPr lang="en-US" sz="1000" dirty="0">
                        <a:effectLst/>
                        <a:latin typeface="Calibri"/>
                        <a:ea typeface="Calibri"/>
                        <a:cs typeface="Times New Roman"/>
                      </a:endParaRPr>
                    </a:p>
                  </a:txBody>
                  <a:tcPr marL="68580" marR="68580"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2" name="Rectangle 1"/>
          <p:cNvSpPr/>
          <p:nvPr/>
        </p:nvSpPr>
        <p:spPr>
          <a:xfrm>
            <a:off x="8915400" y="1295400"/>
            <a:ext cx="152400" cy="5486400"/>
          </a:xfrm>
          <a:prstGeom prst="rect">
            <a:avLst/>
          </a:prstGeom>
          <a:solidFill>
            <a:schemeClr val="bg1">
              <a:lumMod val="95000"/>
            </a:schemeClr>
          </a:solidFill>
          <a:ln w="317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8915400" y="1295400"/>
            <a:ext cx="152400" cy="155448"/>
          </a:xfrm>
          <a:prstGeom prst="rect">
            <a:avLst/>
          </a:prstGeom>
          <a:solidFill>
            <a:schemeClr val="bg1">
              <a:lumMod val="95000"/>
            </a:schemeClr>
          </a:solid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r"/>
            <a:r>
              <a:rPr lang="en-US" sz="1000" dirty="0">
                <a:solidFill>
                  <a:schemeClr val="tx1">
                    <a:lumMod val="50000"/>
                    <a:lumOff val="50000"/>
                  </a:schemeClr>
                </a:solidFill>
                <a:sym typeface="Webdings" panose="05030102010509060703" pitchFamily="18" charset="2"/>
              </a:rPr>
              <a:t></a:t>
            </a:r>
            <a:endParaRPr lang="en-US" sz="1000" dirty="0">
              <a:solidFill>
                <a:schemeClr val="tx1">
                  <a:lumMod val="50000"/>
                  <a:lumOff val="50000"/>
                </a:schemeClr>
              </a:solidFill>
            </a:endParaRPr>
          </a:p>
        </p:txBody>
      </p:sp>
      <p:sp>
        <p:nvSpPr>
          <p:cNvPr id="23" name="Rectangle 22"/>
          <p:cNvSpPr/>
          <p:nvPr/>
        </p:nvSpPr>
        <p:spPr>
          <a:xfrm>
            <a:off x="8915400" y="6623304"/>
            <a:ext cx="152400" cy="155448"/>
          </a:xfrm>
          <a:prstGeom prst="rect">
            <a:avLst/>
          </a:prstGeom>
          <a:solidFill>
            <a:schemeClr val="bg1">
              <a:lumMod val="95000"/>
            </a:schemeClr>
          </a:solid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r"/>
            <a:r>
              <a:rPr lang="en-US" sz="1000" dirty="0">
                <a:solidFill>
                  <a:schemeClr val="tx1">
                    <a:lumMod val="50000"/>
                    <a:lumOff val="50000"/>
                  </a:schemeClr>
                </a:solidFill>
                <a:sym typeface="Webdings" panose="05030102010509060703" pitchFamily="18" charset="2"/>
              </a:rPr>
              <a:t></a:t>
            </a:r>
            <a:endParaRPr lang="en-US" sz="1000" dirty="0">
              <a:solidFill>
                <a:schemeClr val="tx1">
                  <a:lumMod val="50000"/>
                  <a:lumOff val="50000"/>
                </a:schemeClr>
              </a:solidFill>
            </a:endParaRPr>
          </a:p>
        </p:txBody>
      </p:sp>
      <p:sp>
        <p:nvSpPr>
          <p:cNvPr id="24" name="Rectangle 23"/>
          <p:cNvSpPr/>
          <p:nvPr/>
        </p:nvSpPr>
        <p:spPr>
          <a:xfrm>
            <a:off x="8915400" y="1520988"/>
            <a:ext cx="152400" cy="155448"/>
          </a:xfrm>
          <a:prstGeom prst="rect">
            <a:avLst/>
          </a:prstGeom>
          <a:solidFill>
            <a:schemeClr val="bg1"/>
          </a:solid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r"/>
            <a:endParaRPr lang="en-US" sz="1000" dirty="0">
              <a:solidFill>
                <a:schemeClr val="tx1">
                  <a:lumMod val="50000"/>
                  <a:lumOff val="50000"/>
                </a:schemeClr>
              </a:solidFill>
            </a:endParaRPr>
          </a:p>
        </p:txBody>
      </p:sp>
      <p:sp>
        <p:nvSpPr>
          <p:cNvPr id="22" name="TextBox 21"/>
          <p:cNvSpPr txBox="1"/>
          <p:nvPr/>
        </p:nvSpPr>
        <p:spPr>
          <a:xfrm>
            <a:off x="3733800" y="3304682"/>
            <a:ext cx="1676400" cy="276999"/>
          </a:xfrm>
          <a:prstGeom prst="rect">
            <a:avLst/>
          </a:prstGeom>
          <a:noFill/>
        </p:spPr>
        <p:txBody>
          <a:bodyPr wrap="square" rtlCol="0">
            <a:spAutoFit/>
          </a:bodyPr>
          <a:lstStyle/>
          <a:p>
            <a:pPr lvl="0">
              <a:tabLst>
                <a:tab pos="5429250" algn="l"/>
              </a:tabLst>
            </a:pPr>
            <a:r>
              <a:rPr lang="en-US" sz="1200" b="1" dirty="0">
                <a:solidFill>
                  <a:srgbClr val="404040"/>
                </a:solidFill>
                <a:ea typeface="Calibri"/>
                <a:cs typeface="Times New Roman"/>
              </a:rPr>
              <a:t>Search Results: 325</a:t>
            </a:r>
            <a:endParaRPr lang="en-US" sz="1200" dirty="0">
              <a:solidFill>
                <a:prstClr val="black"/>
              </a:solidFill>
              <a:ea typeface="Calibri"/>
              <a:cs typeface="Times New Roman"/>
            </a:endParaRPr>
          </a:p>
        </p:txBody>
      </p:sp>
      <p:sp>
        <p:nvSpPr>
          <p:cNvPr id="26" name="TextBox 25"/>
          <p:cNvSpPr txBox="1"/>
          <p:nvPr/>
        </p:nvSpPr>
        <p:spPr>
          <a:xfrm>
            <a:off x="2209800" y="2466919"/>
            <a:ext cx="1219200" cy="246221"/>
          </a:xfrm>
          <a:prstGeom prst="rect">
            <a:avLst/>
          </a:prstGeom>
          <a:noFill/>
        </p:spPr>
        <p:txBody>
          <a:bodyPr wrap="square" rtlCol="0">
            <a:spAutoFit/>
          </a:bodyPr>
          <a:lstStyle/>
          <a:p>
            <a:r>
              <a:rPr lang="en-US" sz="1000" dirty="0">
                <a:solidFill>
                  <a:srgbClr val="595959"/>
                </a:solidFill>
                <a:latin typeface="Calibri" panose="020F0502020204030204" pitchFamily="34" charset="0"/>
                <a:ea typeface="Calibri" panose="020F0502020204030204" pitchFamily="34" charset="0"/>
                <a:cs typeface="Times New Roman" panose="02020603050405020304" pitchFamily="18" charset="0"/>
              </a:rPr>
              <a:t>Communication</a:t>
            </a:r>
            <a:endParaRPr lang="en-US" sz="1000" dirty="0"/>
          </a:p>
        </p:txBody>
      </p:sp>
      <p:sp>
        <p:nvSpPr>
          <p:cNvPr id="29" name="Rectangle 10"/>
          <p:cNvSpPr>
            <a:spLocks noChangeArrowheads="1"/>
          </p:cNvSpPr>
          <p:nvPr/>
        </p:nvSpPr>
        <p:spPr bwMode="auto">
          <a:xfrm>
            <a:off x="303981" y="986419"/>
            <a:ext cx="8760733"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5429250" algn="l"/>
              </a:tabLst>
              <a:defRPr>
                <a:solidFill>
                  <a:schemeClr val="tx1"/>
                </a:solidFill>
                <a:latin typeface="Arial" pitchFamily="34" charset="0"/>
                <a:cs typeface="Arial" pitchFamily="34" charset="0"/>
              </a:defRPr>
            </a:lvl1pPr>
            <a:lvl2pPr fontAlgn="base">
              <a:spcBef>
                <a:spcPct val="0"/>
              </a:spcBef>
              <a:spcAft>
                <a:spcPct val="0"/>
              </a:spcAft>
              <a:tabLst>
                <a:tab pos="5429250" algn="l"/>
              </a:tabLst>
              <a:defRPr>
                <a:solidFill>
                  <a:schemeClr val="tx1"/>
                </a:solidFill>
                <a:latin typeface="Arial" pitchFamily="34" charset="0"/>
                <a:cs typeface="Arial" pitchFamily="34" charset="0"/>
              </a:defRPr>
            </a:lvl2pPr>
            <a:lvl3pPr fontAlgn="base">
              <a:spcBef>
                <a:spcPct val="0"/>
              </a:spcBef>
              <a:spcAft>
                <a:spcPct val="0"/>
              </a:spcAft>
              <a:tabLst>
                <a:tab pos="5429250" algn="l"/>
              </a:tabLst>
              <a:defRPr>
                <a:solidFill>
                  <a:schemeClr val="tx1"/>
                </a:solidFill>
                <a:latin typeface="Arial" pitchFamily="34" charset="0"/>
                <a:cs typeface="Arial" pitchFamily="34" charset="0"/>
              </a:defRPr>
            </a:lvl3pPr>
            <a:lvl4pPr fontAlgn="base">
              <a:spcBef>
                <a:spcPct val="0"/>
              </a:spcBef>
              <a:spcAft>
                <a:spcPct val="0"/>
              </a:spcAft>
              <a:tabLst>
                <a:tab pos="5429250" algn="l"/>
              </a:tabLst>
              <a:defRPr>
                <a:solidFill>
                  <a:schemeClr val="tx1"/>
                </a:solidFill>
                <a:latin typeface="Arial" pitchFamily="34" charset="0"/>
                <a:cs typeface="Arial" pitchFamily="34" charset="0"/>
              </a:defRPr>
            </a:lvl4pPr>
            <a:lvl5pPr fontAlgn="base">
              <a:spcBef>
                <a:spcPct val="0"/>
              </a:spcBef>
              <a:spcAft>
                <a:spcPct val="0"/>
              </a:spcAft>
              <a:tabLst>
                <a:tab pos="5429250" algn="l"/>
              </a:tabLst>
              <a:defRPr>
                <a:solidFill>
                  <a:schemeClr val="tx1"/>
                </a:solidFill>
                <a:latin typeface="Arial" pitchFamily="34" charset="0"/>
                <a:cs typeface="Arial" pitchFamily="34" charset="0"/>
              </a:defRPr>
            </a:lvl5pPr>
            <a:lvl6pPr fontAlgn="base">
              <a:spcBef>
                <a:spcPct val="0"/>
              </a:spcBef>
              <a:spcAft>
                <a:spcPct val="0"/>
              </a:spcAft>
              <a:tabLst>
                <a:tab pos="5429250" algn="l"/>
              </a:tabLst>
              <a:defRPr>
                <a:solidFill>
                  <a:schemeClr val="tx1"/>
                </a:solidFill>
                <a:latin typeface="Arial" pitchFamily="34" charset="0"/>
                <a:cs typeface="Arial" pitchFamily="34" charset="0"/>
              </a:defRPr>
            </a:lvl6pPr>
            <a:lvl7pPr fontAlgn="base">
              <a:spcBef>
                <a:spcPct val="0"/>
              </a:spcBef>
              <a:spcAft>
                <a:spcPct val="0"/>
              </a:spcAft>
              <a:tabLst>
                <a:tab pos="5429250" algn="l"/>
              </a:tabLst>
              <a:defRPr>
                <a:solidFill>
                  <a:schemeClr val="tx1"/>
                </a:solidFill>
                <a:latin typeface="Arial" pitchFamily="34" charset="0"/>
                <a:cs typeface="Arial" pitchFamily="34" charset="0"/>
              </a:defRPr>
            </a:lvl7pPr>
            <a:lvl8pPr fontAlgn="base">
              <a:spcBef>
                <a:spcPct val="0"/>
              </a:spcBef>
              <a:spcAft>
                <a:spcPct val="0"/>
              </a:spcAft>
              <a:tabLst>
                <a:tab pos="5429250" algn="l"/>
              </a:tabLst>
              <a:defRPr>
                <a:solidFill>
                  <a:schemeClr val="tx1"/>
                </a:solidFill>
                <a:latin typeface="Arial" pitchFamily="34" charset="0"/>
                <a:cs typeface="Arial" pitchFamily="34" charset="0"/>
              </a:defRPr>
            </a:lvl8pPr>
            <a:lvl9pPr fontAlgn="base">
              <a:spcBef>
                <a:spcPct val="0"/>
              </a:spcBef>
              <a:spcAft>
                <a:spcPct val="0"/>
              </a:spcAft>
              <a:tabLst>
                <a:tab pos="5429250" algn="l"/>
              </a:tabLst>
              <a:defRPr>
                <a:solidFill>
                  <a:schemeClr val="tx1"/>
                </a:solidFill>
                <a:latin typeface="Arial" pitchFamily="34" charset="0"/>
                <a:cs typeface="Arial" pitchFamily="34" charset="0"/>
              </a:defRPr>
            </a:lvl9pPr>
          </a:lstStyle>
          <a:p>
            <a:pPr lvl="0" algn="ct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rPr>
              <a:t>   </a:t>
            </a:r>
            <a:r>
              <a:rPr kumimoji="0" lang="en-US" altLang="en-US" sz="1100" b="1" i="0" strike="noStrike" cap="none" normalizeH="0" baseline="0" dirty="0">
                <a:ln>
                  <a:noFill/>
                </a:ln>
                <a:solidFill>
                  <a:srgbClr val="31849B"/>
                </a:solidFill>
                <a:effectLst/>
                <a:latin typeface="Calibri" pitchFamily="34" charset="0"/>
                <a:ea typeface="Calibri" pitchFamily="34" charset="0"/>
                <a:cs typeface="Times New Roman" pitchFamily="18" charset="0"/>
              </a:rPr>
              <a:t>Step 1 - Create Position</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rPr>
              <a:t>    </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rPr>
              <a:t> </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          </a:t>
            </a:r>
            <a:r>
              <a:rPr kumimoji="0" lang="en-US" altLang="en-US" sz="1100" b="1" i="0" u="sng"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Step 2 - Select Competencies</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    </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rPr>
              <a:t> </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          Step 3</a:t>
            </a:r>
            <a:r>
              <a:rPr lang="en-US" altLang="en-US" sz="1100" b="1" dirty="0">
                <a:solidFill>
                  <a:srgbClr val="31849B"/>
                </a:solidFill>
                <a:latin typeface="Calibri" pitchFamily="34" charset="0"/>
                <a:ea typeface="Calibri" pitchFamily="34" charset="0"/>
                <a:cs typeface="Times New Roman" pitchFamily="18" charset="0"/>
                <a:sym typeface="Wingdings" pitchFamily="2" charset="2"/>
              </a:rPr>
              <a:t> - Identify Proficiency Levels</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    </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rPr>
              <a:t> </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          Step 4 - Review and Send  </a:t>
            </a:r>
            <a:endParaRPr kumimoji="0" lang="en-US" altLang="en-US" sz="800" b="0" i="0" u="none" strike="noStrike" cap="none" normalizeH="0" baseline="0" dirty="0">
              <a:ln>
                <a:noFill/>
              </a:ln>
              <a:solidFill>
                <a:schemeClr val="tx1"/>
              </a:solidFill>
              <a:effectLst/>
              <a:latin typeface="Arial" pitchFamily="34" charset="0"/>
              <a:cs typeface="Arial" pitchFamily="34" charset="0"/>
              <a:sym typeface="Wingdings" pitchFamily="2" charset="2"/>
            </a:endParaRPr>
          </a:p>
          <a:p>
            <a:pPr marL="0" marR="0" lvl="0" indent="0" algn="ctr" defTabSz="914400" rtl="0" eaLnBrk="0" fontAlgn="base" latinLnBrk="0" hangingPunct="0">
              <a:lnSpc>
                <a:spcPct val="100000"/>
              </a:lnSpc>
              <a:spcBef>
                <a:spcPct val="0"/>
              </a:spcBef>
              <a:spcAft>
                <a:spcPct val="0"/>
              </a:spcAft>
              <a:buClrTx/>
              <a:buSzTx/>
              <a:buFontTx/>
              <a:buNone/>
              <a:tabLst>
                <a:tab pos="5429250" algn="l"/>
              </a:tabLst>
            </a:pPr>
            <a:endPar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endParaRPr>
          </a:p>
        </p:txBody>
      </p:sp>
      <p:sp>
        <p:nvSpPr>
          <p:cNvPr id="30" name="Oval 11"/>
          <p:cNvSpPr>
            <a:spLocks noChangeArrowheads="1"/>
          </p:cNvSpPr>
          <p:nvPr/>
        </p:nvSpPr>
        <p:spPr bwMode="auto">
          <a:xfrm>
            <a:off x="2286000" y="1039685"/>
            <a:ext cx="182562" cy="182563"/>
          </a:xfrm>
          <a:prstGeom prst="ellipse">
            <a:avLst/>
          </a:prstGeom>
          <a:solidFill>
            <a:srgbClr val="A5A5A5"/>
          </a:solidFill>
          <a:ln>
            <a:noFill/>
          </a:ln>
          <a:extLst>
            <a:ext uri="{91240B29-F687-4F45-9708-019B960494DF}">
              <a14:hiddenLine xmlns:a14="http://schemas.microsoft.com/office/drawing/2010/main" w="3175">
                <a:solidFill>
                  <a:srgbClr val="000000"/>
                </a:solidFill>
                <a:round/>
                <a:headEnd/>
                <a:tailEnd/>
              </a14:hiddenLine>
            </a:ext>
          </a:extLst>
        </p:spPr>
        <p:txBody>
          <a:bodyPr vert="horz" wrap="squar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31" name="Oval 12"/>
          <p:cNvSpPr>
            <a:spLocks noChangeArrowheads="1"/>
          </p:cNvSpPr>
          <p:nvPr/>
        </p:nvSpPr>
        <p:spPr bwMode="auto">
          <a:xfrm>
            <a:off x="7138195" y="1039686"/>
            <a:ext cx="182563" cy="182563"/>
          </a:xfrm>
          <a:prstGeom prst="ellipse">
            <a:avLst/>
          </a:prstGeom>
          <a:solidFill>
            <a:srgbClr val="A5A5A5"/>
          </a:solidFill>
          <a:ln>
            <a:noFill/>
          </a:ln>
          <a:extLst>
            <a:ext uri="{91240B29-F687-4F45-9708-019B960494DF}">
              <a14:hiddenLine xmlns:a14="http://schemas.microsoft.com/office/drawing/2010/main" w="3175">
                <a:solidFill>
                  <a:srgbClr val="000000"/>
                </a:solidFill>
                <a:round/>
                <a:headEnd/>
                <a:tailEnd/>
              </a14:hiddenLine>
            </a:ext>
          </a:extLst>
        </p:spPr>
        <p:txBody>
          <a:bodyPr vert="horz" wrap="squar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32" name="Oval 6"/>
          <p:cNvSpPr>
            <a:spLocks noChangeArrowheads="1"/>
          </p:cNvSpPr>
          <p:nvPr/>
        </p:nvSpPr>
        <p:spPr bwMode="auto">
          <a:xfrm>
            <a:off x="4572000" y="1039685"/>
            <a:ext cx="182563" cy="182563"/>
          </a:xfrm>
          <a:prstGeom prst="ellipse">
            <a:avLst/>
          </a:prstGeom>
          <a:solidFill>
            <a:srgbClr val="A5A5A5"/>
          </a:solidFill>
          <a:ln>
            <a:noFill/>
          </a:ln>
          <a:extLst>
            <a:ext uri="{91240B29-F687-4F45-9708-019B960494DF}">
              <a14:hiddenLine xmlns:a14="http://schemas.microsoft.com/office/drawing/2010/main" w="3175">
                <a:solidFill>
                  <a:srgbClr val="000000"/>
                </a:solidFill>
                <a:round/>
                <a:headEnd/>
                <a:tailEnd/>
              </a14:hiddenLine>
            </a:ext>
          </a:extLst>
        </p:spPr>
        <p:txBody>
          <a:bodyPr vert="horz" wrap="squar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33" name="Oval 10"/>
          <p:cNvSpPr>
            <a:spLocks noChangeArrowheads="1"/>
          </p:cNvSpPr>
          <p:nvPr/>
        </p:nvSpPr>
        <p:spPr bwMode="auto">
          <a:xfrm>
            <a:off x="342901" y="1039686"/>
            <a:ext cx="182562" cy="182562"/>
          </a:xfrm>
          <a:prstGeom prst="ellipse">
            <a:avLst/>
          </a:prstGeom>
          <a:solidFill>
            <a:srgbClr val="006600"/>
          </a:solidFill>
          <a:ln>
            <a:noFill/>
          </a:ln>
        </p:spPr>
        <p:txBody>
          <a:bodyPr vert="horz" wrap="squar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bg1"/>
                </a:solidFill>
                <a:effectLst/>
                <a:latin typeface="Arial" pitchFamily="34" charset="0"/>
                <a:cs typeface="Arial" pitchFamily="34" charset="0"/>
                <a:sym typeface="Wingdings" panose="05000000000000000000" pitchFamily="2" charset="2"/>
              </a:rPr>
              <a:t></a:t>
            </a:r>
            <a:endParaRPr kumimoji="0" lang="en-US" altLang="en-US" sz="1200" b="0" i="0" u="none" strike="noStrike" cap="none" normalizeH="0" baseline="0" dirty="0">
              <a:ln>
                <a:noFill/>
              </a:ln>
              <a:solidFill>
                <a:schemeClr val="bg1"/>
              </a:solidFill>
              <a:effectLst/>
              <a:latin typeface="Arial" pitchFamily="34" charset="0"/>
              <a:cs typeface="Arial" pitchFamily="34" charset="0"/>
            </a:endParaRPr>
          </a:p>
        </p:txBody>
      </p:sp>
      <p:sp>
        <p:nvSpPr>
          <p:cNvPr id="19" name="TextBox 18"/>
          <p:cNvSpPr txBox="1"/>
          <p:nvPr/>
        </p:nvSpPr>
        <p:spPr>
          <a:xfrm>
            <a:off x="3359328" y="524754"/>
            <a:ext cx="2425344" cy="430887"/>
          </a:xfrm>
          <a:prstGeom prst="rect">
            <a:avLst/>
          </a:prstGeom>
          <a:noFill/>
        </p:spPr>
        <p:txBody>
          <a:bodyPr wrap="none" rtlCol="0">
            <a:spAutoFit/>
          </a:bodyPr>
          <a:lstStyle/>
          <a:p>
            <a:r>
              <a:rPr lang="en-US" sz="2200" b="1" dirty="0">
                <a:solidFill>
                  <a:srgbClr val="CC9900"/>
                </a:solidFill>
              </a:rPr>
              <a:t>Add Team Member</a:t>
            </a:r>
            <a:endParaRPr lang="en-US" sz="2200" dirty="0">
              <a:solidFill>
                <a:srgbClr val="CC9900"/>
              </a:solidFill>
            </a:endParaRPr>
          </a:p>
        </p:txBody>
      </p:sp>
    </p:spTree>
    <p:extLst>
      <p:ext uri="{BB962C8B-B14F-4D97-AF65-F5344CB8AC3E}">
        <p14:creationId xmlns:p14="http://schemas.microsoft.com/office/powerpoint/2010/main" val="229706523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37160" y="228600"/>
            <a:ext cx="8869680" cy="261610"/>
          </a:xfrm>
          <a:prstGeom prst="rect">
            <a:avLst/>
          </a:prstGeom>
          <a:solidFill>
            <a:schemeClr val="tx1">
              <a:lumMod val="85000"/>
              <a:lumOff val="15000"/>
            </a:schemeClr>
          </a:solidFill>
        </p:spPr>
        <p:txBody>
          <a:bodyPr wrap="square" rtlCol="0">
            <a:spAutoFit/>
          </a:bodyPr>
          <a:lstStyle/>
          <a:p>
            <a:pPr>
              <a:tabLst>
                <a:tab pos="3138488" algn="l"/>
              </a:tabLst>
            </a:pPr>
            <a:r>
              <a:rPr lang="en-US" sz="1100" b="1" dirty="0">
                <a:solidFill>
                  <a:srgbClr val="FFFFFF"/>
                </a:solidFill>
                <a:ea typeface="Calibri"/>
                <a:cs typeface="Times New Roman"/>
              </a:rPr>
              <a:t> Home				</a:t>
            </a:r>
            <a:r>
              <a:rPr lang="en-US" sz="1100" b="1" dirty="0">
                <a:solidFill>
                  <a:schemeClr val="bg1"/>
                </a:solidFill>
                <a:ea typeface="Calibri"/>
                <a:cs typeface="Times New Roman"/>
              </a:rPr>
              <a:t>	Help </a:t>
            </a:r>
            <a:r>
              <a:rPr lang="en-US" sz="1100" b="1" dirty="0">
                <a:solidFill>
                  <a:schemeClr val="bg1"/>
                </a:solidFill>
                <a:ea typeface="Calibri"/>
                <a:cs typeface="Times New Roman"/>
                <a:sym typeface="Wingdings 3"/>
              </a:rPr>
              <a:t>          Minnie Mouse – Sign Out</a:t>
            </a:r>
            <a:r>
              <a:rPr lang="en-US" sz="1100" b="1" dirty="0">
                <a:solidFill>
                  <a:srgbClr val="FFFFFF"/>
                </a:solidFill>
                <a:ea typeface="Calibri"/>
                <a:cs typeface="Times New Roman"/>
              </a:rPr>
              <a:t> </a:t>
            </a:r>
            <a:endParaRPr lang="en-US" sz="1100" u="sng" dirty="0"/>
          </a:p>
        </p:txBody>
      </p:sp>
      <p:sp>
        <p:nvSpPr>
          <p:cNvPr id="18" name="TextBox 17"/>
          <p:cNvSpPr txBox="1"/>
          <p:nvPr/>
        </p:nvSpPr>
        <p:spPr>
          <a:xfrm>
            <a:off x="228600" y="1600200"/>
            <a:ext cx="8686800" cy="1815882"/>
          </a:xfrm>
          <a:prstGeom prst="rect">
            <a:avLst/>
          </a:prstGeom>
          <a:noFill/>
        </p:spPr>
        <p:txBody>
          <a:bodyPr wrap="square" rtlCol="0">
            <a:spAutoFit/>
          </a:bodyPr>
          <a:lstStyle/>
          <a:p>
            <a:pPr>
              <a:tabLst>
                <a:tab pos="5429250" algn="l"/>
              </a:tabLst>
            </a:pPr>
            <a:r>
              <a:rPr lang="en-US" sz="1600" dirty="0">
                <a:solidFill>
                  <a:srgbClr val="CC9900"/>
                </a:solidFill>
                <a:ea typeface="Calibri"/>
                <a:cs typeface="Times New Roman"/>
              </a:rPr>
              <a:t>Search Database</a:t>
            </a:r>
            <a:r>
              <a:rPr lang="en-US" sz="1000" dirty="0">
                <a:solidFill>
                  <a:srgbClr val="CC9900"/>
                </a:solidFill>
                <a:ea typeface="Calibri"/>
                <a:cs typeface="Times New Roman"/>
              </a:rPr>
              <a:t> </a:t>
            </a:r>
            <a:r>
              <a:rPr lang="en-US" sz="1000" dirty="0">
                <a:solidFill>
                  <a:srgbClr val="FFC000"/>
                </a:solidFill>
                <a:ea typeface="Calibri"/>
                <a:cs typeface="Times New Roman"/>
              </a:rPr>
              <a:t> </a:t>
            </a:r>
          </a:p>
          <a:p>
            <a:pPr>
              <a:tabLst>
                <a:tab pos="5429250" algn="l"/>
              </a:tabLst>
            </a:pPr>
            <a:endParaRPr lang="en-US" sz="1000" dirty="0">
              <a:solidFill>
                <a:srgbClr val="FFC000"/>
              </a:solidFill>
              <a:ea typeface="Calibri"/>
              <a:cs typeface="Times New Roman"/>
            </a:endParaRPr>
          </a:p>
          <a:p>
            <a:pPr>
              <a:tabLst>
                <a:tab pos="5429250" algn="l"/>
              </a:tabLst>
            </a:pPr>
            <a:r>
              <a:rPr lang="en-US" sz="1200" b="1" dirty="0">
                <a:solidFill>
                  <a:srgbClr val="404040"/>
                </a:solidFill>
                <a:ea typeface="Calibri"/>
                <a:cs typeface="Times New Roman"/>
              </a:rPr>
              <a:t>Current Selections:  </a:t>
            </a:r>
            <a:r>
              <a:rPr lang="en-US" sz="1000" dirty="0">
                <a:solidFill>
                  <a:srgbClr val="404040"/>
                </a:solidFill>
                <a:latin typeface="Calibri" panose="020F0502020204030204" pitchFamily="34" charset="0"/>
                <a:ea typeface="Calibri"/>
                <a:cs typeface="Times New Roman" panose="02020603050405020304" pitchFamily="18" charset="0"/>
              </a:rPr>
              <a:t>None</a:t>
            </a:r>
            <a:endParaRPr lang="en-US" sz="1000" dirty="0">
              <a:ea typeface="Calibri"/>
              <a:cs typeface="Times New Roman"/>
            </a:endParaRPr>
          </a:p>
          <a:p>
            <a:r>
              <a:rPr lang="en-US" sz="1600" i="1" dirty="0">
                <a:solidFill>
                  <a:srgbClr val="7F7F7F"/>
                </a:solidFill>
                <a:ea typeface="Calibri"/>
                <a:cs typeface="Times New Roman"/>
              </a:rPr>
              <a:t> </a:t>
            </a:r>
          </a:p>
          <a:p>
            <a:endParaRPr lang="en-US" sz="1600" i="1" dirty="0">
              <a:solidFill>
                <a:srgbClr val="7F7F7F"/>
              </a:solidFill>
              <a:ea typeface="Calibri"/>
              <a:cs typeface="Times New Roman"/>
            </a:endParaRPr>
          </a:p>
          <a:p>
            <a:endParaRPr lang="en-US" sz="1600" i="1" dirty="0">
              <a:solidFill>
                <a:srgbClr val="7F7F7F"/>
              </a:solidFill>
              <a:ea typeface="Calibri"/>
              <a:cs typeface="Times New Roman"/>
            </a:endParaRPr>
          </a:p>
          <a:p>
            <a:endParaRPr lang="en-US" sz="1600" i="1" dirty="0">
              <a:solidFill>
                <a:srgbClr val="7F7F7F"/>
              </a:solidFill>
              <a:ea typeface="Calibri"/>
              <a:cs typeface="Times New Roman"/>
            </a:endParaRPr>
          </a:p>
          <a:p>
            <a:endParaRPr lang="en-US" sz="1000" i="1" dirty="0">
              <a:solidFill>
                <a:srgbClr val="7F7F7F"/>
              </a:solidFill>
              <a:ea typeface="Calibri"/>
              <a:cs typeface="Times New Roman"/>
            </a:endParaRPr>
          </a:p>
        </p:txBody>
      </p:sp>
      <p:sp>
        <p:nvSpPr>
          <p:cNvPr id="6"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graphicFrame>
        <p:nvGraphicFramePr>
          <p:cNvPr id="9" name="Table 8"/>
          <p:cNvGraphicFramePr>
            <a:graphicFrameLocks noGrp="1"/>
          </p:cNvGraphicFramePr>
          <p:nvPr>
            <p:extLst>
              <p:ext uri="{D42A27DB-BD31-4B8C-83A1-F6EECF244321}">
                <p14:modId xmlns:p14="http://schemas.microsoft.com/office/powerpoint/2010/main" val="1448961878"/>
              </p:ext>
            </p:extLst>
          </p:nvPr>
        </p:nvGraphicFramePr>
        <p:xfrm>
          <a:off x="464016" y="3810288"/>
          <a:ext cx="8229600" cy="3017520"/>
        </p:xfrm>
        <a:graphic>
          <a:graphicData uri="http://schemas.openxmlformats.org/drawingml/2006/table">
            <a:tbl>
              <a:tblPr firstRow="1" firstCol="1" bandRow="1"/>
              <a:tblGrid>
                <a:gridCol w="411480">
                  <a:extLst>
                    <a:ext uri="{9D8B030D-6E8A-4147-A177-3AD203B41FA5}">
                      <a16:colId xmlns:a16="http://schemas.microsoft.com/office/drawing/2014/main" val="20000"/>
                    </a:ext>
                  </a:extLst>
                </a:gridCol>
                <a:gridCol w="731520">
                  <a:extLst>
                    <a:ext uri="{9D8B030D-6E8A-4147-A177-3AD203B41FA5}">
                      <a16:colId xmlns:a16="http://schemas.microsoft.com/office/drawing/2014/main" val="20001"/>
                    </a:ext>
                  </a:extLst>
                </a:gridCol>
                <a:gridCol w="7086600">
                  <a:extLst>
                    <a:ext uri="{9D8B030D-6E8A-4147-A177-3AD203B41FA5}">
                      <a16:colId xmlns:a16="http://schemas.microsoft.com/office/drawing/2014/main" val="20002"/>
                    </a:ext>
                  </a:extLst>
                </a:gridCol>
              </a:tblGrid>
              <a:tr h="150876">
                <a:tc>
                  <a:txBody>
                    <a:bodyPr/>
                    <a:lstStyle/>
                    <a:p>
                      <a:pPr marL="0" marR="0">
                        <a:spcBef>
                          <a:spcPts val="0"/>
                        </a:spcBef>
                        <a:spcAft>
                          <a:spcPts val="500"/>
                        </a:spcAft>
                      </a:pPr>
                      <a:r>
                        <a:rPr lang="en-US" sz="1000" dirty="0">
                          <a:solidFill>
                            <a:srgbClr val="CC9900"/>
                          </a:solidFill>
                          <a:effectLst/>
                          <a:latin typeface="Calibri"/>
                          <a:ea typeface="Calibri"/>
                          <a:cs typeface="Times New Roman"/>
                        </a:rPr>
                        <a:t>Sort:</a:t>
                      </a:r>
                      <a:endParaRPr lang="en-US" sz="1000" dirty="0">
                        <a:effectLst/>
                        <a:latin typeface="Calibri"/>
                        <a:ea typeface="Calibri"/>
                        <a:cs typeface="Times New Roman"/>
                      </a:endParaRPr>
                    </a:p>
                  </a:txBody>
                  <a:tcPr marL="61722" marR="61722" marT="0" marB="0" anchor="ctr">
                    <a:lnL>
                      <a:noFill/>
                    </a:lnL>
                    <a:lnR>
                      <a:noFill/>
                    </a:lnR>
                    <a:lnT>
                      <a:noFill/>
                    </a:lnT>
                    <a:lnB w="12700" cap="flat" cmpd="sng" algn="ctr">
                      <a:solidFill>
                        <a:srgbClr val="C4BC96"/>
                      </a:solidFill>
                      <a:prstDash val="solid"/>
                      <a:round/>
                      <a:headEnd type="none" w="med" len="med"/>
                      <a:tailEnd type="none" w="med" len="med"/>
                    </a:lnB>
                  </a:tcPr>
                </a:tc>
                <a:tc>
                  <a:txBody>
                    <a:bodyPr/>
                    <a:lstStyle/>
                    <a:p>
                      <a:pPr marL="0" marR="0">
                        <a:spcBef>
                          <a:spcPts val="0"/>
                        </a:spcBef>
                        <a:spcAft>
                          <a:spcPts val="500"/>
                        </a:spcAft>
                      </a:pPr>
                      <a:r>
                        <a:rPr lang="en-US" sz="1000" b="1" dirty="0">
                          <a:solidFill>
                            <a:srgbClr val="7F7F7F"/>
                          </a:solidFill>
                          <a:effectLst/>
                          <a:latin typeface="+mn-lt"/>
                          <a:ea typeface="Calibri"/>
                          <a:cs typeface="Times New Roman"/>
                          <a:sym typeface="Wingdings"/>
                        </a:rPr>
                        <a:t></a:t>
                      </a:r>
                      <a:endParaRPr lang="en-US" sz="1000" dirty="0">
                        <a:effectLst/>
                        <a:latin typeface="Calibri"/>
                        <a:ea typeface="Calibri"/>
                        <a:cs typeface="Times New Roman"/>
                      </a:endParaRPr>
                    </a:p>
                  </a:txBody>
                  <a:tcPr marL="61722" marR="61722" marT="0" marB="0" anchor="ctr">
                    <a:lnL>
                      <a:noFill/>
                    </a:lnL>
                    <a:lnR>
                      <a:noFill/>
                    </a:lnR>
                    <a:lnT>
                      <a:noFill/>
                    </a:lnT>
                    <a:lnB w="12700" cap="flat" cmpd="sng" algn="ctr">
                      <a:solidFill>
                        <a:srgbClr val="C4BC96"/>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500"/>
                        </a:spcAft>
                        <a:buClrTx/>
                        <a:buSzTx/>
                        <a:buFontTx/>
                        <a:buNone/>
                        <a:tabLst/>
                        <a:defRPr/>
                      </a:pPr>
                      <a:r>
                        <a:rPr lang="en-US" sz="1000" b="1" dirty="0">
                          <a:solidFill>
                            <a:srgbClr val="7F7F7F"/>
                          </a:solidFill>
                          <a:effectLst/>
                          <a:latin typeface="+mn-lt"/>
                          <a:ea typeface="Calibri"/>
                          <a:cs typeface="Times New Roman"/>
                          <a:sym typeface="Wingdings"/>
                        </a:rPr>
                        <a:t></a:t>
                      </a:r>
                      <a:endParaRPr lang="en-US" sz="1000" dirty="0">
                        <a:effectLst/>
                        <a:latin typeface="+mn-lt"/>
                        <a:ea typeface="Calibri"/>
                        <a:cs typeface="Times New Roman"/>
                      </a:endParaRPr>
                    </a:p>
                  </a:txBody>
                  <a:tcPr marL="61722" marR="61722" marT="0" marB="0" anchor="ctr">
                    <a:lnL>
                      <a:noFill/>
                    </a:lnL>
                    <a:lnR>
                      <a:noFill/>
                    </a:lnR>
                    <a:lnT>
                      <a:noFill/>
                    </a:lnT>
                    <a:lnB w="12700" cap="flat" cmpd="sng" algn="ctr">
                      <a:solidFill>
                        <a:srgbClr val="C4BC96"/>
                      </a:solidFill>
                      <a:prstDash val="solid"/>
                      <a:round/>
                      <a:headEnd type="none" w="med" len="med"/>
                      <a:tailEnd type="none" w="med" len="med"/>
                    </a:lnB>
                  </a:tcPr>
                </a:tc>
                <a:extLst>
                  <a:ext uri="{0D108BD9-81ED-4DB2-BD59-A6C34878D82A}">
                    <a16:rowId xmlns:a16="http://schemas.microsoft.com/office/drawing/2014/main" val="10000"/>
                  </a:ext>
                </a:extLst>
              </a:tr>
              <a:tr h="274320">
                <a:tc>
                  <a:txBody>
                    <a:bodyPr/>
                    <a:lstStyle/>
                    <a:p>
                      <a:pPr marL="0" marR="0" indent="0" algn="r" defTabSz="914400" rtl="0" eaLnBrk="1" fontAlgn="auto" latinLnBrk="0" hangingPunct="1">
                        <a:lnSpc>
                          <a:spcPct val="100000"/>
                        </a:lnSpc>
                        <a:spcBef>
                          <a:spcPts val="500"/>
                        </a:spcBef>
                        <a:spcAft>
                          <a:spcPts val="500"/>
                        </a:spcAft>
                        <a:buClrTx/>
                        <a:buSzTx/>
                        <a:buFontTx/>
                        <a:buNone/>
                        <a:tabLst/>
                        <a:defRPr/>
                      </a:pPr>
                      <a:r>
                        <a:rPr lang="en-US" sz="1000">
                          <a:solidFill>
                            <a:srgbClr val="CC9900"/>
                          </a:solidFill>
                          <a:effectLst/>
                          <a:latin typeface="Calibri" panose="020F0502020204030204" pitchFamily="34" charset="0"/>
                          <a:ea typeface="Calibri" panose="020F0502020204030204" pitchFamily="34" charset="0"/>
                          <a:cs typeface="Times New Roman" panose="02020603050405020304" pitchFamily="18" charset="0"/>
                          <a:sym typeface="Wingdings 2" panose="05020102010507070707" pitchFamily="18" charset="2"/>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spcBef>
                          <a:spcPts val="500"/>
                        </a:spcBef>
                        <a:spcAft>
                          <a:spcPts val="500"/>
                        </a:spcAft>
                      </a:pPr>
                      <a:r>
                        <a:rPr lang="en-US" sz="1000" b="1" dirty="0">
                          <a:solidFill>
                            <a:schemeClr val="accent5">
                              <a:lumMod val="75000"/>
                            </a:schemeClr>
                          </a:solidFill>
                          <a:effectLst/>
                          <a:latin typeface="Calibri"/>
                          <a:ea typeface="Calibri"/>
                          <a:cs typeface="Times New Roman"/>
                        </a:rPr>
                        <a:t>Technical</a:t>
                      </a:r>
                    </a:p>
                  </a:txBody>
                  <a:tcPr marL="61722" marR="61722" marT="0" marB="0">
                    <a:lnL>
                      <a:noFill/>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spcBef>
                          <a:spcPts val="500"/>
                        </a:spcBef>
                        <a:spcAft>
                          <a:spcPts val="500"/>
                        </a:spcAft>
                      </a:pPr>
                      <a:r>
                        <a:rPr lang="en-US" sz="1000" b="1" dirty="0">
                          <a:solidFill>
                            <a:schemeClr val="tx1">
                              <a:lumMod val="75000"/>
                              <a:lumOff val="25000"/>
                            </a:schemeClr>
                          </a:solidFill>
                          <a:effectLst>
                            <a:glow rad="127000">
                              <a:srgbClr val="FFFF00"/>
                            </a:glow>
                          </a:effectLst>
                          <a:latin typeface="Calibri"/>
                          <a:ea typeface="Calibri"/>
                          <a:cs typeface="Times New Roman"/>
                        </a:rPr>
                        <a:t>Communication</a:t>
                      </a:r>
                      <a:r>
                        <a:rPr lang="en-US" sz="1000" b="1" dirty="0">
                          <a:solidFill>
                            <a:schemeClr val="tx1">
                              <a:lumMod val="75000"/>
                              <a:lumOff val="25000"/>
                            </a:schemeClr>
                          </a:solidFill>
                          <a:effectLst/>
                          <a:latin typeface="Calibri"/>
                          <a:ea typeface="Calibri"/>
                          <a:cs typeface="Times New Roman"/>
                        </a:rPr>
                        <a:t>s and Media </a:t>
                      </a:r>
                      <a:r>
                        <a:rPr lang="en-US" sz="1000" dirty="0">
                          <a:solidFill>
                            <a:schemeClr val="tx1">
                              <a:lumMod val="75000"/>
                              <a:lumOff val="25000"/>
                            </a:schemeClr>
                          </a:solidFill>
                          <a:effectLst/>
                          <a:latin typeface="+mn-lt"/>
                          <a:ea typeface="Calibri"/>
                          <a:cs typeface="Times New Roman"/>
                        </a:rPr>
                        <a:t>- Knowledge of the production, </a:t>
                      </a:r>
                      <a:r>
                        <a:rPr lang="en-US" sz="1000" dirty="0">
                          <a:solidFill>
                            <a:schemeClr val="tx1">
                              <a:lumMod val="75000"/>
                              <a:lumOff val="25000"/>
                            </a:schemeClr>
                          </a:solidFill>
                          <a:effectLst>
                            <a:glow rad="127000">
                              <a:srgbClr val="FFFF00"/>
                            </a:glow>
                          </a:effectLst>
                          <a:latin typeface="+mn-lt"/>
                          <a:ea typeface="Calibri"/>
                          <a:cs typeface="Times New Roman"/>
                        </a:rPr>
                        <a:t>communication</a:t>
                      </a:r>
                      <a:r>
                        <a:rPr lang="en-US" sz="1000" dirty="0">
                          <a:solidFill>
                            <a:schemeClr val="tx1">
                              <a:lumMod val="75000"/>
                              <a:lumOff val="25000"/>
                            </a:schemeClr>
                          </a:solidFill>
                          <a:effectLst/>
                          <a:latin typeface="+mn-lt"/>
                          <a:ea typeface="Calibri"/>
                          <a:cs typeface="Times New Roman"/>
                        </a:rPr>
                        <a:t> and dissemination of information and ideas to inform and entertain via written, oral, and visual media.</a:t>
                      </a:r>
                      <a:endParaRPr lang="en-US" sz="1000" dirty="0">
                        <a:solidFill>
                          <a:schemeClr val="tx1">
                            <a:lumMod val="75000"/>
                            <a:lumOff val="25000"/>
                          </a:schemeClr>
                        </a:solidFill>
                        <a:effectLst/>
                        <a:latin typeface="Calibri"/>
                        <a:ea typeface="Calibri"/>
                        <a:cs typeface="Times New Roman"/>
                      </a:endParaRPr>
                    </a:p>
                  </a:txBody>
                  <a:tcPr marL="61722" marR="61722" marT="0" marB="0">
                    <a:lnL>
                      <a:noFill/>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extLst>
                  <a:ext uri="{0D108BD9-81ED-4DB2-BD59-A6C34878D82A}">
                    <a16:rowId xmlns:a16="http://schemas.microsoft.com/office/drawing/2014/main" val="10001"/>
                  </a:ext>
                </a:extLst>
              </a:tr>
              <a:tr h="274320">
                <a:tc>
                  <a:txBody>
                    <a:bodyPr/>
                    <a:lstStyle/>
                    <a:p>
                      <a:pPr marL="0" marR="0" indent="0" algn="r" defTabSz="914400" rtl="0" eaLnBrk="1" fontAlgn="auto" latinLnBrk="0" hangingPunct="1">
                        <a:lnSpc>
                          <a:spcPct val="100000"/>
                        </a:lnSpc>
                        <a:spcBef>
                          <a:spcPts val="500"/>
                        </a:spcBef>
                        <a:spcAft>
                          <a:spcPts val="500"/>
                        </a:spcAft>
                        <a:buClrTx/>
                        <a:buSzTx/>
                        <a:buFontTx/>
                        <a:buNone/>
                        <a:tabLst/>
                        <a:defRPr/>
                      </a:pPr>
                      <a:r>
                        <a:rPr lang="en-US" sz="1000">
                          <a:solidFill>
                            <a:srgbClr val="CC9900"/>
                          </a:solidFill>
                          <a:effectLst/>
                          <a:latin typeface="Calibri" panose="020F0502020204030204" pitchFamily="34" charset="0"/>
                          <a:ea typeface="Calibri" panose="020F0502020204030204" pitchFamily="34" charset="0"/>
                          <a:cs typeface="Times New Roman" panose="02020603050405020304" pitchFamily="18" charset="0"/>
                          <a:sym typeface="Wingdings 2" panose="05020102010507070707" pitchFamily="18" charset="2"/>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spcBef>
                          <a:spcPts val="500"/>
                        </a:spcBef>
                        <a:spcAft>
                          <a:spcPts val="500"/>
                        </a:spcAft>
                      </a:pPr>
                      <a:r>
                        <a:rPr lang="en-US" sz="1000" b="1" dirty="0">
                          <a:solidFill>
                            <a:schemeClr val="accent5">
                              <a:lumMod val="75000"/>
                            </a:schemeClr>
                          </a:solidFill>
                          <a:effectLst/>
                          <a:latin typeface="Calibri"/>
                          <a:ea typeface="Calibri"/>
                          <a:cs typeface="Times New Roman"/>
                        </a:rPr>
                        <a:t>Technical</a:t>
                      </a:r>
                    </a:p>
                  </a:txBody>
                  <a:tcPr marL="61722" marR="61722" marT="0" marB="0">
                    <a:lnL>
                      <a:noFill/>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spcBef>
                          <a:spcPts val="500"/>
                        </a:spcBef>
                        <a:spcAft>
                          <a:spcPts val="500"/>
                        </a:spcAft>
                      </a:pPr>
                      <a:r>
                        <a:rPr lang="en-US" sz="1000" b="1" dirty="0">
                          <a:solidFill>
                            <a:schemeClr val="tx1">
                              <a:lumMod val="75000"/>
                              <a:lumOff val="25000"/>
                            </a:schemeClr>
                          </a:solidFill>
                          <a:effectLst>
                            <a:glow rad="127000">
                              <a:srgbClr val="FFFF00"/>
                            </a:glow>
                          </a:effectLst>
                          <a:latin typeface="+mn-lt"/>
                          <a:ea typeface="Calibri"/>
                          <a:cs typeface="Times New Roman"/>
                        </a:rPr>
                        <a:t>Communication</a:t>
                      </a:r>
                      <a:r>
                        <a:rPr lang="en-US" sz="1000" b="1" dirty="0">
                          <a:solidFill>
                            <a:schemeClr val="tx1">
                              <a:lumMod val="75000"/>
                              <a:lumOff val="25000"/>
                            </a:schemeClr>
                          </a:solidFill>
                          <a:effectLst/>
                          <a:latin typeface="+mn-lt"/>
                          <a:ea typeface="Calibri"/>
                          <a:cs typeface="Times New Roman"/>
                        </a:rPr>
                        <a:t>s Security Management</a:t>
                      </a:r>
                      <a:r>
                        <a:rPr lang="en-US" sz="1000" dirty="0">
                          <a:solidFill>
                            <a:schemeClr val="tx1">
                              <a:lumMod val="75000"/>
                              <a:lumOff val="25000"/>
                            </a:schemeClr>
                          </a:solidFill>
                          <a:effectLst/>
                          <a:latin typeface="+mn-lt"/>
                          <a:ea typeface="Calibri"/>
                          <a:cs typeface="Times New Roman"/>
                        </a:rPr>
                        <a:t> - Knowledge of the principles, policies, and procedures involved in ensuring the security of </a:t>
                      </a:r>
                      <a:r>
                        <a:rPr lang="en-US" sz="1000" dirty="0">
                          <a:solidFill>
                            <a:schemeClr val="tx1">
                              <a:lumMod val="75000"/>
                              <a:lumOff val="25000"/>
                            </a:schemeClr>
                          </a:solidFill>
                          <a:effectLst>
                            <a:glow rad="127000">
                              <a:srgbClr val="FFFF00"/>
                            </a:glow>
                          </a:effectLst>
                          <a:latin typeface="+mn-lt"/>
                          <a:ea typeface="Calibri"/>
                          <a:cs typeface="Times New Roman"/>
                        </a:rPr>
                        <a:t>communication</a:t>
                      </a:r>
                      <a:r>
                        <a:rPr lang="en-US" sz="1000" dirty="0">
                          <a:solidFill>
                            <a:schemeClr val="tx1">
                              <a:lumMod val="75000"/>
                              <a:lumOff val="25000"/>
                            </a:schemeClr>
                          </a:solidFill>
                          <a:effectLst/>
                          <a:latin typeface="+mn-lt"/>
                          <a:ea typeface="Calibri"/>
                          <a:cs typeface="Times New Roman"/>
                        </a:rPr>
                        <a:t>s services and data, and in maintaining the communications environment on which it resides.</a:t>
                      </a:r>
                      <a:endParaRPr lang="en-US" sz="1000" dirty="0">
                        <a:solidFill>
                          <a:schemeClr val="tx1">
                            <a:lumMod val="75000"/>
                            <a:lumOff val="25000"/>
                          </a:schemeClr>
                        </a:solidFill>
                        <a:effectLst/>
                        <a:latin typeface="Calibri"/>
                        <a:ea typeface="Calibri"/>
                        <a:cs typeface="Times New Roman"/>
                      </a:endParaRPr>
                    </a:p>
                  </a:txBody>
                  <a:tcPr marL="61722" marR="61722" marT="0" marB="0">
                    <a:lnL>
                      <a:noFill/>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extLst>
                  <a:ext uri="{0D108BD9-81ED-4DB2-BD59-A6C34878D82A}">
                    <a16:rowId xmlns:a16="http://schemas.microsoft.com/office/drawing/2014/main" val="10002"/>
                  </a:ext>
                </a:extLst>
              </a:tr>
              <a:tr h="274320">
                <a:tc>
                  <a:txBody>
                    <a:bodyPr/>
                    <a:lstStyle/>
                    <a:p>
                      <a:pPr marL="0" marR="0" indent="0" algn="r" defTabSz="914400" rtl="0" eaLnBrk="1" fontAlgn="auto" latinLnBrk="0" hangingPunct="1">
                        <a:lnSpc>
                          <a:spcPct val="100000"/>
                        </a:lnSpc>
                        <a:spcBef>
                          <a:spcPts val="500"/>
                        </a:spcBef>
                        <a:spcAft>
                          <a:spcPts val="500"/>
                        </a:spcAft>
                        <a:buClrTx/>
                        <a:buSzTx/>
                        <a:buFontTx/>
                        <a:buNone/>
                        <a:tabLst/>
                        <a:defRPr/>
                      </a:pPr>
                      <a:r>
                        <a:rPr lang="en-US" sz="1000">
                          <a:solidFill>
                            <a:srgbClr val="CC9900"/>
                          </a:solidFill>
                          <a:effectLst/>
                          <a:latin typeface="Calibri" panose="020F0502020204030204" pitchFamily="34" charset="0"/>
                          <a:ea typeface="Calibri" panose="020F0502020204030204" pitchFamily="34" charset="0"/>
                          <a:cs typeface="Times New Roman" panose="02020603050405020304" pitchFamily="18" charset="0"/>
                          <a:sym typeface="Wingdings 2" panose="05020102010507070707" pitchFamily="18" charset="2"/>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spcBef>
                          <a:spcPts val="500"/>
                        </a:spcBef>
                        <a:spcAft>
                          <a:spcPts val="500"/>
                        </a:spcAft>
                      </a:pPr>
                      <a:r>
                        <a:rPr lang="en-US" sz="1000" b="1" dirty="0">
                          <a:solidFill>
                            <a:schemeClr val="accent5">
                              <a:lumMod val="75000"/>
                            </a:schemeClr>
                          </a:solidFill>
                          <a:effectLst/>
                          <a:latin typeface="Calibri"/>
                          <a:ea typeface="Calibri"/>
                          <a:cs typeface="Times New Roman"/>
                        </a:rPr>
                        <a:t>Technical</a:t>
                      </a:r>
                    </a:p>
                  </a:txBody>
                  <a:tcPr marL="61722" marR="61722" marT="0" marB="0">
                    <a:lnL>
                      <a:noFill/>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spcBef>
                          <a:spcPts val="500"/>
                        </a:spcBef>
                        <a:spcAft>
                          <a:spcPts val="500"/>
                        </a:spcAft>
                      </a:pPr>
                      <a:r>
                        <a:rPr lang="en-US" sz="1000" b="1" dirty="0">
                          <a:solidFill>
                            <a:schemeClr val="tx1">
                              <a:lumMod val="75000"/>
                              <a:lumOff val="25000"/>
                            </a:schemeClr>
                          </a:solidFill>
                          <a:effectLst/>
                          <a:latin typeface="+mn-lt"/>
                          <a:ea typeface="Calibri"/>
                          <a:cs typeface="Times New Roman"/>
                        </a:rPr>
                        <a:t>Distributed Systems</a:t>
                      </a:r>
                      <a:r>
                        <a:rPr lang="en-US" sz="1000" b="1" baseline="0" dirty="0">
                          <a:solidFill>
                            <a:schemeClr val="tx1">
                              <a:lumMod val="75000"/>
                              <a:lumOff val="25000"/>
                            </a:schemeClr>
                          </a:solidFill>
                          <a:effectLst/>
                          <a:latin typeface="+mn-lt"/>
                          <a:ea typeface="Calibri"/>
                          <a:cs typeface="Times New Roman"/>
                        </a:rPr>
                        <a:t> </a:t>
                      </a:r>
                      <a:r>
                        <a:rPr lang="en-US" sz="1000" baseline="0" dirty="0">
                          <a:solidFill>
                            <a:schemeClr val="tx1">
                              <a:lumMod val="75000"/>
                              <a:lumOff val="25000"/>
                            </a:schemeClr>
                          </a:solidFill>
                          <a:effectLst/>
                          <a:latin typeface="+mn-lt"/>
                          <a:ea typeface="Calibri"/>
                          <a:cs typeface="Times New Roman"/>
                        </a:rPr>
                        <a:t>- Knowledge of the principles, theoretical concepts, and tools underlying distributed computing systems, including their associated components and </a:t>
                      </a:r>
                      <a:r>
                        <a:rPr lang="en-US" sz="1000" baseline="0" dirty="0">
                          <a:solidFill>
                            <a:schemeClr val="tx1">
                              <a:lumMod val="75000"/>
                              <a:lumOff val="25000"/>
                            </a:schemeClr>
                          </a:solidFill>
                          <a:effectLst>
                            <a:glow rad="127000">
                              <a:srgbClr val="FFFF00"/>
                            </a:glow>
                          </a:effectLst>
                          <a:latin typeface="+mn-lt"/>
                          <a:ea typeface="Calibri"/>
                          <a:cs typeface="Times New Roman"/>
                        </a:rPr>
                        <a:t>communication</a:t>
                      </a:r>
                      <a:r>
                        <a:rPr lang="en-US" sz="1000" baseline="0" dirty="0">
                          <a:solidFill>
                            <a:schemeClr val="tx1">
                              <a:lumMod val="75000"/>
                              <a:lumOff val="25000"/>
                            </a:schemeClr>
                          </a:solidFill>
                          <a:effectLst/>
                          <a:latin typeface="+mn-lt"/>
                          <a:ea typeface="Calibri"/>
                          <a:cs typeface="Times New Roman"/>
                        </a:rPr>
                        <a:t> standards.</a:t>
                      </a:r>
                      <a:endParaRPr lang="en-US" sz="1000" dirty="0">
                        <a:solidFill>
                          <a:schemeClr val="tx1">
                            <a:lumMod val="75000"/>
                            <a:lumOff val="25000"/>
                          </a:schemeClr>
                        </a:solidFill>
                        <a:effectLst/>
                        <a:latin typeface="Calibri"/>
                        <a:ea typeface="Calibri"/>
                        <a:cs typeface="Times New Roman"/>
                      </a:endParaRPr>
                    </a:p>
                  </a:txBody>
                  <a:tcPr marL="61722" marR="61722" marT="0" marB="0">
                    <a:lnL>
                      <a:noFill/>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extLst>
                  <a:ext uri="{0D108BD9-81ED-4DB2-BD59-A6C34878D82A}">
                    <a16:rowId xmlns:a16="http://schemas.microsoft.com/office/drawing/2014/main" val="10003"/>
                  </a:ext>
                </a:extLst>
              </a:tr>
              <a:tr h="274320">
                <a:tc>
                  <a:txBody>
                    <a:bodyPr/>
                    <a:lstStyle/>
                    <a:p>
                      <a:pPr marL="0" marR="0" indent="0" algn="r" defTabSz="914400" rtl="0" eaLnBrk="1" fontAlgn="auto" latinLnBrk="0" hangingPunct="1">
                        <a:lnSpc>
                          <a:spcPct val="100000"/>
                        </a:lnSpc>
                        <a:spcBef>
                          <a:spcPts val="500"/>
                        </a:spcBef>
                        <a:spcAft>
                          <a:spcPts val="500"/>
                        </a:spcAft>
                        <a:buClrTx/>
                        <a:buSzTx/>
                        <a:buFontTx/>
                        <a:buNone/>
                        <a:tabLst/>
                        <a:defRPr/>
                      </a:pPr>
                      <a:r>
                        <a:rPr lang="en-US" sz="1000">
                          <a:solidFill>
                            <a:srgbClr val="CC9900"/>
                          </a:solidFill>
                          <a:effectLst/>
                          <a:latin typeface="Calibri" panose="020F0502020204030204" pitchFamily="34" charset="0"/>
                          <a:ea typeface="Calibri" panose="020F0502020204030204" pitchFamily="34" charset="0"/>
                          <a:cs typeface="Times New Roman" panose="02020603050405020304" pitchFamily="18" charset="0"/>
                          <a:sym typeface="Wingdings 2" panose="05020102010507070707" pitchFamily="18" charset="2"/>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spcBef>
                          <a:spcPts val="500"/>
                        </a:spcBef>
                        <a:spcAft>
                          <a:spcPts val="500"/>
                        </a:spcAft>
                      </a:pPr>
                      <a:r>
                        <a:rPr lang="en-US" sz="1000" b="1" dirty="0">
                          <a:solidFill>
                            <a:schemeClr val="accent5">
                              <a:lumMod val="75000"/>
                            </a:schemeClr>
                          </a:solidFill>
                          <a:effectLst/>
                          <a:latin typeface="Calibri"/>
                          <a:ea typeface="Calibri"/>
                          <a:cs typeface="Times New Roman"/>
                        </a:rPr>
                        <a:t>Technical</a:t>
                      </a:r>
                    </a:p>
                  </a:txBody>
                  <a:tcPr marL="61722" marR="61722" marT="0" marB="0">
                    <a:lnL>
                      <a:noFill/>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spcBef>
                          <a:spcPts val="500"/>
                        </a:spcBef>
                        <a:spcAft>
                          <a:spcPts val="500"/>
                        </a:spcAft>
                      </a:pPr>
                      <a:r>
                        <a:rPr lang="en-US" sz="1000" b="1" dirty="0">
                          <a:solidFill>
                            <a:schemeClr val="tx1">
                              <a:lumMod val="75000"/>
                              <a:lumOff val="25000"/>
                            </a:schemeClr>
                          </a:solidFill>
                          <a:effectLst/>
                          <a:latin typeface="+mn-lt"/>
                          <a:ea typeface="Calibri"/>
                          <a:cs typeface="Times New Roman"/>
                        </a:rPr>
                        <a:t>Infrastructure Design </a:t>
                      </a:r>
                      <a:r>
                        <a:rPr lang="en-US" sz="1000" dirty="0">
                          <a:solidFill>
                            <a:schemeClr val="tx1">
                              <a:lumMod val="75000"/>
                              <a:lumOff val="25000"/>
                            </a:schemeClr>
                          </a:solidFill>
                          <a:effectLst/>
                          <a:latin typeface="+mn-lt"/>
                          <a:ea typeface="Calibri"/>
                          <a:cs typeface="Times New Roman"/>
                        </a:rPr>
                        <a:t>- Knowledge of the architecture and typology of software, hardware, and networks, including LANS, WANS, and tele</a:t>
                      </a:r>
                      <a:r>
                        <a:rPr lang="en-US" sz="1000" dirty="0">
                          <a:solidFill>
                            <a:schemeClr val="tx1">
                              <a:lumMod val="75000"/>
                              <a:lumOff val="25000"/>
                            </a:schemeClr>
                          </a:solidFill>
                          <a:effectLst>
                            <a:glow rad="127000">
                              <a:srgbClr val="FFFF00"/>
                            </a:glow>
                          </a:effectLst>
                          <a:latin typeface="+mn-lt"/>
                          <a:ea typeface="Calibri"/>
                          <a:cs typeface="Times New Roman"/>
                        </a:rPr>
                        <a:t>communication</a:t>
                      </a:r>
                      <a:r>
                        <a:rPr lang="en-US" sz="1000" dirty="0">
                          <a:solidFill>
                            <a:schemeClr val="tx1">
                              <a:lumMod val="75000"/>
                              <a:lumOff val="25000"/>
                            </a:schemeClr>
                          </a:solidFill>
                          <a:effectLst/>
                          <a:latin typeface="+mn-lt"/>
                          <a:ea typeface="Calibri"/>
                          <a:cs typeface="Times New Roman"/>
                        </a:rPr>
                        <a:t>s systems, their components and associated protocols and standards, and how they operate and integrate with one another and with associated controlling software.</a:t>
                      </a:r>
                    </a:p>
                  </a:txBody>
                  <a:tcPr marL="61722" marR="61722" marT="0" marB="0">
                    <a:lnL>
                      <a:noFill/>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extLst>
                  <a:ext uri="{0D108BD9-81ED-4DB2-BD59-A6C34878D82A}">
                    <a16:rowId xmlns:a16="http://schemas.microsoft.com/office/drawing/2014/main" val="10004"/>
                  </a:ext>
                </a:extLst>
              </a:tr>
              <a:tr h="274320">
                <a:tc>
                  <a:txBody>
                    <a:bodyPr/>
                    <a:lstStyle/>
                    <a:p>
                      <a:pPr marL="0" marR="0" indent="0" algn="r" defTabSz="914400" rtl="0" eaLnBrk="1" fontAlgn="auto" latinLnBrk="0" hangingPunct="1">
                        <a:lnSpc>
                          <a:spcPct val="100000"/>
                        </a:lnSpc>
                        <a:spcBef>
                          <a:spcPts val="500"/>
                        </a:spcBef>
                        <a:spcAft>
                          <a:spcPts val="500"/>
                        </a:spcAft>
                        <a:buClrTx/>
                        <a:buSzTx/>
                        <a:buFontTx/>
                        <a:buNone/>
                        <a:tabLst/>
                        <a:defRPr/>
                      </a:pPr>
                      <a:r>
                        <a:rPr lang="en-US" sz="1000">
                          <a:solidFill>
                            <a:srgbClr val="CC9900"/>
                          </a:solidFill>
                          <a:effectLst/>
                          <a:latin typeface="Calibri" panose="020F0502020204030204" pitchFamily="34" charset="0"/>
                          <a:ea typeface="Calibri" panose="020F0502020204030204" pitchFamily="34" charset="0"/>
                          <a:cs typeface="Times New Roman" panose="02020603050405020304" pitchFamily="18" charset="0"/>
                          <a:sym typeface="Wingdings 2" panose="05020102010507070707" pitchFamily="18" charset="2"/>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spcBef>
                          <a:spcPts val="500"/>
                        </a:spcBef>
                        <a:spcAft>
                          <a:spcPts val="500"/>
                        </a:spcAft>
                      </a:pPr>
                      <a:r>
                        <a:rPr lang="en-US" sz="1000" b="1" dirty="0">
                          <a:solidFill>
                            <a:schemeClr val="accent5">
                              <a:lumMod val="75000"/>
                            </a:schemeClr>
                          </a:solidFill>
                          <a:effectLst/>
                          <a:latin typeface="Calibri"/>
                          <a:ea typeface="Calibri"/>
                          <a:cs typeface="Times New Roman"/>
                        </a:rPr>
                        <a:t>Technical</a:t>
                      </a:r>
                    </a:p>
                  </a:txBody>
                  <a:tcPr marL="61722" marR="61722" marT="0" marB="0">
                    <a:lnL>
                      <a:noFill/>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500"/>
                        </a:spcBef>
                        <a:spcAft>
                          <a:spcPts val="500"/>
                        </a:spcAft>
                        <a:buClrTx/>
                        <a:buSzTx/>
                        <a:buFontTx/>
                        <a:buNone/>
                        <a:tabLst/>
                        <a:defRPr/>
                      </a:pPr>
                      <a:r>
                        <a:rPr lang="en-US" sz="1000" b="1" dirty="0">
                          <a:solidFill>
                            <a:schemeClr val="tx1">
                              <a:lumMod val="75000"/>
                              <a:lumOff val="25000"/>
                            </a:schemeClr>
                          </a:solidFill>
                          <a:effectLst/>
                          <a:latin typeface="+mn-lt"/>
                          <a:ea typeface="Calibri"/>
                          <a:cs typeface="Times New Roman"/>
                        </a:rPr>
                        <a:t>Network Management </a:t>
                      </a:r>
                      <a:r>
                        <a:rPr lang="en-US" sz="1000" dirty="0">
                          <a:solidFill>
                            <a:schemeClr val="tx1">
                              <a:lumMod val="75000"/>
                              <a:lumOff val="25000"/>
                            </a:schemeClr>
                          </a:solidFill>
                          <a:effectLst/>
                          <a:latin typeface="+mn-lt"/>
                          <a:ea typeface="Calibri"/>
                          <a:cs typeface="Times New Roman"/>
                        </a:rPr>
                        <a:t>- Knowledge of the operation, management, and maintenance of network and tele</a:t>
                      </a:r>
                      <a:r>
                        <a:rPr lang="en-US" sz="1000" dirty="0">
                          <a:solidFill>
                            <a:schemeClr val="tx1">
                              <a:lumMod val="75000"/>
                              <a:lumOff val="25000"/>
                            </a:schemeClr>
                          </a:solidFill>
                          <a:effectLst>
                            <a:glow rad="127000">
                              <a:srgbClr val="FFFF00"/>
                            </a:glow>
                          </a:effectLst>
                          <a:latin typeface="+mn-lt"/>
                          <a:ea typeface="Calibri"/>
                          <a:cs typeface="Times New Roman"/>
                        </a:rPr>
                        <a:t>communication</a:t>
                      </a:r>
                      <a:r>
                        <a:rPr lang="en-US" sz="1000" dirty="0">
                          <a:solidFill>
                            <a:schemeClr val="tx1">
                              <a:lumMod val="75000"/>
                              <a:lumOff val="25000"/>
                            </a:schemeClr>
                          </a:solidFill>
                          <a:effectLst/>
                          <a:latin typeface="+mn-lt"/>
                          <a:ea typeface="Calibri"/>
                          <a:cs typeface="Times New Roman"/>
                        </a:rPr>
                        <a:t> systems and linked systems and peripherals.</a:t>
                      </a:r>
                    </a:p>
                  </a:txBody>
                  <a:tcPr marL="61722" marR="61722" marT="0" marB="0">
                    <a:lnL>
                      <a:noFill/>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extLst>
                  <a:ext uri="{0D108BD9-81ED-4DB2-BD59-A6C34878D82A}">
                    <a16:rowId xmlns:a16="http://schemas.microsoft.com/office/drawing/2014/main" val="10005"/>
                  </a:ext>
                </a:extLst>
              </a:tr>
              <a:tr h="274320">
                <a:tc>
                  <a:txBody>
                    <a:bodyPr/>
                    <a:lstStyle/>
                    <a:p>
                      <a:pPr marL="0" marR="0" indent="0" algn="r" defTabSz="914400" rtl="0" eaLnBrk="1" fontAlgn="auto" latinLnBrk="0" hangingPunct="1">
                        <a:lnSpc>
                          <a:spcPct val="100000"/>
                        </a:lnSpc>
                        <a:spcBef>
                          <a:spcPts val="500"/>
                        </a:spcBef>
                        <a:spcAft>
                          <a:spcPts val="500"/>
                        </a:spcAft>
                        <a:buClrTx/>
                        <a:buSzTx/>
                        <a:buFontTx/>
                        <a:buNone/>
                        <a:tabLst/>
                        <a:defRPr/>
                      </a:pPr>
                      <a:r>
                        <a:rPr lang="en-US" sz="1000">
                          <a:solidFill>
                            <a:srgbClr val="CC9900"/>
                          </a:solidFill>
                          <a:effectLst/>
                          <a:latin typeface="Calibri" panose="020F0502020204030204" pitchFamily="34" charset="0"/>
                          <a:ea typeface="Calibri" panose="020F0502020204030204" pitchFamily="34" charset="0"/>
                          <a:cs typeface="Times New Roman" panose="02020603050405020304" pitchFamily="18" charset="0"/>
                          <a:sym typeface="Wingdings 2" panose="05020102010507070707" pitchFamily="18" charset="2"/>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722" marR="61722" marT="0" marB="0">
                    <a:lnL>
                      <a:noFill/>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500"/>
                        </a:spcBef>
                        <a:spcAft>
                          <a:spcPts val="500"/>
                        </a:spcAft>
                        <a:buClrTx/>
                        <a:buSzTx/>
                        <a:buFontTx/>
                        <a:buNone/>
                        <a:tabLst/>
                        <a:defRPr/>
                      </a:pPr>
                      <a:r>
                        <a:rPr lang="en-US" sz="1000" b="1" dirty="0">
                          <a:solidFill>
                            <a:schemeClr val="accent5">
                              <a:lumMod val="75000"/>
                            </a:schemeClr>
                          </a:solidFill>
                          <a:effectLst/>
                          <a:latin typeface="+mn-lt"/>
                          <a:ea typeface="Calibri"/>
                          <a:cs typeface="Times New Roman"/>
                        </a:rPr>
                        <a:t>General</a:t>
                      </a:r>
                    </a:p>
                  </a:txBody>
                  <a:tcPr marL="61722" marR="61722" marT="0" marB="0">
                    <a:lnL>
                      <a:noFill/>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spcBef>
                          <a:spcPts val="500"/>
                        </a:spcBef>
                        <a:spcAft>
                          <a:spcPts val="500"/>
                        </a:spcAft>
                      </a:pPr>
                      <a:r>
                        <a:rPr kumimoji="0" lang="en-US" sz="1000" b="1" i="0" u="none" strike="noStrike" kern="1200" cap="none" spc="0" normalizeH="0" baseline="0" noProof="0" dirty="0">
                          <a:ln>
                            <a:noFill/>
                          </a:ln>
                          <a:solidFill>
                            <a:schemeClr val="tx1">
                              <a:lumMod val="75000"/>
                              <a:lumOff val="2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Oral </a:t>
                      </a:r>
                      <a:r>
                        <a:rPr kumimoji="0" lang="en-US" sz="1000" b="1" i="0" u="none" strike="noStrike" kern="1200" cap="none" spc="0" normalizeH="0" baseline="0" noProof="0" dirty="0">
                          <a:ln>
                            <a:noFill/>
                          </a:ln>
                          <a:solidFill>
                            <a:schemeClr val="tx1">
                              <a:lumMod val="75000"/>
                              <a:lumOff val="25000"/>
                            </a:schemeClr>
                          </a:solidFill>
                          <a:effectLst>
                            <a:glow rad="127000">
                              <a:srgbClr val="FFFF00"/>
                            </a:glow>
                          </a:effectLst>
                          <a:uLnTx/>
                          <a:uFillTx/>
                          <a:latin typeface="Calibri" panose="020F0502020204030204" pitchFamily="34" charset="0"/>
                          <a:ea typeface="Calibri" panose="020F0502020204030204" pitchFamily="34" charset="0"/>
                          <a:cs typeface="Times New Roman" panose="02020603050405020304" pitchFamily="18" charset="0"/>
                        </a:rPr>
                        <a:t>Communication</a:t>
                      </a:r>
                      <a:r>
                        <a:rPr kumimoji="0" lang="en-US" sz="1000" b="1" i="0" u="none" strike="noStrike" kern="1200" cap="none" spc="0" normalizeH="0" baseline="0" noProof="0" dirty="0">
                          <a:ln>
                            <a:noFill/>
                          </a:ln>
                          <a:solidFill>
                            <a:schemeClr val="tx1">
                              <a:lumMod val="75000"/>
                              <a:lumOff val="2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en-US" sz="1000" b="0" i="0" u="none" strike="noStrike" kern="1200" cap="none" spc="0" normalizeH="0" baseline="0" noProof="0" dirty="0">
                          <a:ln>
                            <a:noFill/>
                          </a:ln>
                          <a:solidFill>
                            <a:schemeClr val="tx1">
                              <a:lumMod val="75000"/>
                              <a:lumOff val="2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 - Expresses information (for example, ideas or facts) to individuals or groups effectively, taking into account the audience and nature of the information (for example, technical, sensitive, controversial); makes clear and convincing oral presentations; listens to others, attends to nonverbal cues, and responds appropriately.</a:t>
                      </a:r>
                      <a:endParaRPr lang="en-US" sz="1000" dirty="0">
                        <a:solidFill>
                          <a:schemeClr val="tx1">
                            <a:lumMod val="75000"/>
                            <a:lumOff val="25000"/>
                          </a:schemeClr>
                        </a:solidFill>
                        <a:effectLst/>
                        <a:latin typeface="Calibri"/>
                        <a:ea typeface="Calibri"/>
                        <a:cs typeface="Times New Roman"/>
                      </a:endParaRPr>
                    </a:p>
                  </a:txBody>
                  <a:tcPr marL="61722" marR="61722" marT="0" marB="0">
                    <a:lnL>
                      <a:noFill/>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extLst>
                  <a:ext uri="{0D108BD9-81ED-4DB2-BD59-A6C34878D82A}">
                    <a16:rowId xmlns:a16="http://schemas.microsoft.com/office/drawing/2014/main" val="10006"/>
                  </a:ext>
                </a:extLst>
              </a:tr>
              <a:tr h="274320">
                <a:tc>
                  <a:txBody>
                    <a:bodyPr/>
                    <a:lstStyle/>
                    <a:p>
                      <a:pPr marL="0" marR="0" indent="0" algn="r" defTabSz="914400" rtl="0" eaLnBrk="1" fontAlgn="auto" latinLnBrk="0" hangingPunct="1">
                        <a:lnSpc>
                          <a:spcPct val="100000"/>
                        </a:lnSpc>
                        <a:spcBef>
                          <a:spcPts val="500"/>
                        </a:spcBef>
                        <a:spcAft>
                          <a:spcPts val="500"/>
                        </a:spcAft>
                        <a:buClrTx/>
                        <a:buSzTx/>
                        <a:buFontTx/>
                        <a:buNone/>
                        <a:tabLst/>
                        <a:defRPr/>
                      </a:pPr>
                      <a:r>
                        <a:rPr lang="en-US" sz="1000">
                          <a:solidFill>
                            <a:srgbClr val="CC9900"/>
                          </a:solidFill>
                          <a:effectLst/>
                          <a:latin typeface="Calibri" panose="020F0502020204030204" pitchFamily="34" charset="0"/>
                          <a:ea typeface="Calibri" panose="020F0502020204030204" pitchFamily="34" charset="0"/>
                          <a:cs typeface="Times New Roman" panose="02020603050405020304" pitchFamily="18" charset="0"/>
                          <a:sym typeface="Wingdings 2" panose="05020102010507070707" pitchFamily="18" charset="2"/>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722" marR="61722" marT="0" marB="0">
                    <a:lnL>
                      <a:noFill/>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500"/>
                        </a:spcBef>
                        <a:spcAft>
                          <a:spcPts val="500"/>
                        </a:spcAft>
                        <a:buClrTx/>
                        <a:buSzTx/>
                        <a:buFontTx/>
                        <a:buNone/>
                        <a:tabLst/>
                        <a:defRPr/>
                      </a:pPr>
                      <a:r>
                        <a:rPr lang="en-US" sz="1000" b="1" dirty="0">
                          <a:solidFill>
                            <a:schemeClr val="accent5">
                              <a:lumMod val="75000"/>
                            </a:schemeClr>
                          </a:solidFill>
                          <a:effectLst/>
                          <a:latin typeface="+mn-lt"/>
                          <a:ea typeface="Calibri"/>
                          <a:cs typeface="Times New Roman"/>
                        </a:rPr>
                        <a:t>Leadership</a:t>
                      </a:r>
                    </a:p>
                  </a:txBody>
                  <a:tcPr marL="61722" marR="61722" marT="0" marB="0">
                    <a:lnL>
                      <a:noFill/>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spcBef>
                          <a:spcPts val="500"/>
                        </a:spcBef>
                        <a:spcAft>
                          <a:spcPts val="500"/>
                        </a:spcAft>
                      </a:pPr>
                      <a:r>
                        <a:rPr kumimoji="0" lang="en-US" sz="1000" b="1" i="0" u="none" strike="noStrike" kern="1200" cap="none" spc="0" normalizeH="0" baseline="0" noProof="0" dirty="0">
                          <a:ln>
                            <a:noFill/>
                          </a:ln>
                          <a:solidFill>
                            <a:schemeClr val="tx1">
                              <a:lumMod val="75000"/>
                              <a:lumOff val="2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Oral </a:t>
                      </a:r>
                      <a:r>
                        <a:rPr kumimoji="0" lang="en-US" sz="1000" b="1" i="0" u="none" strike="noStrike" kern="1200" cap="none" spc="0" normalizeH="0" baseline="0" noProof="0" dirty="0">
                          <a:ln>
                            <a:noFill/>
                          </a:ln>
                          <a:solidFill>
                            <a:schemeClr val="tx1">
                              <a:lumMod val="75000"/>
                              <a:lumOff val="25000"/>
                            </a:schemeClr>
                          </a:solidFill>
                          <a:effectLst>
                            <a:glow rad="127000">
                              <a:srgbClr val="FFFF00"/>
                            </a:glow>
                          </a:effectLst>
                          <a:uLnTx/>
                          <a:uFillTx/>
                          <a:latin typeface="Calibri" panose="020F0502020204030204" pitchFamily="34" charset="0"/>
                          <a:ea typeface="Calibri" panose="020F0502020204030204" pitchFamily="34" charset="0"/>
                          <a:cs typeface="Times New Roman" panose="02020603050405020304" pitchFamily="18" charset="0"/>
                        </a:rPr>
                        <a:t>Communication</a:t>
                      </a:r>
                      <a:r>
                        <a:rPr kumimoji="0" lang="en-US" sz="1000" b="1" i="0" u="none" strike="noStrike" kern="1200" cap="none" spc="0" normalizeH="0" baseline="0" noProof="0" dirty="0">
                          <a:ln>
                            <a:noFill/>
                          </a:ln>
                          <a:solidFill>
                            <a:schemeClr val="tx1">
                              <a:lumMod val="75000"/>
                              <a:lumOff val="2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en-US" sz="1000" b="1" i="0" u="none" strike="noStrike" kern="1200" cap="none" spc="0" normalizeH="0" baseline="0" noProof="0" dirty="0">
                          <a:ln>
                            <a:noFill/>
                          </a:ln>
                          <a:solidFill>
                            <a:schemeClr val="tx1">
                              <a:lumMod val="75000"/>
                              <a:lumOff val="25000"/>
                            </a:schemeClr>
                          </a:solidFill>
                          <a:effectLst/>
                          <a:uLnTx/>
                          <a:uFillTx/>
                          <a:latin typeface="Calibri" panose="020F0502020204030204" pitchFamily="34" charset="0"/>
                          <a:ea typeface="Calibri" panose="020F0502020204030204" pitchFamily="34" charset="0"/>
                          <a:cs typeface="Calibri" panose="020F0502020204030204" pitchFamily="34" charset="0"/>
                        </a:rPr>
                        <a:t>ǂ)</a:t>
                      </a:r>
                      <a:r>
                        <a:rPr kumimoji="0" lang="en-US" sz="1000" b="0" i="0" u="none" strike="noStrike" kern="1200" cap="none" spc="0" normalizeH="0" baseline="0" noProof="0" dirty="0">
                          <a:ln>
                            <a:noFill/>
                          </a:ln>
                          <a:solidFill>
                            <a:schemeClr val="tx1">
                              <a:lumMod val="75000"/>
                              <a:lumOff val="2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 - Makes clear and convincing oral presentations. Listens effectively; clarifies information as needed.</a:t>
                      </a:r>
                      <a:endParaRPr lang="en-US" sz="1000" dirty="0">
                        <a:solidFill>
                          <a:schemeClr val="tx1">
                            <a:lumMod val="75000"/>
                            <a:lumOff val="25000"/>
                          </a:schemeClr>
                        </a:solidFill>
                        <a:effectLst/>
                        <a:latin typeface="Calibri"/>
                        <a:ea typeface="Calibri"/>
                        <a:cs typeface="Times New Roman"/>
                      </a:endParaRPr>
                    </a:p>
                  </a:txBody>
                  <a:tcPr marL="61722" marR="61722" marT="0" marB="0">
                    <a:lnL>
                      <a:noFill/>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extLst>
                  <a:ext uri="{0D108BD9-81ED-4DB2-BD59-A6C34878D82A}">
                    <a16:rowId xmlns:a16="http://schemas.microsoft.com/office/drawing/2014/main" val="10007"/>
                  </a:ext>
                </a:extLst>
              </a:tr>
              <a:tr h="274320">
                <a:tc>
                  <a:txBody>
                    <a:bodyPr/>
                    <a:lstStyle/>
                    <a:p>
                      <a:pPr marL="0" marR="0" indent="0" algn="r" defTabSz="914400" rtl="0" eaLnBrk="1" fontAlgn="auto" latinLnBrk="0" hangingPunct="1">
                        <a:lnSpc>
                          <a:spcPct val="100000"/>
                        </a:lnSpc>
                        <a:spcBef>
                          <a:spcPts val="500"/>
                        </a:spcBef>
                        <a:spcAft>
                          <a:spcPts val="500"/>
                        </a:spcAft>
                        <a:buClrTx/>
                        <a:buSzTx/>
                        <a:buFontTx/>
                        <a:buNone/>
                        <a:tabLst/>
                        <a:defRPr/>
                      </a:pPr>
                      <a:r>
                        <a:rPr lang="en-US" sz="1000" dirty="0">
                          <a:solidFill>
                            <a:srgbClr val="CC9900"/>
                          </a:solidFill>
                          <a:effectLst/>
                          <a:latin typeface="Calibri" panose="020F0502020204030204" pitchFamily="34" charset="0"/>
                          <a:ea typeface="Calibri" panose="020F0502020204030204" pitchFamily="34" charset="0"/>
                          <a:cs typeface="Times New Roman" panose="02020603050405020304" pitchFamily="18" charset="0"/>
                          <a:sym typeface="Wingdings 2" panose="05020102010507070707" pitchFamily="18" charset="2"/>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722" marR="61722" marT="0" marB="0">
                    <a:lnL>
                      <a:noFill/>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500"/>
                        </a:spcBef>
                        <a:spcAft>
                          <a:spcPts val="500"/>
                        </a:spcAft>
                        <a:buClrTx/>
                        <a:buSzTx/>
                        <a:buFontTx/>
                        <a:buNone/>
                        <a:tabLst/>
                        <a:defRPr/>
                      </a:pPr>
                      <a:r>
                        <a:rPr lang="en-US" sz="1000" b="1" dirty="0">
                          <a:solidFill>
                            <a:schemeClr val="accent5">
                              <a:lumMod val="75000"/>
                            </a:schemeClr>
                          </a:solidFill>
                          <a:effectLst/>
                          <a:latin typeface="+mn-lt"/>
                          <a:ea typeface="Calibri"/>
                          <a:cs typeface="Times New Roman"/>
                        </a:rPr>
                        <a:t>Technical</a:t>
                      </a:r>
                    </a:p>
                  </a:txBody>
                  <a:tcPr marL="61722" marR="61722" marT="0" marB="0">
                    <a:lnL>
                      <a:noFill/>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spcBef>
                          <a:spcPts val="500"/>
                        </a:spcBef>
                        <a:spcAft>
                          <a:spcPts val="500"/>
                        </a:spcAft>
                      </a:pPr>
                      <a:r>
                        <a:rPr lang="en-US" sz="1000" b="1" dirty="0">
                          <a:solidFill>
                            <a:schemeClr val="tx1">
                              <a:lumMod val="75000"/>
                              <a:lumOff val="25000"/>
                            </a:schemeClr>
                          </a:solidFill>
                          <a:effectLst/>
                          <a:latin typeface="+mn-lt"/>
                          <a:ea typeface="Calibri"/>
                          <a:cs typeface="Times New Roman"/>
                        </a:rPr>
                        <a:t>Organizational Performance Analysis</a:t>
                      </a:r>
                      <a:r>
                        <a:rPr lang="en-US" sz="1000" dirty="0">
                          <a:solidFill>
                            <a:schemeClr val="tx1">
                              <a:lumMod val="75000"/>
                              <a:lumOff val="25000"/>
                            </a:schemeClr>
                          </a:solidFill>
                          <a:effectLst/>
                          <a:latin typeface="+mn-lt"/>
                          <a:ea typeface="Calibri"/>
                          <a:cs typeface="Times New Roman"/>
                        </a:rPr>
                        <a:t> - Knowledge of the methods, techniques, and tools used to analyze program, organizational, and mission performance; includes methods that deliver key performance information (for example, comparative, trend, diagnostic, root cause, predictive) used to inform decisions, actions, communications, and accountability systems.</a:t>
                      </a:r>
                      <a:endParaRPr lang="en-US" sz="1000" dirty="0">
                        <a:solidFill>
                          <a:schemeClr val="tx1">
                            <a:lumMod val="75000"/>
                            <a:lumOff val="25000"/>
                          </a:schemeClr>
                        </a:solidFill>
                        <a:effectLst/>
                        <a:latin typeface="Calibri"/>
                        <a:ea typeface="Calibri"/>
                        <a:cs typeface="Times New Roman"/>
                      </a:endParaRPr>
                    </a:p>
                  </a:txBody>
                  <a:tcPr marL="61722" marR="61722" marT="0" marB="0">
                    <a:lnL>
                      <a:noFill/>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2324385353"/>
              </p:ext>
            </p:extLst>
          </p:nvPr>
        </p:nvGraphicFramePr>
        <p:xfrm>
          <a:off x="381000" y="2514600"/>
          <a:ext cx="8115300" cy="640080"/>
        </p:xfrm>
        <a:graphic>
          <a:graphicData uri="http://schemas.openxmlformats.org/drawingml/2006/table">
            <a:tbl>
              <a:tblPr firstRow="1" firstCol="1" bandRow="1"/>
              <a:tblGrid>
                <a:gridCol w="1885950">
                  <a:extLst>
                    <a:ext uri="{9D8B030D-6E8A-4147-A177-3AD203B41FA5}">
                      <a16:colId xmlns:a16="http://schemas.microsoft.com/office/drawing/2014/main" val="20000"/>
                    </a:ext>
                  </a:extLst>
                </a:gridCol>
                <a:gridCol w="6229350">
                  <a:extLst>
                    <a:ext uri="{9D8B030D-6E8A-4147-A177-3AD203B41FA5}">
                      <a16:colId xmlns:a16="http://schemas.microsoft.com/office/drawing/2014/main" val="20001"/>
                    </a:ext>
                  </a:extLst>
                </a:gridCol>
              </a:tblGrid>
              <a:tr h="0">
                <a:tc>
                  <a:txBody>
                    <a:bodyPr/>
                    <a:lstStyle/>
                    <a:p>
                      <a:pPr marL="0" marR="0" algn="r">
                        <a:spcBef>
                          <a:spcPts val="0"/>
                        </a:spcBef>
                        <a:spcAft>
                          <a:spcPts val="0"/>
                        </a:spcAft>
                        <a:tabLst>
                          <a:tab pos="5429250" algn="l"/>
                        </a:tabLst>
                      </a:pPr>
                      <a:r>
                        <a:rPr lang="en-US" sz="1000" b="1" dirty="0">
                          <a:solidFill>
                            <a:srgbClr val="31849B"/>
                          </a:solidFill>
                          <a:effectLst/>
                          <a:latin typeface="Calibri"/>
                          <a:ea typeface="Calibri"/>
                          <a:cs typeface="Times New Roman"/>
                        </a:rPr>
                        <a:t>Key Words:</a:t>
                      </a:r>
                      <a:endParaRPr lang="en-US" sz="1000" dirty="0">
                        <a:effectLst/>
                        <a:latin typeface="Calibri"/>
                        <a:ea typeface="Calibri"/>
                        <a:cs typeface="Times New Roman"/>
                      </a:endParaRPr>
                    </a:p>
                  </a:txBody>
                  <a:tcPr marL="68580" marR="68580" marT="0" marB="0">
                    <a:lnL>
                      <a:noFill/>
                    </a:lnL>
                    <a:lnR w="12700" cap="flat" cmpd="sng" algn="ctr">
                      <a:solidFill>
                        <a:srgbClr val="7F7F7F"/>
                      </a:solidFill>
                      <a:prstDash val="solid"/>
                      <a:round/>
                      <a:headEnd type="none" w="med" len="med"/>
                      <a:tailEnd type="none" w="med" len="med"/>
                    </a:lnR>
                    <a:lnT>
                      <a:noFill/>
                    </a:lnT>
                    <a:lnB>
                      <a:noFill/>
                    </a:lnB>
                  </a:tcPr>
                </a:tc>
                <a:tc>
                  <a:txBody>
                    <a:bodyPr/>
                    <a:lstStyle/>
                    <a:p>
                      <a:pPr marL="0" marR="0">
                        <a:spcBef>
                          <a:spcPts val="0"/>
                        </a:spcBef>
                        <a:spcAft>
                          <a:spcPts val="0"/>
                        </a:spcAft>
                        <a:tabLst>
                          <a:tab pos="5429250" algn="l"/>
                        </a:tabLst>
                      </a:pPr>
                      <a:endParaRPr lang="en-US" sz="1000" dirty="0">
                        <a:effectLst/>
                        <a:latin typeface="Calibri"/>
                        <a:ea typeface="Calibri"/>
                        <a:cs typeface="Times New Roman"/>
                      </a:endParaRPr>
                    </a:p>
                  </a:txBody>
                  <a:tcPr marL="68580" marR="68580"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p>
                      <a:pPr marL="0" marR="0">
                        <a:spcBef>
                          <a:spcPts val="0"/>
                        </a:spcBef>
                        <a:spcAft>
                          <a:spcPts val="0"/>
                        </a:spcAft>
                        <a:tabLst>
                          <a:tab pos="5429250" algn="l"/>
                        </a:tabLst>
                      </a:pPr>
                      <a:r>
                        <a:rPr lang="en-US" sz="600" b="1" dirty="0">
                          <a:solidFill>
                            <a:srgbClr val="31849B"/>
                          </a:solidFill>
                          <a:effectLst/>
                          <a:latin typeface="Calibri"/>
                          <a:ea typeface="Calibri"/>
                          <a:cs typeface="Times New Roman"/>
                        </a:rPr>
                        <a:t> </a:t>
                      </a:r>
                      <a:endParaRPr lang="en-US" sz="1100" dirty="0">
                        <a:effectLst/>
                        <a:latin typeface="Calibri"/>
                        <a:ea typeface="Calibri"/>
                        <a:cs typeface="Times New Roman"/>
                      </a:endParaRPr>
                    </a:p>
                  </a:txBody>
                  <a:tcPr marL="68580" marR="68580" marT="0" marB="0">
                    <a:lnL>
                      <a:noFill/>
                    </a:lnL>
                    <a:lnR>
                      <a:noFill/>
                    </a:lnR>
                    <a:lnT>
                      <a:noFill/>
                    </a:lnT>
                    <a:lnB>
                      <a:noFill/>
                    </a:lnB>
                  </a:tcPr>
                </a:tc>
                <a:tc>
                  <a:txBody>
                    <a:bodyPr/>
                    <a:lstStyle/>
                    <a:p>
                      <a:pPr marL="0" marR="0">
                        <a:spcBef>
                          <a:spcPts val="0"/>
                        </a:spcBef>
                        <a:spcAft>
                          <a:spcPts val="0"/>
                        </a:spcAft>
                        <a:tabLst>
                          <a:tab pos="5429250" algn="l"/>
                        </a:tabLst>
                      </a:pPr>
                      <a:r>
                        <a:rPr lang="en-US" sz="600">
                          <a:solidFill>
                            <a:srgbClr val="595959"/>
                          </a:solidFill>
                          <a:effectLst/>
                          <a:latin typeface="Calibri"/>
                          <a:ea typeface="Calibri"/>
                          <a:cs typeface="Times New Roman"/>
                        </a:rPr>
                        <a:t> </a:t>
                      </a:r>
                      <a:endParaRPr lang="en-US" sz="1100">
                        <a:effectLst/>
                        <a:latin typeface="Calibri"/>
                        <a:ea typeface="Calibri"/>
                        <a:cs typeface="Times New Roman"/>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marL="0" marR="0" algn="r">
                        <a:spcBef>
                          <a:spcPts val="0"/>
                        </a:spcBef>
                        <a:spcAft>
                          <a:spcPts val="0"/>
                        </a:spcAft>
                        <a:tabLst>
                          <a:tab pos="5429250" algn="l"/>
                        </a:tabLst>
                      </a:pPr>
                      <a:r>
                        <a:rPr lang="en-US" sz="1000" b="1" dirty="0">
                          <a:solidFill>
                            <a:srgbClr val="31849B"/>
                          </a:solidFill>
                          <a:effectLst/>
                          <a:latin typeface="Calibri"/>
                          <a:ea typeface="Calibri"/>
                          <a:cs typeface="Times New Roman"/>
                        </a:rPr>
                        <a:t>Competency Model:</a:t>
                      </a:r>
                      <a:endParaRPr lang="en-US" sz="1000" dirty="0">
                        <a:effectLst/>
                        <a:latin typeface="Calibri"/>
                        <a:ea typeface="Calibri"/>
                        <a:cs typeface="Times New Roman"/>
                      </a:endParaRPr>
                    </a:p>
                  </a:txBody>
                  <a:tcPr marL="68580" marR="68580" marT="0" marB="0">
                    <a:lnL>
                      <a:noFill/>
                    </a:lnL>
                    <a:lnR w="12700" cap="flat" cmpd="sng" algn="ctr">
                      <a:solidFill>
                        <a:srgbClr val="7F7F7F"/>
                      </a:solidFill>
                      <a:prstDash val="solid"/>
                      <a:round/>
                      <a:headEnd type="none" w="med" len="med"/>
                      <a:tailEnd type="none" w="med" len="med"/>
                    </a:lnR>
                    <a:lnT>
                      <a:noFill/>
                    </a:lnT>
                    <a:lnB>
                      <a:noFill/>
                    </a:lnB>
                  </a:tcPr>
                </a:tc>
                <a:tc>
                  <a:txBody>
                    <a:bodyPr/>
                    <a:lstStyle/>
                    <a:p>
                      <a:pPr marL="0" marR="0" algn="r">
                        <a:spcBef>
                          <a:spcPts val="0"/>
                        </a:spcBef>
                        <a:spcAft>
                          <a:spcPts val="0"/>
                        </a:spcAft>
                        <a:tabLst>
                          <a:tab pos="5429250" algn="l"/>
                        </a:tabLst>
                      </a:pPr>
                      <a:r>
                        <a:rPr lang="en-US" sz="1000" dirty="0">
                          <a:solidFill>
                            <a:srgbClr val="595959"/>
                          </a:solidFill>
                          <a:effectLst/>
                          <a:latin typeface="Calibri"/>
                          <a:ea typeface="Calibri"/>
                          <a:cs typeface="Times New Roman"/>
                        </a:rPr>
                        <a:t>                                                                                                                                                                                                      </a:t>
                      </a:r>
                      <a:r>
                        <a:rPr lang="en-US" sz="1000" dirty="0">
                          <a:solidFill>
                            <a:srgbClr val="595959"/>
                          </a:solidFill>
                          <a:effectLst/>
                          <a:latin typeface="Calibri"/>
                          <a:ea typeface="Calibri"/>
                          <a:cs typeface="Times New Roman"/>
                          <a:sym typeface="Wingdings 3"/>
                        </a:rPr>
                        <a:t></a:t>
                      </a:r>
                      <a:endParaRPr lang="en-US" sz="1000" dirty="0">
                        <a:effectLst/>
                        <a:latin typeface="Calibri"/>
                        <a:ea typeface="Calibri"/>
                        <a:cs typeface="Times New Roman"/>
                      </a:endParaRPr>
                    </a:p>
                  </a:txBody>
                  <a:tcPr marL="68580" marR="68580"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0002"/>
                  </a:ext>
                </a:extLst>
              </a:tr>
              <a:tr h="0">
                <a:tc>
                  <a:txBody>
                    <a:bodyPr/>
                    <a:lstStyle/>
                    <a:p>
                      <a:pPr marL="0" marR="0" algn="r">
                        <a:spcBef>
                          <a:spcPts val="0"/>
                        </a:spcBef>
                        <a:spcAft>
                          <a:spcPts val="0"/>
                        </a:spcAft>
                        <a:tabLst>
                          <a:tab pos="5429250" algn="l"/>
                        </a:tabLst>
                      </a:pPr>
                      <a:r>
                        <a:rPr lang="en-US" sz="600" b="1">
                          <a:solidFill>
                            <a:srgbClr val="31849B"/>
                          </a:solidFill>
                          <a:effectLst/>
                          <a:latin typeface="Calibri"/>
                          <a:ea typeface="Calibri"/>
                          <a:cs typeface="Times New Roman"/>
                        </a:rPr>
                        <a:t> </a:t>
                      </a:r>
                      <a:endParaRPr lang="en-US" sz="1100">
                        <a:effectLst/>
                        <a:latin typeface="Calibri"/>
                        <a:ea typeface="Calibri"/>
                        <a:cs typeface="Times New Roman"/>
                      </a:endParaRPr>
                    </a:p>
                  </a:txBody>
                  <a:tcPr marL="68580" marR="68580" marT="0" marB="0">
                    <a:lnL>
                      <a:noFill/>
                    </a:lnL>
                    <a:lnR>
                      <a:noFill/>
                    </a:lnR>
                    <a:lnT>
                      <a:noFill/>
                    </a:lnT>
                    <a:lnB>
                      <a:noFill/>
                    </a:lnB>
                  </a:tcPr>
                </a:tc>
                <a:tc>
                  <a:txBody>
                    <a:bodyPr/>
                    <a:lstStyle/>
                    <a:p>
                      <a:pPr marL="0" marR="0">
                        <a:spcBef>
                          <a:spcPts val="0"/>
                        </a:spcBef>
                        <a:spcAft>
                          <a:spcPts val="0"/>
                        </a:spcAft>
                        <a:tabLst>
                          <a:tab pos="5429250" algn="l"/>
                        </a:tabLst>
                      </a:pPr>
                      <a:r>
                        <a:rPr lang="en-US" sz="600">
                          <a:solidFill>
                            <a:srgbClr val="595959"/>
                          </a:solidFill>
                          <a:effectLst/>
                          <a:latin typeface="Calibri"/>
                          <a:ea typeface="Calibri"/>
                          <a:cs typeface="Times New Roman"/>
                        </a:rPr>
                        <a:t> </a:t>
                      </a:r>
                      <a:endParaRPr lang="en-US" sz="1100">
                        <a:effectLst/>
                        <a:latin typeface="Calibri"/>
                        <a:ea typeface="Calibri"/>
                        <a:cs typeface="Times New Roman"/>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0003"/>
                  </a:ext>
                </a:extLst>
              </a:tr>
              <a:tr h="0">
                <a:tc>
                  <a:txBody>
                    <a:bodyPr/>
                    <a:lstStyle/>
                    <a:p>
                      <a:pPr marL="0" marR="0" algn="r">
                        <a:spcBef>
                          <a:spcPts val="0"/>
                        </a:spcBef>
                        <a:spcAft>
                          <a:spcPts val="0"/>
                        </a:spcAft>
                        <a:tabLst>
                          <a:tab pos="5429250" algn="l"/>
                        </a:tabLst>
                      </a:pPr>
                      <a:r>
                        <a:rPr lang="en-US" sz="1000" b="1" dirty="0">
                          <a:solidFill>
                            <a:srgbClr val="31849B"/>
                          </a:solidFill>
                          <a:effectLst/>
                          <a:latin typeface="Calibri"/>
                          <a:ea typeface="Calibri"/>
                          <a:cs typeface="Times New Roman"/>
                        </a:rPr>
                        <a:t>Model Sub-Division</a:t>
                      </a:r>
                      <a:endParaRPr lang="en-US" sz="1000" dirty="0">
                        <a:effectLst/>
                        <a:latin typeface="Calibri"/>
                        <a:ea typeface="Calibri"/>
                        <a:cs typeface="Times New Roman"/>
                      </a:endParaRPr>
                    </a:p>
                  </a:txBody>
                  <a:tcPr marL="68580" marR="68580" marT="0" marB="0">
                    <a:lnL>
                      <a:noFill/>
                    </a:lnL>
                    <a:lnR w="12700" cap="flat" cmpd="sng" algn="ctr">
                      <a:solidFill>
                        <a:srgbClr val="7F7F7F"/>
                      </a:solidFill>
                      <a:prstDash val="solid"/>
                      <a:round/>
                      <a:headEnd type="none" w="med" len="med"/>
                      <a:tailEnd type="none" w="med" len="med"/>
                    </a:lnR>
                    <a:lnT>
                      <a:noFill/>
                    </a:lnT>
                    <a:lnB>
                      <a:noFill/>
                    </a:lnB>
                  </a:tcPr>
                </a:tc>
                <a:tc>
                  <a:txBody>
                    <a:bodyPr/>
                    <a:lstStyle/>
                    <a:p>
                      <a:pPr marL="0" marR="0" algn="r">
                        <a:spcBef>
                          <a:spcPts val="0"/>
                        </a:spcBef>
                        <a:spcAft>
                          <a:spcPts val="0"/>
                        </a:spcAft>
                        <a:tabLst>
                          <a:tab pos="5429250" algn="l"/>
                        </a:tabLst>
                      </a:pPr>
                      <a:r>
                        <a:rPr lang="en-US" sz="1000" dirty="0">
                          <a:solidFill>
                            <a:srgbClr val="595959"/>
                          </a:solidFill>
                          <a:effectLst/>
                          <a:latin typeface="Calibri"/>
                          <a:ea typeface="Calibri"/>
                          <a:cs typeface="Times New Roman"/>
                        </a:rPr>
                        <a:t>                                                                                                                                                                                                     </a:t>
                      </a:r>
                      <a:r>
                        <a:rPr lang="en-US" sz="1000" dirty="0">
                          <a:solidFill>
                            <a:srgbClr val="595959"/>
                          </a:solidFill>
                          <a:effectLst/>
                          <a:latin typeface="Calibri"/>
                          <a:ea typeface="Calibri"/>
                          <a:cs typeface="Times New Roman"/>
                          <a:sym typeface="Wingdings 3"/>
                        </a:rPr>
                        <a:t></a:t>
                      </a:r>
                      <a:endParaRPr lang="en-US" sz="1000" dirty="0">
                        <a:effectLst/>
                        <a:latin typeface="Calibri"/>
                        <a:ea typeface="Calibri"/>
                        <a:cs typeface="Times New Roman"/>
                      </a:endParaRPr>
                    </a:p>
                  </a:txBody>
                  <a:tcPr marL="68580" marR="68580"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21" name="Rectangle 20"/>
          <p:cNvSpPr/>
          <p:nvPr/>
        </p:nvSpPr>
        <p:spPr>
          <a:xfrm>
            <a:off x="8915400" y="1295400"/>
            <a:ext cx="152400" cy="5486400"/>
          </a:xfrm>
          <a:prstGeom prst="rect">
            <a:avLst/>
          </a:prstGeom>
          <a:solidFill>
            <a:schemeClr val="bg1">
              <a:lumMod val="95000"/>
            </a:schemeClr>
          </a:solidFill>
          <a:ln w="317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8915400" y="1295400"/>
            <a:ext cx="152400" cy="155448"/>
          </a:xfrm>
          <a:prstGeom prst="rect">
            <a:avLst/>
          </a:prstGeom>
          <a:solidFill>
            <a:schemeClr val="bg1">
              <a:lumMod val="95000"/>
            </a:schemeClr>
          </a:solid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r"/>
            <a:r>
              <a:rPr lang="en-US" sz="1000" dirty="0">
                <a:solidFill>
                  <a:schemeClr val="tx1">
                    <a:lumMod val="50000"/>
                    <a:lumOff val="50000"/>
                  </a:schemeClr>
                </a:solidFill>
                <a:sym typeface="Webdings" panose="05030102010509060703" pitchFamily="18" charset="2"/>
              </a:rPr>
              <a:t></a:t>
            </a:r>
            <a:endParaRPr lang="en-US" sz="1000" dirty="0">
              <a:solidFill>
                <a:schemeClr val="tx1">
                  <a:lumMod val="50000"/>
                  <a:lumOff val="50000"/>
                </a:schemeClr>
              </a:solidFill>
            </a:endParaRPr>
          </a:p>
        </p:txBody>
      </p:sp>
      <p:sp>
        <p:nvSpPr>
          <p:cNvPr id="24" name="Rectangle 23"/>
          <p:cNvSpPr/>
          <p:nvPr/>
        </p:nvSpPr>
        <p:spPr>
          <a:xfrm>
            <a:off x="8915400" y="1520988"/>
            <a:ext cx="152400" cy="155448"/>
          </a:xfrm>
          <a:prstGeom prst="rect">
            <a:avLst/>
          </a:prstGeom>
          <a:solidFill>
            <a:schemeClr val="bg1"/>
          </a:solid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r"/>
            <a:endParaRPr lang="en-US" sz="1000" dirty="0">
              <a:solidFill>
                <a:schemeClr val="tx1">
                  <a:lumMod val="50000"/>
                  <a:lumOff val="50000"/>
                </a:schemeClr>
              </a:solidFill>
            </a:endParaRPr>
          </a:p>
        </p:txBody>
      </p:sp>
      <p:sp>
        <p:nvSpPr>
          <p:cNvPr id="26" name="Rectangle 25"/>
          <p:cNvSpPr/>
          <p:nvPr/>
        </p:nvSpPr>
        <p:spPr>
          <a:xfrm>
            <a:off x="8915400" y="6623304"/>
            <a:ext cx="152400" cy="155448"/>
          </a:xfrm>
          <a:prstGeom prst="rect">
            <a:avLst/>
          </a:prstGeom>
          <a:solidFill>
            <a:schemeClr val="bg1">
              <a:lumMod val="95000"/>
            </a:schemeClr>
          </a:solid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r"/>
            <a:r>
              <a:rPr lang="en-US" sz="1000" dirty="0">
                <a:solidFill>
                  <a:schemeClr val="tx1">
                    <a:lumMod val="50000"/>
                    <a:lumOff val="50000"/>
                  </a:schemeClr>
                </a:solidFill>
                <a:sym typeface="Webdings" panose="05030102010509060703" pitchFamily="18" charset="2"/>
              </a:rPr>
              <a:t></a:t>
            </a:r>
            <a:endParaRPr lang="en-US" sz="1000" dirty="0">
              <a:solidFill>
                <a:schemeClr val="tx1">
                  <a:lumMod val="50000"/>
                  <a:lumOff val="50000"/>
                </a:schemeClr>
              </a:solidFill>
            </a:endParaRPr>
          </a:p>
        </p:txBody>
      </p:sp>
      <p:sp>
        <p:nvSpPr>
          <p:cNvPr id="20" name="TextBox 19"/>
          <p:cNvSpPr txBox="1"/>
          <p:nvPr/>
        </p:nvSpPr>
        <p:spPr>
          <a:xfrm>
            <a:off x="3733800" y="3304682"/>
            <a:ext cx="1676400" cy="276999"/>
          </a:xfrm>
          <a:prstGeom prst="rect">
            <a:avLst/>
          </a:prstGeom>
          <a:noFill/>
        </p:spPr>
        <p:txBody>
          <a:bodyPr wrap="square" rtlCol="0">
            <a:spAutoFit/>
          </a:bodyPr>
          <a:lstStyle/>
          <a:p>
            <a:pPr lvl="0">
              <a:tabLst>
                <a:tab pos="5429250" algn="l"/>
              </a:tabLst>
            </a:pPr>
            <a:r>
              <a:rPr lang="en-US" sz="1200" b="1" dirty="0">
                <a:solidFill>
                  <a:srgbClr val="404040"/>
                </a:solidFill>
                <a:ea typeface="Calibri"/>
                <a:cs typeface="Times New Roman"/>
              </a:rPr>
              <a:t>Search Results: 11</a:t>
            </a:r>
            <a:endParaRPr lang="en-US" sz="1200" dirty="0">
              <a:solidFill>
                <a:prstClr val="black"/>
              </a:solidFill>
              <a:ea typeface="Calibri"/>
              <a:cs typeface="Times New Roman"/>
            </a:endParaRPr>
          </a:p>
        </p:txBody>
      </p:sp>
      <p:sp>
        <p:nvSpPr>
          <p:cNvPr id="22" name="TextBox 21"/>
          <p:cNvSpPr txBox="1"/>
          <p:nvPr/>
        </p:nvSpPr>
        <p:spPr>
          <a:xfrm>
            <a:off x="2209800" y="2466919"/>
            <a:ext cx="1219200" cy="246221"/>
          </a:xfrm>
          <a:prstGeom prst="rect">
            <a:avLst/>
          </a:prstGeom>
          <a:noFill/>
        </p:spPr>
        <p:txBody>
          <a:bodyPr wrap="square" rtlCol="0">
            <a:spAutoFit/>
          </a:bodyPr>
          <a:lstStyle/>
          <a:p>
            <a:r>
              <a:rPr lang="en-US" sz="1000" dirty="0">
                <a:solidFill>
                  <a:srgbClr val="595959"/>
                </a:solidFill>
                <a:latin typeface="Calibri" panose="020F0502020204030204" pitchFamily="34" charset="0"/>
                <a:ea typeface="Calibri" panose="020F0502020204030204" pitchFamily="34" charset="0"/>
                <a:cs typeface="Times New Roman" panose="02020603050405020304" pitchFamily="18" charset="0"/>
              </a:rPr>
              <a:t>Communication</a:t>
            </a:r>
            <a:endParaRPr lang="en-US" sz="1000" dirty="0"/>
          </a:p>
        </p:txBody>
      </p:sp>
      <p:sp>
        <p:nvSpPr>
          <p:cNvPr id="25" name="TextBox 24"/>
          <p:cNvSpPr txBox="1"/>
          <p:nvPr/>
        </p:nvSpPr>
        <p:spPr>
          <a:xfrm>
            <a:off x="2222339" y="2702750"/>
            <a:ext cx="2133600" cy="246221"/>
          </a:xfrm>
          <a:prstGeom prst="rect">
            <a:avLst/>
          </a:prstGeom>
          <a:noFill/>
        </p:spPr>
        <p:txBody>
          <a:bodyPr wrap="square" rtlCol="0">
            <a:spAutoFit/>
          </a:bodyPr>
          <a:lstStyle/>
          <a:p>
            <a:r>
              <a:rPr lang="en-US" sz="1000" dirty="0">
                <a:solidFill>
                  <a:srgbClr val="595959"/>
                </a:solidFill>
                <a:latin typeface="Calibri" panose="020F0502020204030204" pitchFamily="34" charset="0"/>
                <a:ea typeface="Calibri" panose="020F0502020204030204" pitchFamily="34" charset="0"/>
                <a:cs typeface="Calibri" panose="020F0502020204030204" pitchFamily="34" charset="0"/>
              </a:rPr>
              <a:t>Human Resources Management</a:t>
            </a:r>
            <a:endParaRPr lang="en-US" sz="1000" dirty="0">
              <a:latin typeface="Calibri" panose="020F0502020204030204" pitchFamily="34" charset="0"/>
              <a:cs typeface="Calibri" panose="020F0502020204030204" pitchFamily="34" charset="0"/>
            </a:endParaRPr>
          </a:p>
        </p:txBody>
      </p:sp>
      <p:sp>
        <p:nvSpPr>
          <p:cNvPr id="32" name="Rectangle 10"/>
          <p:cNvSpPr>
            <a:spLocks noChangeArrowheads="1"/>
          </p:cNvSpPr>
          <p:nvPr/>
        </p:nvSpPr>
        <p:spPr bwMode="auto">
          <a:xfrm>
            <a:off x="303981" y="986419"/>
            <a:ext cx="8760733"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5429250" algn="l"/>
              </a:tabLst>
              <a:defRPr>
                <a:solidFill>
                  <a:schemeClr val="tx1"/>
                </a:solidFill>
                <a:latin typeface="Arial" pitchFamily="34" charset="0"/>
                <a:cs typeface="Arial" pitchFamily="34" charset="0"/>
              </a:defRPr>
            </a:lvl1pPr>
            <a:lvl2pPr fontAlgn="base">
              <a:spcBef>
                <a:spcPct val="0"/>
              </a:spcBef>
              <a:spcAft>
                <a:spcPct val="0"/>
              </a:spcAft>
              <a:tabLst>
                <a:tab pos="5429250" algn="l"/>
              </a:tabLst>
              <a:defRPr>
                <a:solidFill>
                  <a:schemeClr val="tx1"/>
                </a:solidFill>
                <a:latin typeface="Arial" pitchFamily="34" charset="0"/>
                <a:cs typeface="Arial" pitchFamily="34" charset="0"/>
              </a:defRPr>
            </a:lvl2pPr>
            <a:lvl3pPr fontAlgn="base">
              <a:spcBef>
                <a:spcPct val="0"/>
              </a:spcBef>
              <a:spcAft>
                <a:spcPct val="0"/>
              </a:spcAft>
              <a:tabLst>
                <a:tab pos="5429250" algn="l"/>
              </a:tabLst>
              <a:defRPr>
                <a:solidFill>
                  <a:schemeClr val="tx1"/>
                </a:solidFill>
                <a:latin typeface="Arial" pitchFamily="34" charset="0"/>
                <a:cs typeface="Arial" pitchFamily="34" charset="0"/>
              </a:defRPr>
            </a:lvl3pPr>
            <a:lvl4pPr fontAlgn="base">
              <a:spcBef>
                <a:spcPct val="0"/>
              </a:spcBef>
              <a:spcAft>
                <a:spcPct val="0"/>
              </a:spcAft>
              <a:tabLst>
                <a:tab pos="5429250" algn="l"/>
              </a:tabLst>
              <a:defRPr>
                <a:solidFill>
                  <a:schemeClr val="tx1"/>
                </a:solidFill>
                <a:latin typeface="Arial" pitchFamily="34" charset="0"/>
                <a:cs typeface="Arial" pitchFamily="34" charset="0"/>
              </a:defRPr>
            </a:lvl4pPr>
            <a:lvl5pPr fontAlgn="base">
              <a:spcBef>
                <a:spcPct val="0"/>
              </a:spcBef>
              <a:spcAft>
                <a:spcPct val="0"/>
              </a:spcAft>
              <a:tabLst>
                <a:tab pos="5429250" algn="l"/>
              </a:tabLst>
              <a:defRPr>
                <a:solidFill>
                  <a:schemeClr val="tx1"/>
                </a:solidFill>
                <a:latin typeface="Arial" pitchFamily="34" charset="0"/>
                <a:cs typeface="Arial" pitchFamily="34" charset="0"/>
              </a:defRPr>
            </a:lvl5pPr>
            <a:lvl6pPr fontAlgn="base">
              <a:spcBef>
                <a:spcPct val="0"/>
              </a:spcBef>
              <a:spcAft>
                <a:spcPct val="0"/>
              </a:spcAft>
              <a:tabLst>
                <a:tab pos="5429250" algn="l"/>
              </a:tabLst>
              <a:defRPr>
                <a:solidFill>
                  <a:schemeClr val="tx1"/>
                </a:solidFill>
                <a:latin typeface="Arial" pitchFamily="34" charset="0"/>
                <a:cs typeface="Arial" pitchFamily="34" charset="0"/>
              </a:defRPr>
            </a:lvl6pPr>
            <a:lvl7pPr fontAlgn="base">
              <a:spcBef>
                <a:spcPct val="0"/>
              </a:spcBef>
              <a:spcAft>
                <a:spcPct val="0"/>
              </a:spcAft>
              <a:tabLst>
                <a:tab pos="5429250" algn="l"/>
              </a:tabLst>
              <a:defRPr>
                <a:solidFill>
                  <a:schemeClr val="tx1"/>
                </a:solidFill>
                <a:latin typeface="Arial" pitchFamily="34" charset="0"/>
                <a:cs typeface="Arial" pitchFamily="34" charset="0"/>
              </a:defRPr>
            </a:lvl7pPr>
            <a:lvl8pPr fontAlgn="base">
              <a:spcBef>
                <a:spcPct val="0"/>
              </a:spcBef>
              <a:spcAft>
                <a:spcPct val="0"/>
              </a:spcAft>
              <a:tabLst>
                <a:tab pos="5429250" algn="l"/>
              </a:tabLst>
              <a:defRPr>
                <a:solidFill>
                  <a:schemeClr val="tx1"/>
                </a:solidFill>
                <a:latin typeface="Arial" pitchFamily="34" charset="0"/>
                <a:cs typeface="Arial" pitchFamily="34" charset="0"/>
              </a:defRPr>
            </a:lvl8pPr>
            <a:lvl9pPr fontAlgn="base">
              <a:spcBef>
                <a:spcPct val="0"/>
              </a:spcBef>
              <a:spcAft>
                <a:spcPct val="0"/>
              </a:spcAft>
              <a:tabLst>
                <a:tab pos="5429250" algn="l"/>
              </a:tabLst>
              <a:defRPr>
                <a:solidFill>
                  <a:schemeClr val="tx1"/>
                </a:solidFill>
                <a:latin typeface="Arial" pitchFamily="34" charset="0"/>
                <a:cs typeface="Arial" pitchFamily="34" charset="0"/>
              </a:defRPr>
            </a:lvl9pPr>
          </a:lstStyle>
          <a:p>
            <a:pPr lvl="0" algn="ct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rPr>
              <a:t>   </a:t>
            </a:r>
            <a:r>
              <a:rPr kumimoji="0" lang="en-US" altLang="en-US" sz="1100" b="1" i="0" strike="noStrike" cap="none" normalizeH="0" baseline="0" dirty="0">
                <a:ln>
                  <a:noFill/>
                </a:ln>
                <a:solidFill>
                  <a:srgbClr val="31849B"/>
                </a:solidFill>
                <a:effectLst/>
                <a:latin typeface="Calibri" pitchFamily="34" charset="0"/>
                <a:ea typeface="Calibri" pitchFamily="34" charset="0"/>
                <a:cs typeface="Times New Roman" pitchFamily="18" charset="0"/>
              </a:rPr>
              <a:t>Step 1 - Create Position</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rPr>
              <a:t>    </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rPr>
              <a:t> </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          </a:t>
            </a:r>
            <a:r>
              <a:rPr kumimoji="0" lang="en-US" altLang="en-US" sz="1100" b="1" i="0" u="sng"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Step 2 - Select Competencies</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    </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rPr>
              <a:t> </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          Step 3</a:t>
            </a:r>
            <a:r>
              <a:rPr lang="en-US" altLang="en-US" sz="1100" b="1" dirty="0">
                <a:solidFill>
                  <a:srgbClr val="31849B"/>
                </a:solidFill>
                <a:latin typeface="Calibri" pitchFamily="34" charset="0"/>
                <a:ea typeface="Calibri" pitchFamily="34" charset="0"/>
                <a:cs typeface="Times New Roman" pitchFamily="18" charset="0"/>
                <a:sym typeface="Wingdings" pitchFamily="2" charset="2"/>
              </a:rPr>
              <a:t> - Identify Proficiency Levels</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    </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rPr>
              <a:t> </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          Step 4 - Review and Send  </a:t>
            </a:r>
            <a:endParaRPr kumimoji="0" lang="en-US" altLang="en-US" sz="800" b="0" i="0" u="none" strike="noStrike" cap="none" normalizeH="0" baseline="0" dirty="0">
              <a:ln>
                <a:noFill/>
              </a:ln>
              <a:solidFill>
                <a:schemeClr val="tx1"/>
              </a:solidFill>
              <a:effectLst/>
              <a:latin typeface="Arial" pitchFamily="34" charset="0"/>
              <a:cs typeface="Arial" pitchFamily="34" charset="0"/>
              <a:sym typeface="Wingdings" pitchFamily="2" charset="2"/>
            </a:endParaRPr>
          </a:p>
          <a:p>
            <a:pPr marL="0" marR="0" lvl="0" indent="0" algn="ctr" defTabSz="914400" rtl="0" eaLnBrk="0" fontAlgn="base" latinLnBrk="0" hangingPunct="0">
              <a:lnSpc>
                <a:spcPct val="100000"/>
              </a:lnSpc>
              <a:spcBef>
                <a:spcPct val="0"/>
              </a:spcBef>
              <a:spcAft>
                <a:spcPct val="0"/>
              </a:spcAft>
              <a:buClrTx/>
              <a:buSzTx/>
              <a:buFontTx/>
              <a:buNone/>
              <a:tabLst>
                <a:tab pos="5429250" algn="l"/>
              </a:tabLst>
            </a:pPr>
            <a:endPar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endParaRPr>
          </a:p>
        </p:txBody>
      </p:sp>
      <p:sp>
        <p:nvSpPr>
          <p:cNvPr id="33" name="Oval 11"/>
          <p:cNvSpPr>
            <a:spLocks noChangeArrowheads="1"/>
          </p:cNvSpPr>
          <p:nvPr/>
        </p:nvSpPr>
        <p:spPr bwMode="auto">
          <a:xfrm>
            <a:off x="2286000" y="1039685"/>
            <a:ext cx="182562" cy="182563"/>
          </a:xfrm>
          <a:prstGeom prst="ellipse">
            <a:avLst/>
          </a:prstGeom>
          <a:solidFill>
            <a:srgbClr val="A5A5A5"/>
          </a:solidFill>
          <a:ln>
            <a:noFill/>
          </a:ln>
          <a:extLst>
            <a:ext uri="{91240B29-F687-4F45-9708-019B960494DF}">
              <a14:hiddenLine xmlns:a14="http://schemas.microsoft.com/office/drawing/2010/main" w="3175">
                <a:solidFill>
                  <a:srgbClr val="000000"/>
                </a:solidFill>
                <a:round/>
                <a:headEnd/>
                <a:tailEnd/>
              </a14:hiddenLine>
            </a:ext>
          </a:extLst>
        </p:spPr>
        <p:txBody>
          <a:bodyPr vert="horz" wrap="squar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34" name="Oval 12"/>
          <p:cNvSpPr>
            <a:spLocks noChangeArrowheads="1"/>
          </p:cNvSpPr>
          <p:nvPr/>
        </p:nvSpPr>
        <p:spPr bwMode="auto">
          <a:xfrm>
            <a:off x="7138195" y="1039686"/>
            <a:ext cx="182563" cy="182563"/>
          </a:xfrm>
          <a:prstGeom prst="ellipse">
            <a:avLst/>
          </a:prstGeom>
          <a:solidFill>
            <a:srgbClr val="A5A5A5"/>
          </a:solidFill>
          <a:ln>
            <a:noFill/>
          </a:ln>
          <a:extLst>
            <a:ext uri="{91240B29-F687-4F45-9708-019B960494DF}">
              <a14:hiddenLine xmlns:a14="http://schemas.microsoft.com/office/drawing/2010/main" w="3175">
                <a:solidFill>
                  <a:srgbClr val="000000"/>
                </a:solidFill>
                <a:round/>
                <a:headEnd/>
                <a:tailEnd/>
              </a14:hiddenLine>
            </a:ext>
          </a:extLst>
        </p:spPr>
        <p:txBody>
          <a:bodyPr vert="horz" wrap="squar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35" name="Oval 6"/>
          <p:cNvSpPr>
            <a:spLocks noChangeArrowheads="1"/>
          </p:cNvSpPr>
          <p:nvPr/>
        </p:nvSpPr>
        <p:spPr bwMode="auto">
          <a:xfrm>
            <a:off x="4572000" y="1039685"/>
            <a:ext cx="182563" cy="182563"/>
          </a:xfrm>
          <a:prstGeom prst="ellipse">
            <a:avLst/>
          </a:prstGeom>
          <a:solidFill>
            <a:srgbClr val="A5A5A5"/>
          </a:solidFill>
          <a:ln>
            <a:noFill/>
          </a:ln>
          <a:extLst>
            <a:ext uri="{91240B29-F687-4F45-9708-019B960494DF}">
              <a14:hiddenLine xmlns:a14="http://schemas.microsoft.com/office/drawing/2010/main" w="3175">
                <a:solidFill>
                  <a:srgbClr val="000000"/>
                </a:solidFill>
                <a:round/>
                <a:headEnd/>
                <a:tailEnd/>
              </a14:hiddenLine>
            </a:ext>
          </a:extLst>
        </p:spPr>
        <p:txBody>
          <a:bodyPr vert="horz" wrap="squar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36" name="Oval 10"/>
          <p:cNvSpPr>
            <a:spLocks noChangeArrowheads="1"/>
          </p:cNvSpPr>
          <p:nvPr/>
        </p:nvSpPr>
        <p:spPr bwMode="auto">
          <a:xfrm>
            <a:off x="342901" y="1039686"/>
            <a:ext cx="182562" cy="182562"/>
          </a:xfrm>
          <a:prstGeom prst="ellipse">
            <a:avLst/>
          </a:prstGeom>
          <a:solidFill>
            <a:srgbClr val="006600"/>
          </a:solidFill>
          <a:ln>
            <a:noFill/>
          </a:ln>
        </p:spPr>
        <p:txBody>
          <a:bodyPr vert="horz" wrap="squar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bg1"/>
                </a:solidFill>
                <a:effectLst/>
                <a:latin typeface="Arial" pitchFamily="34" charset="0"/>
                <a:cs typeface="Arial" pitchFamily="34" charset="0"/>
                <a:sym typeface="Wingdings" panose="05000000000000000000" pitchFamily="2" charset="2"/>
              </a:rPr>
              <a:t></a:t>
            </a:r>
            <a:endParaRPr kumimoji="0" lang="en-US" altLang="en-US" sz="1200" b="0" i="0" u="none" strike="noStrike" cap="none" normalizeH="0" baseline="0" dirty="0">
              <a:ln>
                <a:noFill/>
              </a:ln>
              <a:solidFill>
                <a:schemeClr val="bg1"/>
              </a:solidFill>
              <a:effectLst/>
              <a:latin typeface="Arial" pitchFamily="34" charset="0"/>
              <a:cs typeface="Arial" pitchFamily="34" charset="0"/>
            </a:endParaRPr>
          </a:p>
        </p:txBody>
      </p:sp>
      <p:sp>
        <p:nvSpPr>
          <p:cNvPr id="27" name="TextBox 26"/>
          <p:cNvSpPr txBox="1"/>
          <p:nvPr/>
        </p:nvSpPr>
        <p:spPr>
          <a:xfrm>
            <a:off x="3359328" y="524754"/>
            <a:ext cx="2425344" cy="430887"/>
          </a:xfrm>
          <a:prstGeom prst="rect">
            <a:avLst/>
          </a:prstGeom>
          <a:noFill/>
        </p:spPr>
        <p:txBody>
          <a:bodyPr wrap="none" rtlCol="0">
            <a:spAutoFit/>
          </a:bodyPr>
          <a:lstStyle/>
          <a:p>
            <a:r>
              <a:rPr lang="en-US" sz="2200" b="1" dirty="0">
                <a:solidFill>
                  <a:srgbClr val="CC9900"/>
                </a:solidFill>
              </a:rPr>
              <a:t>Add Team Member</a:t>
            </a:r>
            <a:endParaRPr lang="en-US" sz="2200" dirty="0">
              <a:solidFill>
                <a:srgbClr val="CC9900"/>
              </a:solidFill>
            </a:endParaRPr>
          </a:p>
        </p:txBody>
      </p:sp>
    </p:spTree>
    <p:extLst>
      <p:ext uri="{BB962C8B-B14F-4D97-AF65-F5344CB8AC3E}">
        <p14:creationId xmlns:p14="http://schemas.microsoft.com/office/powerpoint/2010/main" val="222774933"/>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37160" y="228600"/>
            <a:ext cx="8869680" cy="261610"/>
          </a:xfrm>
          <a:prstGeom prst="rect">
            <a:avLst/>
          </a:prstGeom>
          <a:solidFill>
            <a:schemeClr val="tx1">
              <a:lumMod val="85000"/>
              <a:lumOff val="15000"/>
            </a:schemeClr>
          </a:solidFill>
        </p:spPr>
        <p:txBody>
          <a:bodyPr wrap="square" rtlCol="0">
            <a:spAutoFit/>
          </a:bodyPr>
          <a:lstStyle/>
          <a:p>
            <a:pPr>
              <a:tabLst>
                <a:tab pos="3138488" algn="l"/>
              </a:tabLst>
            </a:pPr>
            <a:r>
              <a:rPr lang="en-US" sz="1100" b="1" dirty="0">
                <a:solidFill>
                  <a:srgbClr val="FFFFFF"/>
                </a:solidFill>
                <a:ea typeface="Calibri"/>
                <a:cs typeface="Times New Roman"/>
              </a:rPr>
              <a:t> Home				</a:t>
            </a:r>
            <a:r>
              <a:rPr lang="en-US" sz="1100" b="1" dirty="0">
                <a:solidFill>
                  <a:schemeClr val="bg1"/>
                </a:solidFill>
                <a:ea typeface="Calibri"/>
                <a:cs typeface="Times New Roman"/>
              </a:rPr>
              <a:t>	Help </a:t>
            </a:r>
            <a:r>
              <a:rPr lang="en-US" sz="1100" b="1" dirty="0">
                <a:solidFill>
                  <a:schemeClr val="bg1"/>
                </a:solidFill>
                <a:ea typeface="Calibri"/>
                <a:cs typeface="Times New Roman"/>
                <a:sym typeface="Wingdings 3"/>
              </a:rPr>
              <a:t>          Minnie Mouse – Sign Out</a:t>
            </a:r>
            <a:r>
              <a:rPr lang="en-US" sz="1100" b="1" dirty="0">
                <a:solidFill>
                  <a:srgbClr val="FFFFFF"/>
                </a:solidFill>
                <a:ea typeface="Calibri"/>
                <a:cs typeface="Times New Roman"/>
              </a:rPr>
              <a:t> </a:t>
            </a:r>
            <a:endParaRPr lang="en-US" sz="1100" u="sng" dirty="0"/>
          </a:p>
        </p:txBody>
      </p:sp>
      <p:sp>
        <p:nvSpPr>
          <p:cNvPr id="18" name="TextBox 17"/>
          <p:cNvSpPr txBox="1"/>
          <p:nvPr/>
        </p:nvSpPr>
        <p:spPr>
          <a:xfrm>
            <a:off x="228600" y="1600200"/>
            <a:ext cx="8686800" cy="1661993"/>
          </a:xfrm>
          <a:prstGeom prst="rect">
            <a:avLst/>
          </a:prstGeom>
          <a:noFill/>
        </p:spPr>
        <p:txBody>
          <a:bodyPr wrap="square" rtlCol="0">
            <a:spAutoFit/>
          </a:bodyPr>
          <a:lstStyle/>
          <a:p>
            <a:pPr>
              <a:tabLst>
                <a:tab pos="5429250" algn="l"/>
              </a:tabLst>
            </a:pPr>
            <a:r>
              <a:rPr lang="en-US" sz="1600" dirty="0">
                <a:solidFill>
                  <a:srgbClr val="CC9900"/>
                </a:solidFill>
                <a:ea typeface="Calibri"/>
                <a:cs typeface="Times New Roman"/>
              </a:rPr>
              <a:t>Search Database</a:t>
            </a:r>
            <a:r>
              <a:rPr lang="en-US" sz="1000" dirty="0">
                <a:solidFill>
                  <a:srgbClr val="CC9900"/>
                </a:solidFill>
                <a:ea typeface="Calibri"/>
                <a:cs typeface="Times New Roman"/>
              </a:rPr>
              <a:t> </a:t>
            </a:r>
            <a:r>
              <a:rPr lang="en-US" sz="1000" dirty="0">
                <a:solidFill>
                  <a:srgbClr val="FFC000"/>
                </a:solidFill>
                <a:ea typeface="Calibri"/>
                <a:cs typeface="Times New Roman"/>
              </a:rPr>
              <a:t> </a:t>
            </a:r>
          </a:p>
          <a:p>
            <a:pPr>
              <a:tabLst>
                <a:tab pos="5429250" algn="l"/>
              </a:tabLst>
            </a:pPr>
            <a:endParaRPr lang="en-US" sz="1000" dirty="0">
              <a:solidFill>
                <a:srgbClr val="FFC000"/>
              </a:solidFill>
              <a:ea typeface="Calibri"/>
              <a:cs typeface="Times New Roman"/>
            </a:endParaRPr>
          </a:p>
          <a:p>
            <a:pPr>
              <a:tabLst>
                <a:tab pos="5429250" algn="l"/>
              </a:tabLst>
            </a:pPr>
            <a:r>
              <a:rPr lang="en-US" sz="1200" b="1" dirty="0">
                <a:solidFill>
                  <a:srgbClr val="404040"/>
                </a:solidFill>
                <a:ea typeface="Calibri"/>
                <a:cs typeface="Times New Roman"/>
              </a:rPr>
              <a:t>Current Selections:  </a:t>
            </a:r>
            <a:r>
              <a:rPr lang="en-US" sz="1000" dirty="0">
                <a:solidFill>
                  <a:srgbClr val="404040"/>
                </a:solidFill>
                <a:latin typeface="Calibri" panose="020F0502020204030204" pitchFamily="34" charset="0"/>
                <a:ea typeface="Calibri"/>
                <a:cs typeface="Times New Roman" panose="02020603050405020304" pitchFamily="18" charset="0"/>
              </a:rPr>
              <a:t>None</a:t>
            </a:r>
            <a:endParaRPr lang="en-US" sz="1000" dirty="0">
              <a:ea typeface="Calibri"/>
              <a:cs typeface="Times New Roman"/>
            </a:endParaRPr>
          </a:p>
          <a:p>
            <a:r>
              <a:rPr lang="en-US" sz="1600" i="1" dirty="0">
                <a:solidFill>
                  <a:srgbClr val="7F7F7F"/>
                </a:solidFill>
                <a:ea typeface="Calibri"/>
                <a:cs typeface="Times New Roman"/>
              </a:rPr>
              <a:t> </a:t>
            </a:r>
          </a:p>
          <a:p>
            <a:endParaRPr lang="en-US" sz="1600" i="1" dirty="0">
              <a:solidFill>
                <a:srgbClr val="7F7F7F"/>
              </a:solidFill>
              <a:ea typeface="Calibri"/>
              <a:cs typeface="Times New Roman"/>
            </a:endParaRPr>
          </a:p>
          <a:p>
            <a:endParaRPr lang="en-US" sz="1600" i="1" dirty="0">
              <a:solidFill>
                <a:srgbClr val="7F7F7F"/>
              </a:solidFill>
              <a:ea typeface="Calibri"/>
              <a:cs typeface="Times New Roman"/>
            </a:endParaRPr>
          </a:p>
          <a:p>
            <a:endParaRPr lang="en-US" sz="1600" i="1" dirty="0">
              <a:solidFill>
                <a:srgbClr val="7F7F7F"/>
              </a:solidFill>
              <a:ea typeface="Calibri"/>
              <a:cs typeface="Times New Roman"/>
            </a:endParaRPr>
          </a:p>
        </p:txBody>
      </p:sp>
      <p:sp>
        <p:nvSpPr>
          <p:cNvPr id="6"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graphicFrame>
        <p:nvGraphicFramePr>
          <p:cNvPr id="9" name="Table 8"/>
          <p:cNvGraphicFramePr>
            <a:graphicFrameLocks noGrp="1"/>
          </p:cNvGraphicFramePr>
          <p:nvPr>
            <p:extLst>
              <p:ext uri="{D42A27DB-BD31-4B8C-83A1-F6EECF244321}">
                <p14:modId xmlns:p14="http://schemas.microsoft.com/office/powerpoint/2010/main" val="1942700911"/>
              </p:ext>
            </p:extLst>
          </p:nvPr>
        </p:nvGraphicFramePr>
        <p:xfrm>
          <a:off x="464016" y="3810288"/>
          <a:ext cx="8229600" cy="609600"/>
        </p:xfrm>
        <a:graphic>
          <a:graphicData uri="http://schemas.openxmlformats.org/drawingml/2006/table">
            <a:tbl>
              <a:tblPr firstRow="1" firstCol="1" bandRow="1"/>
              <a:tblGrid>
                <a:gridCol w="411480">
                  <a:extLst>
                    <a:ext uri="{9D8B030D-6E8A-4147-A177-3AD203B41FA5}">
                      <a16:colId xmlns:a16="http://schemas.microsoft.com/office/drawing/2014/main" val="20000"/>
                    </a:ext>
                  </a:extLst>
                </a:gridCol>
                <a:gridCol w="731520">
                  <a:extLst>
                    <a:ext uri="{9D8B030D-6E8A-4147-A177-3AD203B41FA5}">
                      <a16:colId xmlns:a16="http://schemas.microsoft.com/office/drawing/2014/main" val="20001"/>
                    </a:ext>
                  </a:extLst>
                </a:gridCol>
                <a:gridCol w="7086600">
                  <a:extLst>
                    <a:ext uri="{9D8B030D-6E8A-4147-A177-3AD203B41FA5}">
                      <a16:colId xmlns:a16="http://schemas.microsoft.com/office/drawing/2014/main" val="20002"/>
                    </a:ext>
                  </a:extLst>
                </a:gridCol>
              </a:tblGrid>
              <a:tr h="150876">
                <a:tc>
                  <a:txBody>
                    <a:bodyPr/>
                    <a:lstStyle/>
                    <a:p>
                      <a:pPr marL="0" marR="0">
                        <a:spcBef>
                          <a:spcPts val="0"/>
                        </a:spcBef>
                        <a:spcAft>
                          <a:spcPts val="500"/>
                        </a:spcAft>
                      </a:pPr>
                      <a:r>
                        <a:rPr lang="en-US" sz="1000" dirty="0">
                          <a:solidFill>
                            <a:srgbClr val="CC9900"/>
                          </a:solidFill>
                          <a:effectLst/>
                          <a:latin typeface="Calibri"/>
                          <a:ea typeface="Calibri"/>
                          <a:cs typeface="Times New Roman"/>
                        </a:rPr>
                        <a:t>Sort:</a:t>
                      </a:r>
                      <a:endParaRPr lang="en-US" sz="1000" dirty="0">
                        <a:effectLst/>
                        <a:latin typeface="Calibri"/>
                        <a:ea typeface="Calibri"/>
                        <a:cs typeface="Times New Roman"/>
                      </a:endParaRPr>
                    </a:p>
                  </a:txBody>
                  <a:tcPr marL="61722" marR="61722" marT="0" marB="0" anchor="ctr">
                    <a:lnL>
                      <a:noFill/>
                    </a:lnL>
                    <a:lnR>
                      <a:noFill/>
                    </a:lnR>
                    <a:lnT>
                      <a:noFill/>
                    </a:lnT>
                    <a:lnB w="12700" cap="flat" cmpd="sng" algn="ctr">
                      <a:solidFill>
                        <a:srgbClr val="C4BC96"/>
                      </a:solidFill>
                      <a:prstDash val="solid"/>
                      <a:round/>
                      <a:headEnd type="none" w="med" len="med"/>
                      <a:tailEnd type="none" w="med" len="med"/>
                    </a:lnB>
                  </a:tcPr>
                </a:tc>
                <a:tc>
                  <a:txBody>
                    <a:bodyPr/>
                    <a:lstStyle/>
                    <a:p>
                      <a:pPr marL="0" marR="0">
                        <a:spcBef>
                          <a:spcPts val="0"/>
                        </a:spcBef>
                        <a:spcAft>
                          <a:spcPts val="500"/>
                        </a:spcAft>
                      </a:pPr>
                      <a:r>
                        <a:rPr lang="en-US" sz="1000" b="1" dirty="0">
                          <a:solidFill>
                            <a:srgbClr val="7F7F7F"/>
                          </a:solidFill>
                          <a:effectLst/>
                          <a:latin typeface="+mn-lt"/>
                          <a:ea typeface="Calibri"/>
                          <a:cs typeface="Times New Roman"/>
                          <a:sym typeface="Wingdings"/>
                        </a:rPr>
                        <a:t></a:t>
                      </a:r>
                      <a:endParaRPr lang="en-US" sz="1000" dirty="0">
                        <a:effectLst/>
                        <a:latin typeface="Calibri"/>
                        <a:ea typeface="Calibri"/>
                        <a:cs typeface="Times New Roman"/>
                      </a:endParaRPr>
                    </a:p>
                  </a:txBody>
                  <a:tcPr marL="61722" marR="61722" marT="0" marB="0" anchor="ctr">
                    <a:lnL>
                      <a:noFill/>
                    </a:lnL>
                    <a:lnR>
                      <a:noFill/>
                    </a:lnR>
                    <a:lnT>
                      <a:noFill/>
                    </a:lnT>
                    <a:lnB w="12700" cap="flat" cmpd="sng" algn="ctr">
                      <a:solidFill>
                        <a:srgbClr val="C4BC96"/>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500"/>
                        </a:spcAft>
                        <a:buClrTx/>
                        <a:buSzTx/>
                        <a:buFontTx/>
                        <a:buNone/>
                        <a:tabLst/>
                        <a:defRPr/>
                      </a:pPr>
                      <a:r>
                        <a:rPr lang="en-US" sz="1000" b="1" dirty="0">
                          <a:solidFill>
                            <a:srgbClr val="7F7F7F"/>
                          </a:solidFill>
                          <a:effectLst/>
                          <a:latin typeface="+mn-lt"/>
                          <a:ea typeface="Calibri"/>
                          <a:cs typeface="Times New Roman"/>
                          <a:sym typeface="Wingdings"/>
                        </a:rPr>
                        <a:t></a:t>
                      </a:r>
                      <a:endParaRPr lang="en-US" sz="1000" dirty="0">
                        <a:effectLst/>
                        <a:latin typeface="+mn-lt"/>
                        <a:ea typeface="Calibri"/>
                        <a:cs typeface="Times New Roman"/>
                      </a:endParaRPr>
                    </a:p>
                  </a:txBody>
                  <a:tcPr marL="61722" marR="61722" marT="0" marB="0" anchor="ctr">
                    <a:lnL>
                      <a:noFill/>
                    </a:lnL>
                    <a:lnR>
                      <a:noFill/>
                    </a:lnR>
                    <a:lnT>
                      <a:noFill/>
                    </a:lnT>
                    <a:lnB w="12700" cap="flat" cmpd="sng" algn="ctr">
                      <a:solidFill>
                        <a:srgbClr val="C4BC96"/>
                      </a:solidFill>
                      <a:prstDash val="solid"/>
                      <a:round/>
                      <a:headEnd type="none" w="med" len="med"/>
                      <a:tailEnd type="none" w="med" len="med"/>
                    </a:lnB>
                  </a:tcPr>
                </a:tc>
                <a:extLst>
                  <a:ext uri="{0D108BD9-81ED-4DB2-BD59-A6C34878D82A}">
                    <a16:rowId xmlns:a16="http://schemas.microsoft.com/office/drawing/2014/main" val="10000"/>
                  </a:ext>
                </a:extLst>
              </a:tr>
              <a:tr h="274320">
                <a:tc>
                  <a:txBody>
                    <a:bodyPr/>
                    <a:lstStyle/>
                    <a:p>
                      <a:pPr marL="0" marR="0" indent="0" algn="r" defTabSz="914400" rtl="0" eaLnBrk="1" fontAlgn="auto" latinLnBrk="0" hangingPunct="1">
                        <a:lnSpc>
                          <a:spcPct val="100000"/>
                        </a:lnSpc>
                        <a:spcBef>
                          <a:spcPts val="500"/>
                        </a:spcBef>
                        <a:spcAft>
                          <a:spcPts val="500"/>
                        </a:spcAft>
                        <a:buClrTx/>
                        <a:buSzTx/>
                        <a:buFontTx/>
                        <a:buNone/>
                        <a:tabLst/>
                        <a:defRPr/>
                      </a:pPr>
                      <a:r>
                        <a:rPr lang="en-US" sz="1000" dirty="0">
                          <a:solidFill>
                            <a:srgbClr val="CC9900"/>
                          </a:solidFill>
                          <a:effectLst/>
                          <a:latin typeface="Calibri" panose="020F0502020204030204" pitchFamily="34" charset="0"/>
                          <a:ea typeface="Calibri" panose="020F0502020204030204" pitchFamily="34" charset="0"/>
                          <a:cs typeface="Times New Roman" panose="02020603050405020304" pitchFamily="18" charset="0"/>
                          <a:sym typeface="Wingdings 2" panose="05020102010507070707" pitchFamily="18" charset="2"/>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1722" marR="61722" marT="0" marB="0">
                    <a:lnL>
                      <a:noFill/>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500"/>
                        </a:spcBef>
                        <a:spcAft>
                          <a:spcPts val="500"/>
                        </a:spcAft>
                        <a:buClrTx/>
                        <a:buSzTx/>
                        <a:buFontTx/>
                        <a:buNone/>
                        <a:tabLst/>
                        <a:defRPr/>
                      </a:pPr>
                      <a:r>
                        <a:rPr lang="en-US" sz="1000" b="1" dirty="0">
                          <a:solidFill>
                            <a:schemeClr val="accent5">
                              <a:lumMod val="75000"/>
                            </a:schemeClr>
                          </a:solidFill>
                          <a:effectLst/>
                          <a:latin typeface="+mn-lt"/>
                          <a:ea typeface="Calibri"/>
                          <a:cs typeface="Times New Roman"/>
                        </a:rPr>
                        <a:t>General</a:t>
                      </a:r>
                    </a:p>
                  </a:txBody>
                  <a:tcPr marL="61722" marR="61722" marT="0" marB="0">
                    <a:lnL>
                      <a:noFill/>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spcBef>
                          <a:spcPts val="500"/>
                        </a:spcBef>
                        <a:spcAft>
                          <a:spcPts val="500"/>
                        </a:spcAft>
                      </a:pPr>
                      <a:r>
                        <a:rPr kumimoji="0" lang="en-US" sz="1000" b="1" i="0" u="none" strike="noStrike" kern="1200" cap="none" spc="0" normalizeH="0" baseline="0" noProof="0" dirty="0">
                          <a:ln>
                            <a:noFill/>
                          </a:ln>
                          <a:solidFill>
                            <a:schemeClr val="tx1">
                              <a:lumMod val="75000"/>
                              <a:lumOff val="2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Oral </a:t>
                      </a:r>
                      <a:r>
                        <a:rPr kumimoji="0" lang="en-US" sz="1000" b="1" i="0" u="none" strike="noStrike" kern="1200" cap="none" spc="0" normalizeH="0" baseline="0" noProof="0" dirty="0">
                          <a:ln>
                            <a:noFill/>
                          </a:ln>
                          <a:solidFill>
                            <a:schemeClr val="tx1">
                              <a:lumMod val="75000"/>
                              <a:lumOff val="25000"/>
                            </a:schemeClr>
                          </a:solidFill>
                          <a:effectLst>
                            <a:glow rad="127000">
                              <a:srgbClr val="FFFF00"/>
                            </a:glow>
                          </a:effectLst>
                          <a:uLnTx/>
                          <a:uFillTx/>
                          <a:latin typeface="Calibri" panose="020F0502020204030204" pitchFamily="34" charset="0"/>
                          <a:ea typeface="Calibri" panose="020F0502020204030204" pitchFamily="34" charset="0"/>
                          <a:cs typeface="Times New Roman" panose="02020603050405020304" pitchFamily="18" charset="0"/>
                        </a:rPr>
                        <a:t>Communication</a:t>
                      </a:r>
                      <a:r>
                        <a:rPr kumimoji="0" lang="en-US" sz="1000" b="1" i="0" u="none" strike="noStrike" kern="1200" cap="none" spc="0" normalizeH="0" baseline="0" noProof="0" dirty="0">
                          <a:ln>
                            <a:noFill/>
                          </a:ln>
                          <a:solidFill>
                            <a:schemeClr val="tx1">
                              <a:lumMod val="75000"/>
                              <a:lumOff val="2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en-US" sz="1000" b="0" i="0" u="none" strike="noStrike" kern="1200" cap="none" spc="0" normalizeH="0" baseline="0" noProof="0" dirty="0">
                          <a:ln>
                            <a:noFill/>
                          </a:ln>
                          <a:solidFill>
                            <a:schemeClr val="tx1">
                              <a:lumMod val="75000"/>
                              <a:lumOff val="2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 - Expresses information (for example, ideas or facts) to individuals or groups effectively, taking into account the audience and nature of the information (for example, technical, sensitive, controversial); makes clear and convincing oral presentations; listens to others, attends to nonverbal cues, and responds appropriately.</a:t>
                      </a:r>
                      <a:endParaRPr lang="en-US" sz="1000" dirty="0">
                        <a:solidFill>
                          <a:schemeClr val="tx1">
                            <a:lumMod val="75000"/>
                            <a:lumOff val="25000"/>
                          </a:schemeClr>
                        </a:solidFill>
                        <a:effectLst/>
                        <a:latin typeface="Calibri"/>
                        <a:ea typeface="Calibri"/>
                        <a:cs typeface="Times New Roman"/>
                      </a:endParaRPr>
                    </a:p>
                  </a:txBody>
                  <a:tcPr marL="61722" marR="61722" marT="0" marB="0">
                    <a:lnL>
                      <a:noFill/>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767870715"/>
              </p:ext>
            </p:extLst>
          </p:nvPr>
        </p:nvGraphicFramePr>
        <p:xfrm>
          <a:off x="381000" y="2514600"/>
          <a:ext cx="8115300" cy="640080"/>
        </p:xfrm>
        <a:graphic>
          <a:graphicData uri="http://schemas.openxmlformats.org/drawingml/2006/table">
            <a:tbl>
              <a:tblPr firstRow="1" firstCol="1" bandRow="1"/>
              <a:tblGrid>
                <a:gridCol w="1885950">
                  <a:extLst>
                    <a:ext uri="{9D8B030D-6E8A-4147-A177-3AD203B41FA5}">
                      <a16:colId xmlns:a16="http://schemas.microsoft.com/office/drawing/2014/main" val="20000"/>
                    </a:ext>
                  </a:extLst>
                </a:gridCol>
                <a:gridCol w="6229350">
                  <a:extLst>
                    <a:ext uri="{9D8B030D-6E8A-4147-A177-3AD203B41FA5}">
                      <a16:colId xmlns:a16="http://schemas.microsoft.com/office/drawing/2014/main" val="20001"/>
                    </a:ext>
                  </a:extLst>
                </a:gridCol>
              </a:tblGrid>
              <a:tr h="0">
                <a:tc>
                  <a:txBody>
                    <a:bodyPr/>
                    <a:lstStyle/>
                    <a:p>
                      <a:pPr marL="0" marR="0" algn="r">
                        <a:spcBef>
                          <a:spcPts val="0"/>
                        </a:spcBef>
                        <a:spcAft>
                          <a:spcPts val="0"/>
                        </a:spcAft>
                        <a:tabLst>
                          <a:tab pos="5429250" algn="l"/>
                        </a:tabLst>
                      </a:pPr>
                      <a:r>
                        <a:rPr lang="en-US" sz="1000" b="1" dirty="0">
                          <a:solidFill>
                            <a:srgbClr val="31849B"/>
                          </a:solidFill>
                          <a:effectLst/>
                          <a:latin typeface="Calibri"/>
                          <a:ea typeface="Calibri"/>
                          <a:cs typeface="Times New Roman"/>
                        </a:rPr>
                        <a:t>Key Words:</a:t>
                      </a:r>
                      <a:endParaRPr lang="en-US" sz="1000" dirty="0">
                        <a:effectLst/>
                        <a:latin typeface="Calibri"/>
                        <a:ea typeface="Calibri"/>
                        <a:cs typeface="Times New Roman"/>
                      </a:endParaRPr>
                    </a:p>
                  </a:txBody>
                  <a:tcPr marL="68580" marR="68580" marT="0" marB="0">
                    <a:lnL>
                      <a:noFill/>
                    </a:lnL>
                    <a:lnR w="12700" cap="flat" cmpd="sng" algn="ctr">
                      <a:solidFill>
                        <a:srgbClr val="7F7F7F"/>
                      </a:solidFill>
                      <a:prstDash val="solid"/>
                      <a:round/>
                      <a:headEnd type="none" w="med" len="med"/>
                      <a:tailEnd type="none" w="med" len="med"/>
                    </a:lnR>
                    <a:lnT>
                      <a:noFill/>
                    </a:lnT>
                    <a:lnB>
                      <a:noFill/>
                    </a:lnB>
                  </a:tcPr>
                </a:tc>
                <a:tc>
                  <a:txBody>
                    <a:bodyPr/>
                    <a:lstStyle/>
                    <a:p>
                      <a:pPr marL="0" marR="0">
                        <a:spcBef>
                          <a:spcPts val="0"/>
                        </a:spcBef>
                        <a:spcAft>
                          <a:spcPts val="0"/>
                        </a:spcAft>
                        <a:tabLst>
                          <a:tab pos="5429250" algn="l"/>
                        </a:tabLst>
                      </a:pPr>
                      <a:endParaRPr lang="en-US" sz="1000" dirty="0">
                        <a:effectLst/>
                        <a:latin typeface="Calibri"/>
                        <a:ea typeface="Calibri"/>
                        <a:cs typeface="Times New Roman"/>
                      </a:endParaRPr>
                    </a:p>
                  </a:txBody>
                  <a:tcPr marL="68580" marR="68580"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p>
                      <a:pPr marL="0" marR="0">
                        <a:spcBef>
                          <a:spcPts val="0"/>
                        </a:spcBef>
                        <a:spcAft>
                          <a:spcPts val="0"/>
                        </a:spcAft>
                        <a:tabLst>
                          <a:tab pos="5429250" algn="l"/>
                        </a:tabLst>
                      </a:pPr>
                      <a:r>
                        <a:rPr lang="en-US" sz="600" b="1" dirty="0">
                          <a:solidFill>
                            <a:srgbClr val="31849B"/>
                          </a:solidFill>
                          <a:effectLst/>
                          <a:latin typeface="Calibri"/>
                          <a:ea typeface="Calibri"/>
                          <a:cs typeface="Times New Roman"/>
                        </a:rPr>
                        <a:t> </a:t>
                      </a:r>
                      <a:endParaRPr lang="en-US" sz="1100" dirty="0">
                        <a:effectLst/>
                        <a:latin typeface="Calibri"/>
                        <a:ea typeface="Calibri"/>
                        <a:cs typeface="Times New Roman"/>
                      </a:endParaRPr>
                    </a:p>
                  </a:txBody>
                  <a:tcPr marL="68580" marR="68580" marT="0" marB="0">
                    <a:lnL>
                      <a:noFill/>
                    </a:lnL>
                    <a:lnR>
                      <a:noFill/>
                    </a:lnR>
                    <a:lnT>
                      <a:noFill/>
                    </a:lnT>
                    <a:lnB>
                      <a:noFill/>
                    </a:lnB>
                  </a:tcPr>
                </a:tc>
                <a:tc>
                  <a:txBody>
                    <a:bodyPr/>
                    <a:lstStyle/>
                    <a:p>
                      <a:pPr marL="0" marR="0">
                        <a:spcBef>
                          <a:spcPts val="0"/>
                        </a:spcBef>
                        <a:spcAft>
                          <a:spcPts val="0"/>
                        </a:spcAft>
                        <a:tabLst>
                          <a:tab pos="5429250" algn="l"/>
                        </a:tabLst>
                      </a:pPr>
                      <a:r>
                        <a:rPr lang="en-US" sz="600">
                          <a:solidFill>
                            <a:srgbClr val="595959"/>
                          </a:solidFill>
                          <a:effectLst/>
                          <a:latin typeface="Calibri"/>
                          <a:ea typeface="Calibri"/>
                          <a:cs typeface="Times New Roman"/>
                        </a:rPr>
                        <a:t> </a:t>
                      </a:r>
                      <a:endParaRPr lang="en-US" sz="1100">
                        <a:effectLst/>
                        <a:latin typeface="Calibri"/>
                        <a:ea typeface="Calibri"/>
                        <a:cs typeface="Times New Roman"/>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marL="0" marR="0" algn="r">
                        <a:spcBef>
                          <a:spcPts val="0"/>
                        </a:spcBef>
                        <a:spcAft>
                          <a:spcPts val="0"/>
                        </a:spcAft>
                        <a:tabLst>
                          <a:tab pos="5429250" algn="l"/>
                        </a:tabLst>
                      </a:pPr>
                      <a:r>
                        <a:rPr lang="en-US" sz="1000" b="1" dirty="0">
                          <a:solidFill>
                            <a:srgbClr val="31849B"/>
                          </a:solidFill>
                          <a:effectLst/>
                          <a:latin typeface="Calibri"/>
                          <a:ea typeface="Calibri"/>
                          <a:cs typeface="Times New Roman"/>
                        </a:rPr>
                        <a:t>Competency Model:</a:t>
                      </a:r>
                      <a:endParaRPr lang="en-US" sz="1000" dirty="0">
                        <a:effectLst/>
                        <a:latin typeface="Calibri"/>
                        <a:ea typeface="Calibri"/>
                        <a:cs typeface="Times New Roman"/>
                      </a:endParaRPr>
                    </a:p>
                  </a:txBody>
                  <a:tcPr marL="68580" marR="68580" marT="0" marB="0">
                    <a:lnL>
                      <a:noFill/>
                    </a:lnL>
                    <a:lnR w="12700" cap="flat" cmpd="sng" algn="ctr">
                      <a:solidFill>
                        <a:srgbClr val="7F7F7F"/>
                      </a:solidFill>
                      <a:prstDash val="solid"/>
                      <a:round/>
                      <a:headEnd type="none" w="med" len="med"/>
                      <a:tailEnd type="none" w="med" len="med"/>
                    </a:lnR>
                    <a:lnT>
                      <a:noFill/>
                    </a:lnT>
                    <a:lnB>
                      <a:noFill/>
                    </a:lnB>
                  </a:tcPr>
                </a:tc>
                <a:tc>
                  <a:txBody>
                    <a:bodyPr/>
                    <a:lstStyle/>
                    <a:p>
                      <a:pPr marL="0" marR="0" algn="r">
                        <a:spcBef>
                          <a:spcPts val="0"/>
                        </a:spcBef>
                        <a:spcAft>
                          <a:spcPts val="0"/>
                        </a:spcAft>
                        <a:tabLst>
                          <a:tab pos="5429250" algn="l"/>
                        </a:tabLst>
                      </a:pPr>
                      <a:r>
                        <a:rPr lang="en-US" sz="1000" dirty="0">
                          <a:solidFill>
                            <a:srgbClr val="595959"/>
                          </a:solidFill>
                          <a:effectLst/>
                          <a:latin typeface="Calibri"/>
                          <a:ea typeface="Calibri"/>
                          <a:cs typeface="Times New Roman"/>
                        </a:rPr>
                        <a:t>                                                                                                                                                      </a:t>
                      </a:r>
                      <a:r>
                        <a:rPr lang="en-US" sz="1000" dirty="0">
                          <a:solidFill>
                            <a:srgbClr val="595959"/>
                          </a:solidFill>
                          <a:effectLst/>
                          <a:latin typeface="Calibri"/>
                          <a:ea typeface="Calibri"/>
                          <a:cs typeface="Times New Roman"/>
                          <a:sym typeface="Wingdings 3"/>
                        </a:rPr>
                        <a:t></a:t>
                      </a:r>
                      <a:endParaRPr lang="en-US" sz="1000" dirty="0">
                        <a:effectLst/>
                        <a:latin typeface="Calibri"/>
                        <a:ea typeface="Calibri"/>
                        <a:cs typeface="Times New Roman"/>
                      </a:endParaRPr>
                    </a:p>
                  </a:txBody>
                  <a:tcPr marL="68580" marR="68580"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0002"/>
                  </a:ext>
                </a:extLst>
              </a:tr>
              <a:tr h="0">
                <a:tc>
                  <a:txBody>
                    <a:bodyPr/>
                    <a:lstStyle/>
                    <a:p>
                      <a:pPr marL="0" marR="0" algn="r">
                        <a:spcBef>
                          <a:spcPts val="0"/>
                        </a:spcBef>
                        <a:spcAft>
                          <a:spcPts val="0"/>
                        </a:spcAft>
                        <a:tabLst>
                          <a:tab pos="5429250" algn="l"/>
                        </a:tabLst>
                      </a:pPr>
                      <a:r>
                        <a:rPr lang="en-US" sz="600" b="1">
                          <a:solidFill>
                            <a:srgbClr val="31849B"/>
                          </a:solidFill>
                          <a:effectLst/>
                          <a:latin typeface="Calibri"/>
                          <a:ea typeface="Calibri"/>
                          <a:cs typeface="Times New Roman"/>
                        </a:rPr>
                        <a:t> </a:t>
                      </a:r>
                      <a:endParaRPr lang="en-US" sz="1100">
                        <a:effectLst/>
                        <a:latin typeface="Calibri"/>
                        <a:ea typeface="Calibri"/>
                        <a:cs typeface="Times New Roman"/>
                      </a:endParaRPr>
                    </a:p>
                  </a:txBody>
                  <a:tcPr marL="68580" marR="68580" marT="0" marB="0">
                    <a:lnL>
                      <a:noFill/>
                    </a:lnL>
                    <a:lnR>
                      <a:noFill/>
                    </a:lnR>
                    <a:lnT>
                      <a:noFill/>
                    </a:lnT>
                    <a:lnB>
                      <a:noFill/>
                    </a:lnB>
                  </a:tcPr>
                </a:tc>
                <a:tc>
                  <a:txBody>
                    <a:bodyPr/>
                    <a:lstStyle/>
                    <a:p>
                      <a:pPr marL="0" marR="0">
                        <a:spcBef>
                          <a:spcPts val="0"/>
                        </a:spcBef>
                        <a:spcAft>
                          <a:spcPts val="0"/>
                        </a:spcAft>
                        <a:tabLst>
                          <a:tab pos="5429250" algn="l"/>
                        </a:tabLst>
                      </a:pPr>
                      <a:r>
                        <a:rPr lang="en-US" sz="600">
                          <a:solidFill>
                            <a:srgbClr val="595959"/>
                          </a:solidFill>
                          <a:effectLst/>
                          <a:latin typeface="Calibri"/>
                          <a:ea typeface="Calibri"/>
                          <a:cs typeface="Times New Roman"/>
                        </a:rPr>
                        <a:t> </a:t>
                      </a:r>
                      <a:endParaRPr lang="en-US" sz="1100">
                        <a:effectLst/>
                        <a:latin typeface="Calibri"/>
                        <a:ea typeface="Calibri"/>
                        <a:cs typeface="Times New Roman"/>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0003"/>
                  </a:ext>
                </a:extLst>
              </a:tr>
              <a:tr h="0">
                <a:tc>
                  <a:txBody>
                    <a:bodyPr/>
                    <a:lstStyle/>
                    <a:p>
                      <a:pPr marL="0" marR="0" algn="r">
                        <a:spcBef>
                          <a:spcPts val="0"/>
                        </a:spcBef>
                        <a:spcAft>
                          <a:spcPts val="0"/>
                        </a:spcAft>
                        <a:tabLst>
                          <a:tab pos="5429250" algn="l"/>
                        </a:tabLst>
                      </a:pPr>
                      <a:r>
                        <a:rPr lang="en-US" sz="1000" b="1" dirty="0">
                          <a:solidFill>
                            <a:srgbClr val="31849B"/>
                          </a:solidFill>
                          <a:effectLst/>
                          <a:latin typeface="Calibri"/>
                          <a:ea typeface="Calibri"/>
                          <a:cs typeface="Times New Roman"/>
                        </a:rPr>
                        <a:t>Model Sub-Division</a:t>
                      </a:r>
                      <a:endParaRPr lang="en-US" sz="1000" dirty="0">
                        <a:effectLst/>
                        <a:latin typeface="Calibri"/>
                        <a:ea typeface="Calibri"/>
                        <a:cs typeface="Times New Roman"/>
                      </a:endParaRPr>
                    </a:p>
                  </a:txBody>
                  <a:tcPr marL="68580" marR="68580" marT="0" marB="0">
                    <a:lnL>
                      <a:noFill/>
                    </a:lnL>
                    <a:lnR w="12700" cap="flat" cmpd="sng" algn="ctr">
                      <a:solidFill>
                        <a:srgbClr val="7F7F7F"/>
                      </a:solidFill>
                      <a:prstDash val="solid"/>
                      <a:round/>
                      <a:headEnd type="none" w="med" len="med"/>
                      <a:tailEnd type="none" w="med" len="med"/>
                    </a:lnR>
                    <a:lnT>
                      <a:noFill/>
                    </a:lnT>
                    <a:lnB>
                      <a:noFill/>
                    </a:lnB>
                  </a:tcPr>
                </a:tc>
                <a:tc>
                  <a:txBody>
                    <a:bodyPr/>
                    <a:lstStyle/>
                    <a:p>
                      <a:pPr marL="0" marR="0" algn="r">
                        <a:spcBef>
                          <a:spcPts val="0"/>
                        </a:spcBef>
                        <a:spcAft>
                          <a:spcPts val="0"/>
                        </a:spcAft>
                        <a:tabLst>
                          <a:tab pos="5429250" algn="l"/>
                        </a:tabLst>
                      </a:pPr>
                      <a:r>
                        <a:rPr lang="en-US" sz="1000" dirty="0">
                          <a:solidFill>
                            <a:srgbClr val="595959"/>
                          </a:solidFill>
                          <a:effectLst/>
                          <a:latin typeface="Calibri"/>
                          <a:ea typeface="Calibri"/>
                          <a:cs typeface="Times New Roman"/>
                        </a:rPr>
                        <a:t>                                                                                                                                                                                                     </a:t>
                      </a:r>
                      <a:r>
                        <a:rPr lang="en-US" sz="1000" dirty="0">
                          <a:solidFill>
                            <a:srgbClr val="595959"/>
                          </a:solidFill>
                          <a:effectLst/>
                          <a:latin typeface="Calibri"/>
                          <a:ea typeface="Calibri"/>
                          <a:cs typeface="Times New Roman"/>
                          <a:sym typeface="Wingdings 3"/>
                        </a:rPr>
                        <a:t></a:t>
                      </a:r>
                      <a:endParaRPr lang="en-US" sz="1000" dirty="0">
                        <a:effectLst/>
                        <a:latin typeface="Calibri"/>
                        <a:ea typeface="Calibri"/>
                        <a:cs typeface="Times New Roman"/>
                      </a:endParaRPr>
                    </a:p>
                  </a:txBody>
                  <a:tcPr marL="68580" marR="68580"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21" name="Rectangle 20"/>
          <p:cNvSpPr/>
          <p:nvPr/>
        </p:nvSpPr>
        <p:spPr>
          <a:xfrm>
            <a:off x="8915400" y="1295400"/>
            <a:ext cx="152400" cy="5486400"/>
          </a:xfrm>
          <a:prstGeom prst="rect">
            <a:avLst/>
          </a:prstGeom>
          <a:solidFill>
            <a:schemeClr val="bg1">
              <a:lumMod val="95000"/>
            </a:schemeClr>
          </a:solidFill>
          <a:ln w="317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8915400" y="1295400"/>
            <a:ext cx="152400" cy="155448"/>
          </a:xfrm>
          <a:prstGeom prst="rect">
            <a:avLst/>
          </a:prstGeom>
          <a:solidFill>
            <a:schemeClr val="bg1">
              <a:lumMod val="95000"/>
            </a:schemeClr>
          </a:solid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r"/>
            <a:r>
              <a:rPr lang="en-US" sz="1000" dirty="0">
                <a:solidFill>
                  <a:schemeClr val="tx1">
                    <a:lumMod val="50000"/>
                    <a:lumOff val="50000"/>
                  </a:schemeClr>
                </a:solidFill>
                <a:sym typeface="Webdings" panose="05030102010509060703" pitchFamily="18" charset="2"/>
              </a:rPr>
              <a:t></a:t>
            </a:r>
            <a:endParaRPr lang="en-US" sz="1000" dirty="0">
              <a:solidFill>
                <a:schemeClr val="tx1">
                  <a:lumMod val="50000"/>
                  <a:lumOff val="50000"/>
                </a:schemeClr>
              </a:solidFill>
            </a:endParaRPr>
          </a:p>
        </p:txBody>
      </p:sp>
      <p:sp>
        <p:nvSpPr>
          <p:cNvPr id="24" name="Rectangle 23"/>
          <p:cNvSpPr/>
          <p:nvPr/>
        </p:nvSpPr>
        <p:spPr>
          <a:xfrm>
            <a:off x="8915400" y="1520988"/>
            <a:ext cx="152400" cy="155448"/>
          </a:xfrm>
          <a:prstGeom prst="rect">
            <a:avLst/>
          </a:prstGeom>
          <a:solidFill>
            <a:schemeClr val="bg1"/>
          </a:solid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r"/>
            <a:endParaRPr lang="en-US" sz="1000" dirty="0">
              <a:solidFill>
                <a:schemeClr val="tx1">
                  <a:lumMod val="50000"/>
                  <a:lumOff val="50000"/>
                </a:schemeClr>
              </a:solidFill>
            </a:endParaRPr>
          </a:p>
        </p:txBody>
      </p:sp>
      <p:sp>
        <p:nvSpPr>
          <p:cNvPr id="26" name="Rectangle 25"/>
          <p:cNvSpPr/>
          <p:nvPr/>
        </p:nvSpPr>
        <p:spPr>
          <a:xfrm>
            <a:off x="8915400" y="6623304"/>
            <a:ext cx="152400" cy="155448"/>
          </a:xfrm>
          <a:prstGeom prst="rect">
            <a:avLst/>
          </a:prstGeom>
          <a:solidFill>
            <a:schemeClr val="bg1">
              <a:lumMod val="95000"/>
            </a:schemeClr>
          </a:solid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r"/>
            <a:r>
              <a:rPr lang="en-US" sz="1000" dirty="0">
                <a:solidFill>
                  <a:schemeClr val="tx1">
                    <a:lumMod val="50000"/>
                    <a:lumOff val="50000"/>
                  </a:schemeClr>
                </a:solidFill>
                <a:sym typeface="Webdings" panose="05030102010509060703" pitchFamily="18" charset="2"/>
              </a:rPr>
              <a:t></a:t>
            </a:r>
            <a:endParaRPr lang="en-US" sz="1000" dirty="0">
              <a:solidFill>
                <a:schemeClr val="tx1">
                  <a:lumMod val="50000"/>
                  <a:lumOff val="50000"/>
                </a:schemeClr>
              </a:solidFill>
            </a:endParaRPr>
          </a:p>
        </p:txBody>
      </p:sp>
      <p:sp>
        <p:nvSpPr>
          <p:cNvPr id="20" name="TextBox 19"/>
          <p:cNvSpPr txBox="1"/>
          <p:nvPr/>
        </p:nvSpPr>
        <p:spPr>
          <a:xfrm>
            <a:off x="4061315" y="6182436"/>
            <a:ext cx="1021370" cy="523220"/>
          </a:xfrm>
          <a:prstGeom prst="rect">
            <a:avLst/>
          </a:prstGeom>
          <a:noFill/>
        </p:spPr>
        <p:txBody>
          <a:bodyPr wrap="none" rtlCol="0">
            <a:spAutoFit/>
          </a:bodyPr>
          <a:lstStyle/>
          <a:p>
            <a:pPr algn="ctr"/>
            <a:r>
              <a:rPr lang="en-US" sz="1400" b="1" dirty="0">
                <a:solidFill>
                  <a:srgbClr val="CC9900"/>
                </a:solidFill>
                <a:ea typeface="Calibri"/>
                <a:cs typeface="Times New Roman"/>
                <a:sym typeface="Wingdings 3"/>
              </a:rPr>
              <a:t></a:t>
            </a:r>
            <a:endParaRPr lang="en-US" sz="1400" dirty="0">
              <a:ea typeface="Calibri"/>
              <a:cs typeface="Times New Roman"/>
            </a:endParaRPr>
          </a:p>
          <a:p>
            <a:r>
              <a:rPr lang="en-US" sz="1400" dirty="0">
                <a:solidFill>
                  <a:srgbClr val="595959"/>
                </a:solidFill>
                <a:ea typeface="Calibri"/>
                <a:cs typeface="Times New Roman"/>
              </a:rPr>
              <a:t>Back to Top</a:t>
            </a:r>
            <a:endParaRPr lang="en-US" sz="1400" dirty="0"/>
          </a:p>
        </p:txBody>
      </p:sp>
      <p:sp>
        <p:nvSpPr>
          <p:cNvPr id="22" name="Text Box 1"/>
          <p:cNvSpPr txBox="1"/>
          <p:nvPr/>
        </p:nvSpPr>
        <p:spPr>
          <a:xfrm>
            <a:off x="4724033" y="5791200"/>
            <a:ext cx="1463040" cy="182880"/>
          </a:xfrm>
          <a:prstGeom prst="rect">
            <a:avLst/>
          </a:prstGeom>
          <a:solidFill>
            <a:schemeClr val="accent5">
              <a:lumMod val="75000"/>
            </a:schemeClr>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ctr" anchorCtr="0" forceAA="0" compatLnSpc="1">
            <a:prstTxWarp prst="textNoShape">
              <a:avLst/>
            </a:prstTxWarp>
            <a:noAutofit/>
          </a:bodyPr>
          <a:lstStyle/>
          <a:p>
            <a:pPr marL="0" marR="0" algn="ctr">
              <a:spcBef>
                <a:spcPts val="0"/>
              </a:spcBef>
              <a:spcAft>
                <a:spcPts val="0"/>
              </a:spcAft>
            </a:pPr>
            <a:r>
              <a:rPr lang="en-US" sz="1100" b="1" dirty="0">
                <a:solidFill>
                  <a:srgbClr val="FFFFFF"/>
                </a:solidFill>
                <a:effectLst/>
                <a:ea typeface="Calibri"/>
                <a:cs typeface="Times New Roman"/>
              </a:rPr>
              <a:t>Save and Return</a:t>
            </a:r>
            <a:endParaRPr lang="en-US" sz="1100" dirty="0">
              <a:effectLst/>
              <a:ea typeface="Calibri"/>
              <a:cs typeface="Times New Roman"/>
            </a:endParaRPr>
          </a:p>
        </p:txBody>
      </p:sp>
      <p:sp>
        <p:nvSpPr>
          <p:cNvPr id="25" name="Text Box 13"/>
          <p:cNvSpPr txBox="1"/>
          <p:nvPr/>
        </p:nvSpPr>
        <p:spPr>
          <a:xfrm>
            <a:off x="2895600" y="5791200"/>
            <a:ext cx="1463040" cy="182880"/>
          </a:xfrm>
          <a:prstGeom prst="rect">
            <a:avLst/>
          </a:prstGeom>
          <a:solidFill>
            <a:schemeClr val="accent5">
              <a:lumMod val="75000"/>
            </a:schemeClr>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r>
              <a:rPr lang="en-US" sz="1100" b="1" dirty="0">
                <a:solidFill>
                  <a:srgbClr val="FFFFFF"/>
                </a:solidFill>
                <a:ea typeface="Calibri"/>
                <a:cs typeface="Times New Roman"/>
                <a:sym typeface="Wingdings 3"/>
              </a:rPr>
              <a:t>Cancel</a:t>
            </a:r>
            <a:endParaRPr lang="en-US" sz="1100" dirty="0">
              <a:ea typeface="Calibri"/>
              <a:cs typeface="Times New Roman"/>
            </a:endParaRPr>
          </a:p>
        </p:txBody>
      </p:sp>
      <p:sp>
        <p:nvSpPr>
          <p:cNvPr id="27" name="TextBox 26"/>
          <p:cNvSpPr txBox="1"/>
          <p:nvPr/>
        </p:nvSpPr>
        <p:spPr>
          <a:xfrm>
            <a:off x="3733800" y="3304682"/>
            <a:ext cx="1676400" cy="276999"/>
          </a:xfrm>
          <a:prstGeom prst="rect">
            <a:avLst/>
          </a:prstGeom>
          <a:noFill/>
        </p:spPr>
        <p:txBody>
          <a:bodyPr wrap="square" rtlCol="0">
            <a:spAutoFit/>
          </a:bodyPr>
          <a:lstStyle/>
          <a:p>
            <a:pPr lvl="0">
              <a:tabLst>
                <a:tab pos="5429250" algn="l"/>
              </a:tabLst>
            </a:pPr>
            <a:r>
              <a:rPr lang="en-US" sz="1200" b="1" dirty="0">
                <a:solidFill>
                  <a:srgbClr val="404040"/>
                </a:solidFill>
                <a:ea typeface="Calibri"/>
                <a:cs typeface="Times New Roman"/>
              </a:rPr>
              <a:t>Search Results: 1</a:t>
            </a:r>
            <a:endParaRPr lang="en-US" sz="1200" dirty="0">
              <a:solidFill>
                <a:prstClr val="black"/>
              </a:solidFill>
              <a:ea typeface="Calibri"/>
              <a:cs typeface="Times New Roman"/>
            </a:endParaRPr>
          </a:p>
        </p:txBody>
      </p:sp>
      <p:sp>
        <p:nvSpPr>
          <p:cNvPr id="28" name="TextBox 27"/>
          <p:cNvSpPr txBox="1"/>
          <p:nvPr/>
        </p:nvSpPr>
        <p:spPr>
          <a:xfrm>
            <a:off x="2209800" y="2466919"/>
            <a:ext cx="1219200" cy="246221"/>
          </a:xfrm>
          <a:prstGeom prst="rect">
            <a:avLst/>
          </a:prstGeom>
          <a:noFill/>
        </p:spPr>
        <p:txBody>
          <a:bodyPr wrap="square" rtlCol="0">
            <a:spAutoFit/>
          </a:bodyPr>
          <a:lstStyle/>
          <a:p>
            <a:r>
              <a:rPr lang="en-US" sz="1000" dirty="0">
                <a:solidFill>
                  <a:srgbClr val="595959"/>
                </a:solidFill>
                <a:latin typeface="Calibri" panose="020F0502020204030204" pitchFamily="34" charset="0"/>
                <a:ea typeface="Calibri" panose="020F0502020204030204" pitchFamily="34" charset="0"/>
                <a:cs typeface="Times New Roman" panose="02020603050405020304" pitchFamily="18" charset="0"/>
              </a:rPr>
              <a:t>Communication</a:t>
            </a:r>
            <a:endParaRPr lang="en-US" sz="1000" dirty="0"/>
          </a:p>
        </p:txBody>
      </p:sp>
      <p:sp>
        <p:nvSpPr>
          <p:cNvPr id="31" name="TextBox 30"/>
          <p:cNvSpPr txBox="1"/>
          <p:nvPr/>
        </p:nvSpPr>
        <p:spPr>
          <a:xfrm>
            <a:off x="2222339" y="2702750"/>
            <a:ext cx="2133600" cy="246221"/>
          </a:xfrm>
          <a:prstGeom prst="rect">
            <a:avLst/>
          </a:prstGeom>
          <a:noFill/>
        </p:spPr>
        <p:txBody>
          <a:bodyPr wrap="square" rtlCol="0">
            <a:spAutoFit/>
          </a:bodyPr>
          <a:lstStyle/>
          <a:p>
            <a:r>
              <a:rPr lang="en-US" sz="1000" dirty="0">
                <a:solidFill>
                  <a:srgbClr val="595959"/>
                </a:solidFill>
                <a:latin typeface="Calibri" panose="020F0502020204030204" pitchFamily="34" charset="0"/>
                <a:ea typeface="Calibri" panose="020F0502020204030204" pitchFamily="34" charset="0"/>
                <a:cs typeface="Calibri" panose="020F0502020204030204" pitchFamily="34" charset="0"/>
              </a:rPr>
              <a:t>Human Resources Management</a:t>
            </a:r>
            <a:endParaRPr lang="en-US" sz="1000" dirty="0">
              <a:latin typeface="Calibri" panose="020F0502020204030204" pitchFamily="34" charset="0"/>
              <a:cs typeface="Calibri" panose="020F0502020204030204" pitchFamily="34" charset="0"/>
            </a:endParaRPr>
          </a:p>
        </p:txBody>
      </p:sp>
      <p:sp>
        <p:nvSpPr>
          <p:cNvPr id="35" name="Rectangle 10"/>
          <p:cNvSpPr>
            <a:spLocks noChangeArrowheads="1"/>
          </p:cNvSpPr>
          <p:nvPr/>
        </p:nvSpPr>
        <p:spPr bwMode="auto">
          <a:xfrm>
            <a:off x="303981" y="986419"/>
            <a:ext cx="8760733"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5429250" algn="l"/>
              </a:tabLst>
              <a:defRPr>
                <a:solidFill>
                  <a:schemeClr val="tx1"/>
                </a:solidFill>
                <a:latin typeface="Arial" pitchFamily="34" charset="0"/>
                <a:cs typeface="Arial" pitchFamily="34" charset="0"/>
              </a:defRPr>
            </a:lvl1pPr>
            <a:lvl2pPr fontAlgn="base">
              <a:spcBef>
                <a:spcPct val="0"/>
              </a:spcBef>
              <a:spcAft>
                <a:spcPct val="0"/>
              </a:spcAft>
              <a:tabLst>
                <a:tab pos="5429250" algn="l"/>
              </a:tabLst>
              <a:defRPr>
                <a:solidFill>
                  <a:schemeClr val="tx1"/>
                </a:solidFill>
                <a:latin typeface="Arial" pitchFamily="34" charset="0"/>
                <a:cs typeface="Arial" pitchFamily="34" charset="0"/>
              </a:defRPr>
            </a:lvl2pPr>
            <a:lvl3pPr fontAlgn="base">
              <a:spcBef>
                <a:spcPct val="0"/>
              </a:spcBef>
              <a:spcAft>
                <a:spcPct val="0"/>
              </a:spcAft>
              <a:tabLst>
                <a:tab pos="5429250" algn="l"/>
              </a:tabLst>
              <a:defRPr>
                <a:solidFill>
                  <a:schemeClr val="tx1"/>
                </a:solidFill>
                <a:latin typeface="Arial" pitchFamily="34" charset="0"/>
                <a:cs typeface="Arial" pitchFamily="34" charset="0"/>
              </a:defRPr>
            </a:lvl3pPr>
            <a:lvl4pPr fontAlgn="base">
              <a:spcBef>
                <a:spcPct val="0"/>
              </a:spcBef>
              <a:spcAft>
                <a:spcPct val="0"/>
              </a:spcAft>
              <a:tabLst>
                <a:tab pos="5429250" algn="l"/>
              </a:tabLst>
              <a:defRPr>
                <a:solidFill>
                  <a:schemeClr val="tx1"/>
                </a:solidFill>
                <a:latin typeface="Arial" pitchFamily="34" charset="0"/>
                <a:cs typeface="Arial" pitchFamily="34" charset="0"/>
              </a:defRPr>
            </a:lvl4pPr>
            <a:lvl5pPr fontAlgn="base">
              <a:spcBef>
                <a:spcPct val="0"/>
              </a:spcBef>
              <a:spcAft>
                <a:spcPct val="0"/>
              </a:spcAft>
              <a:tabLst>
                <a:tab pos="5429250" algn="l"/>
              </a:tabLst>
              <a:defRPr>
                <a:solidFill>
                  <a:schemeClr val="tx1"/>
                </a:solidFill>
                <a:latin typeface="Arial" pitchFamily="34" charset="0"/>
                <a:cs typeface="Arial" pitchFamily="34" charset="0"/>
              </a:defRPr>
            </a:lvl5pPr>
            <a:lvl6pPr fontAlgn="base">
              <a:spcBef>
                <a:spcPct val="0"/>
              </a:spcBef>
              <a:spcAft>
                <a:spcPct val="0"/>
              </a:spcAft>
              <a:tabLst>
                <a:tab pos="5429250" algn="l"/>
              </a:tabLst>
              <a:defRPr>
                <a:solidFill>
                  <a:schemeClr val="tx1"/>
                </a:solidFill>
                <a:latin typeface="Arial" pitchFamily="34" charset="0"/>
                <a:cs typeface="Arial" pitchFamily="34" charset="0"/>
              </a:defRPr>
            </a:lvl6pPr>
            <a:lvl7pPr fontAlgn="base">
              <a:spcBef>
                <a:spcPct val="0"/>
              </a:spcBef>
              <a:spcAft>
                <a:spcPct val="0"/>
              </a:spcAft>
              <a:tabLst>
                <a:tab pos="5429250" algn="l"/>
              </a:tabLst>
              <a:defRPr>
                <a:solidFill>
                  <a:schemeClr val="tx1"/>
                </a:solidFill>
                <a:latin typeface="Arial" pitchFamily="34" charset="0"/>
                <a:cs typeface="Arial" pitchFamily="34" charset="0"/>
              </a:defRPr>
            </a:lvl7pPr>
            <a:lvl8pPr fontAlgn="base">
              <a:spcBef>
                <a:spcPct val="0"/>
              </a:spcBef>
              <a:spcAft>
                <a:spcPct val="0"/>
              </a:spcAft>
              <a:tabLst>
                <a:tab pos="5429250" algn="l"/>
              </a:tabLst>
              <a:defRPr>
                <a:solidFill>
                  <a:schemeClr val="tx1"/>
                </a:solidFill>
                <a:latin typeface="Arial" pitchFamily="34" charset="0"/>
                <a:cs typeface="Arial" pitchFamily="34" charset="0"/>
              </a:defRPr>
            </a:lvl8pPr>
            <a:lvl9pPr fontAlgn="base">
              <a:spcBef>
                <a:spcPct val="0"/>
              </a:spcBef>
              <a:spcAft>
                <a:spcPct val="0"/>
              </a:spcAft>
              <a:tabLst>
                <a:tab pos="5429250" algn="l"/>
              </a:tabLst>
              <a:defRPr>
                <a:solidFill>
                  <a:schemeClr val="tx1"/>
                </a:solidFill>
                <a:latin typeface="Arial" pitchFamily="34" charset="0"/>
                <a:cs typeface="Arial" pitchFamily="34" charset="0"/>
              </a:defRPr>
            </a:lvl9pPr>
          </a:lstStyle>
          <a:p>
            <a:pPr lvl="0" algn="ct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rPr>
              <a:t>   </a:t>
            </a:r>
            <a:r>
              <a:rPr kumimoji="0" lang="en-US" altLang="en-US" sz="1100" b="1" i="0" strike="noStrike" cap="none" normalizeH="0" baseline="0" dirty="0">
                <a:ln>
                  <a:noFill/>
                </a:ln>
                <a:solidFill>
                  <a:srgbClr val="31849B"/>
                </a:solidFill>
                <a:effectLst/>
                <a:latin typeface="Calibri" pitchFamily="34" charset="0"/>
                <a:ea typeface="Calibri" pitchFamily="34" charset="0"/>
                <a:cs typeface="Times New Roman" pitchFamily="18" charset="0"/>
              </a:rPr>
              <a:t>Step 1 - Create Position</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rPr>
              <a:t>    </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rPr>
              <a:t> </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          </a:t>
            </a:r>
            <a:r>
              <a:rPr kumimoji="0" lang="en-US" altLang="en-US" sz="1100" b="1" i="0" u="sng"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Step 2 - Select Competencies</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    </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rPr>
              <a:t> </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          Step 3</a:t>
            </a:r>
            <a:r>
              <a:rPr lang="en-US" altLang="en-US" sz="1100" b="1" dirty="0">
                <a:solidFill>
                  <a:srgbClr val="31849B"/>
                </a:solidFill>
                <a:latin typeface="Calibri" pitchFamily="34" charset="0"/>
                <a:ea typeface="Calibri" pitchFamily="34" charset="0"/>
                <a:cs typeface="Times New Roman" pitchFamily="18" charset="0"/>
                <a:sym typeface="Wingdings" pitchFamily="2" charset="2"/>
              </a:rPr>
              <a:t> - Identify Proficiency Levels</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    </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rPr>
              <a:t> </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          Step 4 - Review and Send  </a:t>
            </a:r>
            <a:endParaRPr kumimoji="0" lang="en-US" altLang="en-US" sz="800" b="0" i="0" u="none" strike="noStrike" cap="none" normalizeH="0" baseline="0" dirty="0">
              <a:ln>
                <a:noFill/>
              </a:ln>
              <a:solidFill>
                <a:schemeClr val="tx1"/>
              </a:solidFill>
              <a:effectLst/>
              <a:latin typeface="Arial" pitchFamily="34" charset="0"/>
              <a:cs typeface="Arial" pitchFamily="34" charset="0"/>
              <a:sym typeface="Wingdings" pitchFamily="2" charset="2"/>
            </a:endParaRPr>
          </a:p>
          <a:p>
            <a:pPr marL="0" marR="0" lvl="0" indent="0" algn="ctr" defTabSz="914400" rtl="0" eaLnBrk="0" fontAlgn="base" latinLnBrk="0" hangingPunct="0">
              <a:lnSpc>
                <a:spcPct val="100000"/>
              </a:lnSpc>
              <a:spcBef>
                <a:spcPct val="0"/>
              </a:spcBef>
              <a:spcAft>
                <a:spcPct val="0"/>
              </a:spcAft>
              <a:buClrTx/>
              <a:buSzTx/>
              <a:buFontTx/>
              <a:buNone/>
              <a:tabLst>
                <a:tab pos="5429250" algn="l"/>
              </a:tabLst>
            </a:pPr>
            <a:endPar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endParaRPr>
          </a:p>
        </p:txBody>
      </p:sp>
      <p:sp>
        <p:nvSpPr>
          <p:cNvPr id="36" name="Oval 11"/>
          <p:cNvSpPr>
            <a:spLocks noChangeArrowheads="1"/>
          </p:cNvSpPr>
          <p:nvPr/>
        </p:nvSpPr>
        <p:spPr bwMode="auto">
          <a:xfrm>
            <a:off x="2286000" y="1039685"/>
            <a:ext cx="182562" cy="182563"/>
          </a:xfrm>
          <a:prstGeom prst="ellipse">
            <a:avLst/>
          </a:prstGeom>
          <a:solidFill>
            <a:srgbClr val="A5A5A5"/>
          </a:solidFill>
          <a:ln>
            <a:noFill/>
          </a:ln>
          <a:extLst>
            <a:ext uri="{91240B29-F687-4F45-9708-019B960494DF}">
              <a14:hiddenLine xmlns:a14="http://schemas.microsoft.com/office/drawing/2010/main" w="3175">
                <a:solidFill>
                  <a:srgbClr val="000000"/>
                </a:solidFill>
                <a:round/>
                <a:headEnd/>
                <a:tailEnd/>
              </a14:hiddenLine>
            </a:ext>
          </a:extLst>
        </p:spPr>
        <p:txBody>
          <a:bodyPr vert="horz" wrap="squar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37" name="Oval 12"/>
          <p:cNvSpPr>
            <a:spLocks noChangeArrowheads="1"/>
          </p:cNvSpPr>
          <p:nvPr/>
        </p:nvSpPr>
        <p:spPr bwMode="auto">
          <a:xfrm>
            <a:off x="7138195" y="1039686"/>
            <a:ext cx="182563" cy="182563"/>
          </a:xfrm>
          <a:prstGeom prst="ellipse">
            <a:avLst/>
          </a:prstGeom>
          <a:solidFill>
            <a:srgbClr val="A5A5A5"/>
          </a:solidFill>
          <a:ln>
            <a:noFill/>
          </a:ln>
          <a:extLst>
            <a:ext uri="{91240B29-F687-4F45-9708-019B960494DF}">
              <a14:hiddenLine xmlns:a14="http://schemas.microsoft.com/office/drawing/2010/main" w="3175">
                <a:solidFill>
                  <a:srgbClr val="000000"/>
                </a:solidFill>
                <a:round/>
                <a:headEnd/>
                <a:tailEnd/>
              </a14:hiddenLine>
            </a:ext>
          </a:extLst>
        </p:spPr>
        <p:txBody>
          <a:bodyPr vert="horz" wrap="squar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38" name="Oval 6"/>
          <p:cNvSpPr>
            <a:spLocks noChangeArrowheads="1"/>
          </p:cNvSpPr>
          <p:nvPr/>
        </p:nvSpPr>
        <p:spPr bwMode="auto">
          <a:xfrm>
            <a:off x="4572000" y="1039685"/>
            <a:ext cx="182563" cy="182563"/>
          </a:xfrm>
          <a:prstGeom prst="ellipse">
            <a:avLst/>
          </a:prstGeom>
          <a:solidFill>
            <a:srgbClr val="A5A5A5"/>
          </a:solidFill>
          <a:ln>
            <a:noFill/>
          </a:ln>
          <a:extLst>
            <a:ext uri="{91240B29-F687-4F45-9708-019B960494DF}">
              <a14:hiddenLine xmlns:a14="http://schemas.microsoft.com/office/drawing/2010/main" w="3175">
                <a:solidFill>
                  <a:srgbClr val="000000"/>
                </a:solidFill>
                <a:round/>
                <a:headEnd/>
                <a:tailEnd/>
              </a14:hiddenLine>
            </a:ext>
          </a:extLst>
        </p:spPr>
        <p:txBody>
          <a:bodyPr vert="horz" wrap="squar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39" name="Oval 10"/>
          <p:cNvSpPr>
            <a:spLocks noChangeArrowheads="1"/>
          </p:cNvSpPr>
          <p:nvPr/>
        </p:nvSpPr>
        <p:spPr bwMode="auto">
          <a:xfrm>
            <a:off x="342901" y="1039686"/>
            <a:ext cx="182562" cy="182562"/>
          </a:xfrm>
          <a:prstGeom prst="ellipse">
            <a:avLst/>
          </a:prstGeom>
          <a:solidFill>
            <a:srgbClr val="006600"/>
          </a:solidFill>
          <a:ln>
            <a:noFill/>
          </a:ln>
        </p:spPr>
        <p:txBody>
          <a:bodyPr vert="horz" wrap="squar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bg1"/>
                </a:solidFill>
                <a:effectLst/>
                <a:latin typeface="Arial" pitchFamily="34" charset="0"/>
                <a:cs typeface="Arial" pitchFamily="34" charset="0"/>
                <a:sym typeface="Wingdings" panose="05000000000000000000" pitchFamily="2" charset="2"/>
              </a:rPr>
              <a:t></a:t>
            </a:r>
            <a:endParaRPr kumimoji="0" lang="en-US" altLang="en-US" sz="1200" b="0" i="0" u="none" strike="noStrike" cap="none" normalizeH="0" baseline="0" dirty="0">
              <a:ln>
                <a:noFill/>
              </a:ln>
              <a:solidFill>
                <a:schemeClr val="bg1"/>
              </a:solidFill>
              <a:effectLst/>
              <a:latin typeface="Arial" pitchFamily="34" charset="0"/>
              <a:cs typeface="Arial" pitchFamily="34" charset="0"/>
            </a:endParaRPr>
          </a:p>
        </p:txBody>
      </p:sp>
      <p:sp>
        <p:nvSpPr>
          <p:cNvPr id="29" name="TextBox 28"/>
          <p:cNvSpPr txBox="1"/>
          <p:nvPr/>
        </p:nvSpPr>
        <p:spPr>
          <a:xfrm>
            <a:off x="3359328" y="524754"/>
            <a:ext cx="2425344" cy="430887"/>
          </a:xfrm>
          <a:prstGeom prst="rect">
            <a:avLst/>
          </a:prstGeom>
          <a:noFill/>
        </p:spPr>
        <p:txBody>
          <a:bodyPr wrap="none" rtlCol="0">
            <a:spAutoFit/>
          </a:bodyPr>
          <a:lstStyle/>
          <a:p>
            <a:r>
              <a:rPr lang="en-US" sz="2200" b="1" dirty="0">
                <a:solidFill>
                  <a:srgbClr val="CC9900"/>
                </a:solidFill>
              </a:rPr>
              <a:t>Add Team Member</a:t>
            </a:r>
            <a:endParaRPr lang="en-US" sz="2200" dirty="0">
              <a:solidFill>
                <a:srgbClr val="CC9900"/>
              </a:solidFill>
            </a:endParaRPr>
          </a:p>
        </p:txBody>
      </p:sp>
    </p:spTree>
    <p:extLst>
      <p:ext uri="{BB962C8B-B14F-4D97-AF65-F5344CB8AC3E}">
        <p14:creationId xmlns:p14="http://schemas.microsoft.com/office/powerpoint/2010/main" val="1927887786"/>
      </p:ext>
    </p:extLst>
  </p:cSld>
  <p:clrMapOvr>
    <a:masterClrMapping/>
  </p:clrMapOvr>
  <p:transition spd="slow">
    <p:wheel spokes="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37160" y="228600"/>
            <a:ext cx="8869680" cy="261610"/>
          </a:xfrm>
          <a:prstGeom prst="rect">
            <a:avLst/>
          </a:prstGeom>
          <a:solidFill>
            <a:schemeClr val="tx1">
              <a:lumMod val="85000"/>
              <a:lumOff val="15000"/>
            </a:schemeClr>
          </a:solidFill>
        </p:spPr>
        <p:txBody>
          <a:bodyPr wrap="square" rtlCol="0">
            <a:spAutoFit/>
          </a:bodyPr>
          <a:lstStyle/>
          <a:p>
            <a:pPr>
              <a:tabLst>
                <a:tab pos="3138488" algn="l"/>
              </a:tabLst>
            </a:pPr>
            <a:r>
              <a:rPr lang="en-US" sz="1100" b="1" dirty="0">
                <a:solidFill>
                  <a:srgbClr val="FFFFFF"/>
                </a:solidFill>
                <a:ea typeface="Calibri"/>
                <a:cs typeface="Times New Roman"/>
              </a:rPr>
              <a:t> Home				</a:t>
            </a:r>
            <a:r>
              <a:rPr lang="en-US" sz="1100" b="1" dirty="0">
                <a:solidFill>
                  <a:schemeClr val="bg1"/>
                </a:solidFill>
                <a:ea typeface="Calibri"/>
                <a:cs typeface="Times New Roman"/>
              </a:rPr>
              <a:t>	Help </a:t>
            </a:r>
            <a:r>
              <a:rPr lang="en-US" sz="1100" b="1" dirty="0">
                <a:solidFill>
                  <a:schemeClr val="bg1"/>
                </a:solidFill>
                <a:ea typeface="Calibri"/>
                <a:cs typeface="Times New Roman"/>
                <a:sym typeface="Wingdings 3"/>
              </a:rPr>
              <a:t>          Minnie Mouse – Sign Out</a:t>
            </a:r>
            <a:r>
              <a:rPr lang="en-US" sz="1100" b="1" dirty="0">
                <a:solidFill>
                  <a:srgbClr val="FFFFFF"/>
                </a:solidFill>
                <a:ea typeface="Calibri"/>
                <a:cs typeface="Times New Roman"/>
              </a:rPr>
              <a:t> </a:t>
            </a:r>
            <a:endParaRPr lang="en-US" sz="1100" u="sng" dirty="0"/>
          </a:p>
        </p:txBody>
      </p:sp>
      <p:sp>
        <p:nvSpPr>
          <p:cNvPr id="18" name="TextBox 17"/>
          <p:cNvSpPr txBox="1"/>
          <p:nvPr/>
        </p:nvSpPr>
        <p:spPr>
          <a:xfrm>
            <a:off x="228600" y="1600200"/>
            <a:ext cx="8686800" cy="1661993"/>
          </a:xfrm>
          <a:prstGeom prst="rect">
            <a:avLst/>
          </a:prstGeom>
          <a:noFill/>
        </p:spPr>
        <p:txBody>
          <a:bodyPr wrap="square" rtlCol="0">
            <a:spAutoFit/>
          </a:bodyPr>
          <a:lstStyle/>
          <a:p>
            <a:pPr>
              <a:tabLst>
                <a:tab pos="5429250" algn="l"/>
              </a:tabLst>
            </a:pPr>
            <a:r>
              <a:rPr lang="en-US" sz="1600" dirty="0">
                <a:solidFill>
                  <a:srgbClr val="CC9900"/>
                </a:solidFill>
                <a:ea typeface="Calibri"/>
                <a:cs typeface="Times New Roman"/>
              </a:rPr>
              <a:t>Search Database</a:t>
            </a:r>
            <a:r>
              <a:rPr lang="en-US" sz="1000" dirty="0">
                <a:solidFill>
                  <a:srgbClr val="CC9900"/>
                </a:solidFill>
                <a:ea typeface="Calibri"/>
                <a:cs typeface="Times New Roman"/>
              </a:rPr>
              <a:t> </a:t>
            </a:r>
            <a:r>
              <a:rPr lang="en-US" sz="1000" dirty="0">
                <a:solidFill>
                  <a:srgbClr val="FFC000"/>
                </a:solidFill>
                <a:ea typeface="Calibri"/>
                <a:cs typeface="Times New Roman"/>
              </a:rPr>
              <a:t> </a:t>
            </a:r>
          </a:p>
          <a:p>
            <a:pPr>
              <a:tabLst>
                <a:tab pos="5429250" algn="l"/>
              </a:tabLst>
            </a:pPr>
            <a:endParaRPr lang="en-US" sz="1000" dirty="0">
              <a:solidFill>
                <a:srgbClr val="FFC000"/>
              </a:solidFill>
              <a:ea typeface="Calibri"/>
              <a:cs typeface="Times New Roman"/>
            </a:endParaRPr>
          </a:p>
          <a:p>
            <a:pPr>
              <a:tabLst>
                <a:tab pos="5429250" algn="l"/>
              </a:tabLst>
            </a:pPr>
            <a:r>
              <a:rPr lang="en-US" sz="1200" b="1" dirty="0">
                <a:solidFill>
                  <a:srgbClr val="404040"/>
                </a:solidFill>
                <a:ea typeface="Calibri"/>
                <a:cs typeface="Times New Roman"/>
              </a:rPr>
              <a:t>Current Selections:  </a:t>
            </a:r>
            <a:r>
              <a:rPr lang="en-US" sz="1000" dirty="0">
                <a:solidFill>
                  <a:srgbClr val="404040"/>
                </a:solidFill>
                <a:latin typeface="Calibri" panose="020F0502020204030204" pitchFamily="34" charset="0"/>
                <a:ea typeface="Calibri"/>
                <a:cs typeface="Times New Roman" panose="02020603050405020304" pitchFamily="18" charset="0"/>
              </a:rPr>
              <a:t>O</a:t>
            </a:r>
            <a:r>
              <a:rPr lang="en-US" sz="1000" dirty="0">
                <a:solidFill>
                  <a:srgbClr val="404040"/>
                </a:solidFill>
                <a:latin typeface="Calibri" panose="020F0502020204030204" pitchFamily="34" charset="0"/>
                <a:ea typeface="Calibri" panose="020F0502020204030204" pitchFamily="34" charset="0"/>
                <a:cs typeface="Times New Roman" panose="02020603050405020304" pitchFamily="18" charset="0"/>
              </a:rPr>
              <a:t>ral Communication (</a:t>
            </a:r>
            <a:r>
              <a:rPr lang="en-US" sz="1000" dirty="0">
                <a:solidFill>
                  <a:srgbClr val="404040"/>
                </a:solidFill>
                <a:latin typeface="Calibri" panose="020F0502020204030204" pitchFamily="34" charset="0"/>
                <a:ea typeface="Calibri" panose="020F0502020204030204" pitchFamily="34" charset="0"/>
                <a:cs typeface="Calibri" panose="020F0502020204030204" pitchFamily="34" charset="0"/>
              </a:rPr>
              <a:t>*)</a:t>
            </a:r>
            <a:r>
              <a:rPr lang="en-US" sz="1000" dirty="0">
                <a:solidFill>
                  <a:srgbClr val="404040"/>
                </a:solidFill>
                <a:latin typeface="Calibri" panose="020F0502020204030204" pitchFamily="34" charset="0"/>
                <a:ea typeface="Calibri" panose="020F0502020204030204" pitchFamily="34" charset="0"/>
                <a:cs typeface="Times New Roman" panose="02020603050405020304" pitchFamily="18" charset="0"/>
              </a:rPr>
              <a:t> (</a:t>
            </a:r>
            <a:r>
              <a:rPr lang="en-US" sz="1000" dirty="0">
                <a:solidFill>
                  <a:srgbClr val="CC9900"/>
                </a:solidFill>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r>
              <a:rPr lang="en-US" sz="1000" dirty="0">
                <a:solidFill>
                  <a:srgbClr val="404040"/>
                </a:solidFill>
                <a:latin typeface="Calibri" panose="020F0502020204030204" pitchFamily="34" charset="0"/>
                <a:ea typeface="Calibri" panose="020F0502020204030204" pitchFamily="34" charset="0"/>
                <a:cs typeface="Times New Roman" panose="02020603050405020304" pitchFamily="18" charset="0"/>
              </a:rPr>
              <a:t>)</a:t>
            </a:r>
            <a:endParaRPr lang="en-US" sz="1000" dirty="0">
              <a:ea typeface="Calibri"/>
              <a:cs typeface="Times New Roman"/>
            </a:endParaRPr>
          </a:p>
          <a:p>
            <a:r>
              <a:rPr lang="en-US" sz="1600" i="1" dirty="0">
                <a:solidFill>
                  <a:srgbClr val="7F7F7F"/>
                </a:solidFill>
                <a:ea typeface="Calibri"/>
                <a:cs typeface="Times New Roman"/>
              </a:rPr>
              <a:t> </a:t>
            </a:r>
          </a:p>
          <a:p>
            <a:endParaRPr lang="en-US" sz="1600" i="1" dirty="0">
              <a:solidFill>
                <a:srgbClr val="7F7F7F"/>
              </a:solidFill>
              <a:ea typeface="Calibri"/>
              <a:cs typeface="Times New Roman"/>
            </a:endParaRPr>
          </a:p>
          <a:p>
            <a:endParaRPr lang="en-US" sz="1600" i="1" dirty="0">
              <a:solidFill>
                <a:srgbClr val="7F7F7F"/>
              </a:solidFill>
              <a:ea typeface="Calibri"/>
              <a:cs typeface="Times New Roman"/>
            </a:endParaRPr>
          </a:p>
          <a:p>
            <a:endParaRPr lang="en-US" sz="1600" i="1" dirty="0">
              <a:solidFill>
                <a:srgbClr val="7F7F7F"/>
              </a:solidFill>
              <a:ea typeface="Calibri"/>
              <a:cs typeface="Times New Roman"/>
            </a:endParaRPr>
          </a:p>
        </p:txBody>
      </p:sp>
      <p:sp>
        <p:nvSpPr>
          <p:cNvPr id="6"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graphicFrame>
        <p:nvGraphicFramePr>
          <p:cNvPr id="9" name="Table 8"/>
          <p:cNvGraphicFramePr>
            <a:graphicFrameLocks noGrp="1"/>
          </p:cNvGraphicFramePr>
          <p:nvPr>
            <p:extLst>
              <p:ext uri="{D42A27DB-BD31-4B8C-83A1-F6EECF244321}">
                <p14:modId xmlns:p14="http://schemas.microsoft.com/office/powerpoint/2010/main" val="2555309911"/>
              </p:ext>
            </p:extLst>
          </p:nvPr>
        </p:nvGraphicFramePr>
        <p:xfrm>
          <a:off x="464016" y="3810288"/>
          <a:ext cx="8229600" cy="609600"/>
        </p:xfrm>
        <a:graphic>
          <a:graphicData uri="http://schemas.openxmlformats.org/drawingml/2006/table">
            <a:tbl>
              <a:tblPr firstRow="1" firstCol="1" bandRow="1"/>
              <a:tblGrid>
                <a:gridCol w="411480">
                  <a:extLst>
                    <a:ext uri="{9D8B030D-6E8A-4147-A177-3AD203B41FA5}">
                      <a16:colId xmlns:a16="http://schemas.microsoft.com/office/drawing/2014/main" val="20000"/>
                    </a:ext>
                  </a:extLst>
                </a:gridCol>
                <a:gridCol w="731520">
                  <a:extLst>
                    <a:ext uri="{9D8B030D-6E8A-4147-A177-3AD203B41FA5}">
                      <a16:colId xmlns:a16="http://schemas.microsoft.com/office/drawing/2014/main" val="20001"/>
                    </a:ext>
                  </a:extLst>
                </a:gridCol>
                <a:gridCol w="7086600">
                  <a:extLst>
                    <a:ext uri="{9D8B030D-6E8A-4147-A177-3AD203B41FA5}">
                      <a16:colId xmlns:a16="http://schemas.microsoft.com/office/drawing/2014/main" val="20002"/>
                    </a:ext>
                  </a:extLst>
                </a:gridCol>
              </a:tblGrid>
              <a:tr h="150876">
                <a:tc>
                  <a:txBody>
                    <a:bodyPr/>
                    <a:lstStyle/>
                    <a:p>
                      <a:pPr marL="0" marR="0">
                        <a:spcBef>
                          <a:spcPts val="0"/>
                        </a:spcBef>
                        <a:spcAft>
                          <a:spcPts val="500"/>
                        </a:spcAft>
                      </a:pPr>
                      <a:r>
                        <a:rPr lang="en-US" sz="1000" dirty="0">
                          <a:solidFill>
                            <a:srgbClr val="CC9900"/>
                          </a:solidFill>
                          <a:effectLst/>
                          <a:latin typeface="Calibri"/>
                          <a:ea typeface="Calibri"/>
                          <a:cs typeface="Times New Roman"/>
                        </a:rPr>
                        <a:t>Sort:</a:t>
                      </a:r>
                      <a:endParaRPr lang="en-US" sz="1000" dirty="0">
                        <a:effectLst/>
                        <a:latin typeface="Calibri"/>
                        <a:ea typeface="Calibri"/>
                        <a:cs typeface="Times New Roman"/>
                      </a:endParaRPr>
                    </a:p>
                  </a:txBody>
                  <a:tcPr marL="61722" marR="61722" marT="0" marB="0" anchor="ctr">
                    <a:lnL>
                      <a:noFill/>
                    </a:lnL>
                    <a:lnR>
                      <a:noFill/>
                    </a:lnR>
                    <a:lnT>
                      <a:noFill/>
                    </a:lnT>
                    <a:lnB w="12700" cap="flat" cmpd="sng" algn="ctr">
                      <a:solidFill>
                        <a:srgbClr val="C4BC96"/>
                      </a:solidFill>
                      <a:prstDash val="solid"/>
                      <a:round/>
                      <a:headEnd type="none" w="med" len="med"/>
                      <a:tailEnd type="none" w="med" len="med"/>
                    </a:lnB>
                  </a:tcPr>
                </a:tc>
                <a:tc>
                  <a:txBody>
                    <a:bodyPr/>
                    <a:lstStyle/>
                    <a:p>
                      <a:pPr marL="0" marR="0">
                        <a:spcBef>
                          <a:spcPts val="0"/>
                        </a:spcBef>
                        <a:spcAft>
                          <a:spcPts val="500"/>
                        </a:spcAft>
                      </a:pPr>
                      <a:r>
                        <a:rPr lang="en-US" sz="1000" b="1" dirty="0">
                          <a:solidFill>
                            <a:srgbClr val="7F7F7F"/>
                          </a:solidFill>
                          <a:effectLst/>
                          <a:latin typeface="+mn-lt"/>
                          <a:ea typeface="Calibri"/>
                          <a:cs typeface="Times New Roman"/>
                          <a:sym typeface="Wingdings"/>
                        </a:rPr>
                        <a:t></a:t>
                      </a:r>
                      <a:endParaRPr lang="en-US" sz="1000" dirty="0">
                        <a:effectLst/>
                        <a:latin typeface="Calibri"/>
                        <a:ea typeface="Calibri"/>
                        <a:cs typeface="Times New Roman"/>
                      </a:endParaRPr>
                    </a:p>
                  </a:txBody>
                  <a:tcPr marL="61722" marR="61722" marT="0" marB="0" anchor="ctr">
                    <a:lnL>
                      <a:noFill/>
                    </a:lnL>
                    <a:lnR>
                      <a:noFill/>
                    </a:lnR>
                    <a:lnT>
                      <a:noFill/>
                    </a:lnT>
                    <a:lnB w="12700" cap="flat" cmpd="sng" algn="ctr">
                      <a:solidFill>
                        <a:srgbClr val="C4BC96"/>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500"/>
                        </a:spcAft>
                        <a:buClrTx/>
                        <a:buSzTx/>
                        <a:buFontTx/>
                        <a:buNone/>
                        <a:tabLst/>
                        <a:defRPr/>
                      </a:pPr>
                      <a:r>
                        <a:rPr lang="en-US" sz="1000" b="1" dirty="0">
                          <a:solidFill>
                            <a:srgbClr val="7F7F7F"/>
                          </a:solidFill>
                          <a:effectLst/>
                          <a:latin typeface="+mn-lt"/>
                          <a:ea typeface="Calibri"/>
                          <a:cs typeface="Times New Roman"/>
                          <a:sym typeface="Wingdings"/>
                        </a:rPr>
                        <a:t></a:t>
                      </a:r>
                      <a:endParaRPr lang="en-US" sz="1000" dirty="0">
                        <a:effectLst/>
                        <a:latin typeface="+mn-lt"/>
                        <a:ea typeface="Calibri"/>
                        <a:cs typeface="Times New Roman"/>
                      </a:endParaRPr>
                    </a:p>
                  </a:txBody>
                  <a:tcPr marL="61722" marR="61722" marT="0" marB="0" anchor="ctr">
                    <a:lnL>
                      <a:noFill/>
                    </a:lnL>
                    <a:lnR>
                      <a:noFill/>
                    </a:lnR>
                    <a:lnT>
                      <a:noFill/>
                    </a:lnT>
                    <a:lnB w="12700" cap="flat" cmpd="sng" algn="ctr">
                      <a:solidFill>
                        <a:srgbClr val="C4BC96"/>
                      </a:solidFill>
                      <a:prstDash val="solid"/>
                      <a:round/>
                      <a:headEnd type="none" w="med" len="med"/>
                      <a:tailEnd type="none" w="med" len="med"/>
                    </a:lnB>
                  </a:tcPr>
                </a:tc>
                <a:extLst>
                  <a:ext uri="{0D108BD9-81ED-4DB2-BD59-A6C34878D82A}">
                    <a16:rowId xmlns:a16="http://schemas.microsoft.com/office/drawing/2014/main" val="10000"/>
                  </a:ext>
                </a:extLst>
              </a:tr>
              <a:tr h="274320">
                <a:tc>
                  <a:txBody>
                    <a:bodyPr/>
                    <a:lstStyle/>
                    <a:p>
                      <a:pPr marL="0" marR="0" indent="0" algn="r" defTabSz="914400" rtl="0" eaLnBrk="1" fontAlgn="auto" latinLnBrk="0" hangingPunct="1">
                        <a:lnSpc>
                          <a:spcPct val="100000"/>
                        </a:lnSpc>
                        <a:spcBef>
                          <a:spcPts val="500"/>
                        </a:spcBef>
                        <a:spcAft>
                          <a:spcPts val="500"/>
                        </a:spcAft>
                        <a:buClrTx/>
                        <a:buSzTx/>
                        <a:buFontTx/>
                        <a:buNone/>
                        <a:tabLst/>
                        <a:defRPr/>
                      </a:pPr>
                      <a:r>
                        <a:rPr lang="en-US" sz="1100" dirty="0">
                          <a:solidFill>
                            <a:srgbClr val="CC9900"/>
                          </a:solidFill>
                          <a:effectLst/>
                          <a:latin typeface="Calibri" panose="020F0502020204030204" pitchFamily="34" charset="0"/>
                          <a:ea typeface="Calibri" panose="020F0502020204030204" pitchFamily="34" charset="0"/>
                          <a:cs typeface="Times New Roman" panose="02020603050405020304" pitchFamily="18" charset="0"/>
                          <a:sym typeface="Wingdings 2" panose="05020102010507070707" pitchFamily="18" charset="2"/>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1722" marR="61722" marT="0" marB="0">
                    <a:lnL>
                      <a:noFill/>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500"/>
                        </a:spcBef>
                        <a:spcAft>
                          <a:spcPts val="500"/>
                        </a:spcAft>
                        <a:buClrTx/>
                        <a:buSzTx/>
                        <a:buFontTx/>
                        <a:buNone/>
                        <a:tabLst/>
                        <a:defRPr/>
                      </a:pPr>
                      <a:r>
                        <a:rPr lang="en-US" sz="1000" b="1" dirty="0">
                          <a:solidFill>
                            <a:schemeClr val="accent5">
                              <a:lumMod val="75000"/>
                            </a:schemeClr>
                          </a:solidFill>
                          <a:effectLst/>
                          <a:latin typeface="+mn-lt"/>
                          <a:ea typeface="Calibri"/>
                          <a:cs typeface="Times New Roman"/>
                        </a:rPr>
                        <a:t>General</a:t>
                      </a:r>
                    </a:p>
                  </a:txBody>
                  <a:tcPr marL="61722" marR="61722" marT="0" marB="0">
                    <a:lnL>
                      <a:noFill/>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spcBef>
                          <a:spcPts val="500"/>
                        </a:spcBef>
                        <a:spcAft>
                          <a:spcPts val="500"/>
                        </a:spcAft>
                      </a:pPr>
                      <a:r>
                        <a:rPr kumimoji="0" lang="en-US" sz="1000" b="1" i="0" u="none" strike="noStrike" kern="1200" cap="none" spc="0" normalizeH="0" baseline="0" noProof="0" dirty="0">
                          <a:ln>
                            <a:noFill/>
                          </a:ln>
                          <a:solidFill>
                            <a:schemeClr val="tx1">
                              <a:lumMod val="75000"/>
                              <a:lumOff val="2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Oral </a:t>
                      </a:r>
                      <a:r>
                        <a:rPr kumimoji="0" lang="en-US" sz="1000" b="1" i="0" u="none" strike="noStrike" kern="1200" cap="none" spc="0" normalizeH="0" baseline="0" noProof="0" dirty="0">
                          <a:ln>
                            <a:noFill/>
                          </a:ln>
                          <a:solidFill>
                            <a:schemeClr val="tx1">
                              <a:lumMod val="75000"/>
                              <a:lumOff val="25000"/>
                            </a:schemeClr>
                          </a:solidFill>
                          <a:effectLst>
                            <a:glow rad="127000">
                              <a:srgbClr val="FFFF00"/>
                            </a:glow>
                          </a:effectLst>
                          <a:uLnTx/>
                          <a:uFillTx/>
                          <a:latin typeface="Calibri" panose="020F0502020204030204" pitchFamily="34" charset="0"/>
                          <a:ea typeface="Calibri" panose="020F0502020204030204" pitchFamily="34" charset="0"/>
                          <a:cs typeface="Times New Roman" panose="02020603050405020304" pitchFamily="18" charset="0"/>
                        </a:rPr>
                        <a:t>Communication</a:t>
                      </a:r>
                      <a:r>
                        <a:rPr kumimoji="0" lang="en-US" sz="1000" b="1" i="0" u="none" strike="noStrike" kern="1200" cap="none" spc="0" normalizeH="0" baseline="0" noProof="0" dirty="0">
                          <a:ln>
                            <a:noFill/>
                          </a:ln>
                          <a:solidFill>
                            <a:schemeClr val="tx1">
                              <a:lumMod val="75000"/>
                              <a:lumOff val="2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en-US" sz="1000" b="0" i="0" u="none" strike="noStrike" kern="1200" cap="none" spc="0" normalizeH="0" baseline="0" noProof="0" dirty="0">
                          <a:ln>
                            <a:noFill/>
                          </a:ln>
                          <a:solidFill>
                            <a:schemeClr val="tx1">
                              <a:lumMod val="75000"/>
                              <a:lumOff val="2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 - Expresses information (for example, ideas or facts) to individuals or groups effectively, taking into account the audience and nature of the information (for example, technical, sensitive, controversial); makes clear and convincing oral presentations; listens to others, attends to nonverbal cues, and responds appropriately.</a:t>
                      </a:r>
                      <a:endParaRPr lang="en-US" sz="1000" dirty="0">
                        <a:solidFill>
                          <a:schemeClr val="tx1">
                            <a:lumMod val="75000"/>
                            <a:lumOff val="25000"/>
                          </a:schemeClr>
                        </a:solidFill>
                        <a:effectLst/>
                        <a:latin typeface="Calibri"/>
                        <a:ea typeface="Calibri"/>
                        <a:cs typeface="Times New Roman"/>
                      </a:endParaRPr>
                    </a:p>
                  </a:txBody>
                  <a:tcPr marL="61722" marR="61722" marT="0" marB="0">
                    <a:lnL>
                      <a:noFill/>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3963865997"/>
              </p:ext>
            </p:extLst>
          </p:nvPr>
        </p:nvGraphicFramePr>
        <p:xfrm>
          <a:off x="381000" y="2514600"/>
          <a:ext cx="8115300" cy="640080"/>
        </p:xfrm>
        <a:graphic>
          <a:graphicData uri="http://schemas.openxmlformats.org/drawingml/2006/table">
            <a:tbl>
              <a:tblPr firstRow="1" firstCol="1" bandRow="1"/>
              <a:tblGrid>
                <a:gridCol w="1885950">
                  <a:extLst>
                    <a:ext uri="{9D8B030D-6E8A-4147-A177-3AD203B41FA5}">
                      <a16:colId xmlns:a16="http://schemas.microsoft.com/office/drawing/2014/main" val="20000"/>
                    </a:ext>
                  </a:extLst>
                </a:gridCol>
                <a:gridCol w="6229350">
                  <a:extLst>
                    <a:ext uri="{9D8B030D-6E8A-4147-A177-3AD203B41FA5}">
                      <a16:colId xmlns:a16="http://schemas.microsoft.com/office/drawing/2014/main" val="20001"/>
                    </a:ext>
                  </a:extLst>
                </a:gridCol>
              </a:tblGrid>
              <a:tr h="0">
                <a:tc>
                  <a:txBody>
                    <a:bodyPr/>
                    <a:lstStyle/>
                    <a:p>
                      <a:pPr marL="0" marR="0" algn="r">
                        <a:spcBef>
                          <a:spcPts val="0"/>
                        </a:spcBef>
                        <a:spcAft>
                          <a:spcPts val="0"/>
                        </a:spcAft>
                        <a:tabLst>
                          <a:tab pos="5429250" algn="l"/>
                        </a:tabLst>
                      </a:pPr>
                      <a:r>
                        <a:rPr lang="en-US" sz="1000" b="1" dirty="0">
                          <a:solidFill>
                            <a:srgbClr val="31849B"/>
                          </a:solidFill>
                          <a:effectLst/>
                          <a:latin typeface="Calibri"/>
                          <a:ea typeface="Calibri"/>
                          <a:cs typeface="Times New Roman"/>
                        </a:rPr>
                        <a:t>Key Words:</a:t>
                      </a:r>
                      <a:endParaRPr lang="en-US" sz="1000" dirty="0">
                        <a:effectLst/>
                        <a:latin typeface="Calibri"/>
                        <a:ea typeface="Calibri"/>
                        <a:cs typeface="Times New Roman"/>
                      </a:endParaRPr>
                    </a:p>
                  </a:txBody>
                  <a:tcPr marL="68580" marR="68580" marT="0" marB="0">
                    <a:lnL>
                      <a:noFill/>
                    </a:lnL>
                    <a:lnR w="12700" cap="flat" cmpd="sng" algn="ctr">
                      <a:solidFill>
                        <a:srgbClr val="7F7F7F"/>
                      </a:solidFill>
                      <a:prstDash val="solid"/>
                      <a:round/>
                      <a:headEnd type="none" w="med" len="med"/>
                      <a:tailEnd type="none" w="med" len="med"/>
                    </a:lnR>
                    <a:lnT>
                      <a:noFill/>
                    </a:lnT>
                    <a:lnB>
                      <a:noFill/>
                    </a:lnB>
                  </a:tcPr>
                </a:tc>
                <a:tc>
                  <a:txBody>
                    <a:bodyPr/>
                    <a:lstStyle/>
                    <a:p>
                      <a:pPr marL="0" marR="0">
                        <a:spcBef>
                          <a:spcPts val="0"/>
                        </a:spcBef>
                        <a:spcAft>
                          <a:spcPts val="0"/>
                        </a:spcAft>
                        <a:tabLst>
                          <a:tab pos="5429250" algn="l"/>
                        </a:tabLst>
                      </a:pPr>
                      <a:endParaRPr lang="en-US" sz="1000" dirty="0">
                        <a:effectLst/>
                        <a:latin typeface="Calibri"/>
                        <a:ea typeface="Calibri"/>
                        <a:cs typeface="Times New Roman"/>
                      </a:endParaRPr>
                    </a:p>
                  </a:txBody>
                  <a:tcPr marL="68580" marR="68580"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p>
                      <a:pPr marL="0" marR="0">
                        <a:spcBef>
                          <a:spcPts val="0"/>
                        </a:spcBef>
                        <a:spcAft>
                          <a:spcPts val="0"/>
                        </a:spcAft>
                        <a:tabLst>
                          <a:tab pos="5429250" algn="l"/>
                        </a:tabLst>
                      </a:pPr>
                      <a:r>
                        <a:rPr lang="en-US" sz="600" b="1" dirty="0">
                          <a:solidFill>
                            <a:srgbClr val="31849B"/>
                          </a:solidFill>
                          <a:effectLst/>
                          <a:latin typeface="Calibri"/>
                          <a:ea typeface="Calibri"/>
                          <a:cs typeface="Times New Roman"/>
                        </a:rPr>
                        <a:t> </a:t>
                      </a:r>
                      <a:endParaRPr lang="en-US" sz="1100" dirty="0">
                        <a:effectLst/>
                        <a:latin typeface="Calibri"/>
                        <a:ea typeface="Calibri"/>
                        <a:cs typeface="Times New Roman"/>
                      </a:endParaRPr>
                    </a:p>
                  </a:txBody>
                  <a:tcPr marL="68580" marR="68580" marT="0" marB="0">
                    <a:lnL>
                      <a:noFill/>
                    </a:lnL>
                    <a:lnR>
                      <a:noFill/>
                    </a:lnR>
                    <a:lnT>
                      <a:noFill/>
                    </a:lnT>
                    <a:lnB>
                      <a:noFill/>
                    </a:lnB>
                  </a:tcPr>
                </a:tc>
                <a:tc>
                  <a:txBody>
                    <a:bodyPr/>
                    <a:lstStyle/>
                    <a:p>
                      <a:pPr marL="0" marR="0">
                        <a:spcBef>
                          <a:spcPts val="0"/>
                        </a:spcBef>
                        <a:spcAft>
                          <a:spcPts val="0"/>
                        </a:spcAft>
                        <a:tabLst>
                          <a:tab pos="5429250" algn="l"/>
                        </a:tabLst>
                      </a:pPr>
                      <a:r>
                        <a:rPr lang="en-US" sz="600">
                          <a:solidFill>
                            <a:srgbClr val="595959"/>
                          </a:solidFill>
                          <a:effectLst/>
                          <a:latin typeface="Calibri"/>
                          <a:ea typeface="Calibri"/>
                          <a:cs typeface="Times New Roman"/>
                        </a:rPr>
                        <a:t> </a:t>
                      </a:r>
                      <a:endParaRPr lang="en-US" sz="1100">
                        <a:effectLst/>
                        <a:latin typeface="Calibri"/>
                        <a:ea typeface="Calibri"/>
                        <a:cs typeface="Times New Roman"/>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marL="0" marR="0" algn="r">
                        <a:spcBef>
                          <a:spcPts val="0"/>
                        </a:spcBef>
                        <a:spcAft>
                          <a:spcPts val="0"/>
                        </a:spcAft>
                        <a:tabLst>
                          <a:tab pos="5429250" algn="l"/>
                        </a:tabLst>
                      </a:pPr>
                      <a:r>
                        <a:rPr lang="en-US" sz="1000" b="1" dirty="0">
                          <a:solidFill>
                            <a:srgbClr val="31849B"/>
                          </a:solidFill>
                          <a:effectLst/>
                          <a:latin typeface="Calibri"/>
                          <a:ea typeface="Calibri"/>
                          <a:cs typeface="Times New Roman"/>
                        </a:rPr>
                        <a:t>Competency Model:</a:t>
                      </a:r>
                      <a:endParaRPr lang="en-US" sz="1000" dirty="0">
                        <a:effectLst/>
                        <a:latin typeface="Calibri"/>
                        <a:ea typeface="Calibri"/>
                        <a:cs typeface="Times New Roman"/>
                      </a:endParaRPr>
                    </a:p>
                  </a:txBody>
                  <a:tcPr marL="68580" marR="68580" marT="0" marB="0">
                    <a:lnL>
                      <a:noFill/>
                    </a:lnL>
                    <a:lnR w="12700" cap="flat" cmpd="sng" algn="ctr">
                      <a:solidFill>
                        <a:srgbClr val="7F7F7F"/>
                      </a:solidFill>
                      <a:prstDash val="solid"/>
                      <a:round/>
                      <a:headEnd type="none" w="med" len="med"/>
                      <a:tailEnd type="none" w="med" len="med"/>
                    </a:lnR>
                    <a:lnT>
                      <a:noFill/>
                    </a:lnT>
                    <a:lnB>
                      <a:noFill/>
                    </a:lnB>
                  </a:tcPr>
                </a:tc>
                <a:tc>
                  <a:txBody>
                    <a:bodyPr/>
                    <a:lstStyle/>
                    <a:p>
                      <a:pPr marL="0" marR="0" algn="r">
                        <a:spcBef>
                          <a:spcPts val="0"/>
                        </a:spcBef>
                        <a:spcAft>
                          <a:spcPts val="0"/>
                        </a:spcAft>
                        <a:tabLst>
                          <a:tab pos="5429250" algn="l"/>
                        </a:tabLst>
                      </a:pPr>
                      <a:r>
                        <a:rPr lang="en-US" sz="1000" dirty="0">
                          <a:solidFill>
                            <a:srgbClr val="595959"/>
                          </a:solidFill>
                          <a:effectLst/>
                          <a:latin typeface="Calibri"/>
                          <a:ea typeface="Calibri"/>
                          <a:cs typeface="Times New Roman"/>
                          <a:sym typeface="Wingdings 3"/>
                        </a:rPr>
                        <a:t></a:t>
                      </a:r>
                      <a:endParaRPr lang="en-US" sz="1000" dirty="0">
                        <a:effectLst/>
                        <a:latin typeface="Calibri"/>
                        <a:ea typeface="Calibri"/>
                        <a:cs typeface="Times New Roman"/>
                      </a:endParaRPr>
                    </a:p>
                  </a:txBody>
                  <a:tcPr marL="68580" marR="68580"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0002"/>
                  </a:ext>
                </a:extLst>
              </a:tr>
              <a:tr h="0">
                <a:tc>
                  <a:txBody>
                    <a:bodyPr/>
                    <a:lstStyle/>
                    <a:p>
                      <a:pPr marL="0" marR="0" algn="r">
                        <a:spcBef>
                          <a:spcPts val="0"/>
                        </a:spcBef>
                        <a:spcAft>
                          <a:spcPts val="0"/>
                        </a:spcAft>
                        <a:tabLst>
                          <a:tab pos="5429250" algn="l"/>
                        </a:tabLst>
                      </a:pPr>
                      <a:r>
                        <a:rPr lang="en-US" sz="600" b="1">
                          <a:solidFill>
                            <a:srgbClr val="31849B"/>
                          </a:solidFill>
                          <a:effectLst/>
                          <a:latin typeface="Calibri"/>
                          <a:ea typeface="Calibri"/>
                          <a:cs typeface="Times New Roman"/>
                        </a:rPr>
                        <a:t> </a:t>
                      </a:r>
                      <a:endParaRPr lang="en-US" sz="1100">
                        <a:effectLst/>
                        <a:latin typeface="Calibri"/>
                        <a:ea typeface="Calibri"/>
                        <a:cs typeface="Times New Roman"/>
                      </a:endParaRPr>
                    </a:p>
                  </a:txBody>
                  <a:tcPr marL="68580" marR="68580" marT="0" marB="0">
                    <a:lnL>
                      <a:noFill/>
                    </a:lnL>
                    <a:lnR>
                      <a:noFill/>
                    </a:lnR>
                    <a:lnT>
                      <a:noFill/>
                    </a:lnT>
                    <a:lnB>
                      <a:noFill/>
                    </a:lnB>
                  </a:tcPr>
                </a:tc>
                <a:tc>
                  <a:txBody>
                    <a:bodyPr/>
                    <a:lstStyle/>
                    <a:p>
                      <a:pPr marL="0" marR="0">
                        <a:spcBef>
                          <a:spcPts val="0"/>
                        </a:spcBef>
                        <a:spcAft>
                          <a:spcPts val="0"/>
                        </a:spcAft>
                        <a:tabLst>
                          <a:tab pos="5429250" algn="l"/>
                        </a:tabLst>
                      </a:pPr>
                      <a:r>
                        <a:rPr lang="en-US" sz="600">
                          <a:solidFill>
                            <a:srgbClr val="595959"/>
                          </a:solidFill>
                          <a:effectLst/>
                          <a:latin typeface="Calibri"/>
                          <a:ea typeface="Calibri"/>
                          <a:cs typeface="Times New Roman"/>
                        </a:rPr>
                        <a:t> </a:t>
                      </a:r>
                      <a:endParaRPr lang="en-US" sz="1100">
                        <a:effectLst/>
                        <a:latin typeface="Calibri"/>
                        <a:ea typeface="Calibri"/>
                        <a:cs typeface="Times New Roman"/>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0003"/>
                  </a:ext>
                </a:extLst>
              </a:tr>
              <a:tr h="0">
                <a:tc>
                  <a:txBody>
                    <a:bodyPr/>
                    <a:lstStyle/>
                    <a:p>
                      <a:pPr marL="0" marR="0" algn="r">
                        <a:spcBef>
                          <a:spcPts val="0"/>
                        </a:spcBef>
                        <a:spcAft>
                          <a:spcPts val="0"/>
                        </a:spcAft>
                        <a:tabLst>
                          <a:tab pos="5429250" algn="l"/>
                        </a:tabLst>
                      </a:pPr>
                      <a:r>
                        <a:rPr lang="en-US" sz="1000" b="1" dirty="0">
                          <a:solidFill>
                            <a:srgbClr val="31849B"/>
                          </a:solidFill>
                          <a:effectLst/>
                          <a:latin typeface="Calibri"/>
                          <a:ea typeface="Calibri"/>
                          <a:cs typeface="Times New Roman"/>
                        </a:rPr>
                        <a:t>Model Sub-Division</a:t>
                      </a:r>
                      <a:endParaRPr lang="en-US" sz="1000" dirty="0">
                        <a:effectLst/>
                        <a:latin typeface="Calibri"/>
                        <a:ea typeface="Calibri"/>
                        <a:cs typeface="Times New Roman"/>
                      </a:endParaRPr>
                    </a:p>
                  </a:txBody>
                  <a:tcPr marL="68580" marR="68580" marT="0" marB="0">
                    <a:lnL>
                      <a:noFill/>
                    </a:lnL>
                    <a:lnR w="12700" cap="flat" cmpd="sng" algn="ctr">
                      <a:solidFill>
                        <a:srgbClr val="7F7F7F"/>
                      </a:solidFill>
                      <a:prstDash val="solid"/>
                      <a:round/>
                      <a:headEnd type="none" w="med" len="med"/>
                      <a:tailEnd type="none" w="med" len="med"/>
                    </a:lnR>
                    <a:lnT>
                      <a:noFill/>
                    </a:lnT>
                    <a:lnB>
                      <a:noFill/>
                    </a:lnB>
                  </a:tcPr>
                </a:tc>
                <a:tc>
                  <a:txBody>
                    <a:bodyPr/>
                    <a:lstStyle/>
                    <a:p>
                      <a:pPr marL="0" marR="0" algn="r">
                        <a:spcBef>
                          <a:spcPts val="0"/>
                        </a:spcBef>
                        <a:spcAft>
                          <a:spcPts val="0"/>
                        </a:spcAft>
                        <a:tabLst>
                          <a:tab pos="5429250" algn="l"/>
                        </a:tabLst>
                      </a:pPr>
                      <a:r>
                        <a:rPr lang="en-US" sz="1000" dirty="0">
                          <a:solidFill>
                            <a:srgbClr val="595959"/>
                          </a:solidFill>
                          <a:effectLst/>
                          <a:latin typeface="Calibri"/>
                          <a:ea typeface="Calibri"/>
                          <a:cs typeface="Times New Roman"/>
                        </a:rPr>
                        <a:t>                                                                                                                                                                                                 </a:t>
                      </a:r>
                      <a:r>
                        <a:rPr lang="en-US" sz="1000" dirty="0">
                          <a:solidFill>
                            <a:srgbClr val="595959"/>
                          </a:solidFill>
                          <a:effectLst/>
                          <a:latin typeface="Calibri"/>
                          <a:ea typeface="Calibri"/>
                          <a:cs typeface="Times New Roman"/>
                          <a:sym typeface="Wingdings 3"/>
                        </a:rPr>
                        <a:t></a:t>
                      </a:r>
                      <a:endParaRPr lang="en-US" sz="1000" dirty="0">
                        <a:effectLst/>
                        <a:latin typeface="Calibri"/>
                        <a:ea typeface="Calibri"/>
                        <a:cs typeface="Times New Roman"/>
                      </a:endParaRPr>
                    </a:p>
                  </a:txBody>
                  <a:tcPr marL="68580" marR="68580"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9" name="Oval 18"/>
          <p:cNvSpPr/>
          <p:nvPr/>
        </p:nvSpPr>
        <p:spPr>
          <a:xfrm>
            <a:off x="467180" y="3977640"/>
            <a:ext cx="182880" cy="182880"/>
          </a:xfrm>
          <a:prstGeom prst="ellipse">
            <a:avLst/>
          </a:prstGeom>
          <a:solidFill>
            <a:srgbClr val="339966"/>
          </a:solid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marL="0" marR="0" algn="ctr">
              <a:spcBef>
                <a:spcPts val="0"/>
              </a:spcBef>
              <a:spcAft>
                <a:spcPts val="0"/>
              </a:spcAft>
            </a:pPr>
            <a:r>
              <a:rPr lang="en-US" sz="1100" b="1">
                <a:solidFill>
                  <a:srgbClr val="FFFFFF"/>
                </a:solidFill>
                <a:effectLst/>
                <a:ea typeface="Calibri" panose="020F0502020204030204" pitchFamily="34" charset="0"/>
                <a:cs typeface="Times New Roman" panose="02020603050405020304" pitchFamily="18" charset="0"/>
                <a:sym typeface="Wingdings" panose="05000000000000000000" pitchFamily="2" charset="2"/>
              </a:rPr>
              <a:t></a:t>
            </a:r>
            <a:endParaRPr lang="en-US" sz="1100">
              <a:effectLst/>
              <a:ea typeface="Calibri" panose="020F0502020204030204" pitchFamily="34" charset="0"/>
              <a:cs typeface="Times New Roman" panose="02020603050405020304" pitchFamily="18" charset="0"/>
            </a:endParaRPr>
          </a:p>
        </p:txBody>
      </p:sp>
      <p:sp>
        <p:nvSpPr>
          <p:cNvPr id="21" name="Rectangle 20"/>
          <p:cNvSpPr/>
          <p:nvPr/>
        </p:nvSpPr>
        <p:spPr>
          <a:xfrm>
            <a:off x="8915400" y="1295400"/>
            <a:ext cx="152400" cy="5486400"/>
          </a:xfrm>
          <a:prstGeom prst="rect">
            <a:avLst/>
          </a:prstGeom>
          <a:solidFill>
            <a:schemeClr val="bg1">
              <a:lumMod val="95000"/>
            </a:schemeClr>
          </a:solidFill>
          <a:ln w="317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8915400" y="1295400"/>
            <a:ext cx="152400" cy="155448"/>
          </a:xfrm>
          <a:prstGeom prst="rect">
            <a:avLst/>
          </a:prstGeom>
          <a:solidFill>
            <a:schemeClr val="bg1">
              <a:lumMod val="95000"/>
            </a:schemeClr>
          </a:solid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r"/>
            <a:r>
              <a:rPr lang="en-US" sz="1000" dirty="0">
                <a:solidFill>
                  <a:schemeClr val="tx1">
                    <a:lumMod val="50000"/>
                    <a:lumOff val="50000"/>
                  </a:schemeClr>
                </a:solidFill>
                <a:sym typeface="Webdings" panose="05030102010509060703" pitchFamily="18" charset="2"/>
              </a:rPr>
              <a:t></a:t>
            </a:r>
            <a:endParaRPr lang="en-US" sz="1000" dirty="0">
              <a:solidFill>
                <a:schemeClr val="tx1">
                  <a:lumMod val="50000"/>
                  <a:lumOff val="50000"/>
                </a:schemeClr>
              </a:solidFill>
            </a:endParaRPr>
          </a:p>
        </p:txBody>
      </p:sp>
      <p:sp>
        <p:nvSpPr>
          <p:cNvPr id="24" name="Rectangle 23"/>
          <p:cNvSpPr/>
          <p:nvPr/>
        </p:nvSpPr>
        <p:spPr>
          <a:xfrm>
            <a:off x="8915400" y="1520988"/>
            <a:ext cx="152400" cy="155448"/>
          </a:xfrm>
          <a:prstGeom prst="rect">
            <a:avLst/>
          </a:prstGeom>
          <a:solidFill>
            <a:schemeClr val="bg1"/>
          </a:solid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r"/>
            <a:endParaRPr lang="en-US" sz="1000" dirty="0">
              <a:solidFill>
                <a:schemeClr val="tx1">
                  <a:lumMod val="50000"/>
                  <a:lumOff val="50000"/>
                </a:schemeClr>
              </a:solidFill>
            </a:endParaRPr>
          </a:p>
        </p:txBody>
      </p:sp>
      <p:sp>
        <p:nvSpPr>
          <p:cNvPr id="26" name="Rectangle 25"/>
          <p:cNvSpPr/>
          <p:nvPr/>
        </p:nvSpPr>
        <p:spPr>
          <a:xfrm>
            <a:off x="8915400" y="6623304"/>
            <a:ext cx="152400" cy="155448"/>
          </a:xfrm>
          <a:prstGeom prst="rect">
            <a:avLst/>
          </a:prstGeom>
          <a:solidFill>
            <a:schemeClr val="bg1">
              <a:lumMod val="95000"/>
            </a:schemeClr>
          </a:solid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r"/>
            <a:r>
              <a:rPr lang="en-US" sz="1000" dirty="0">
                <a:solidFill>
                  <a:schemeClr val="tx1">
                    <a:lumMod val="50000"/>
                    <a:lumOff val="50000"/>
                  </a:schemeClr>
                </a:solidFill>
                <a:sym typeface="Webdings" panose="05030102010509060703" pitchFamily="18" charset="2"/>
              </a:rPr>
              <a:t></a:t>
            </a:r>
            <a:endParaRPr lang="en-US" sz="1000" dirty="0">
              <a:solidFill>
                <a:schemeClr val="tx1">
                  <a:lumMod val="50000"/>
                  <a:lumOff val="50000"/>
                </a:schemeClr>
              </a:solidFill>
            </a:endParaRPr>
          </a:p>
        </p:txBody>
      </p:sp>
      <p:sp>
        <p:nvSpPr>
          <p:cNvPr id="20" name="TextBox 19"/>
          <p:cNvSpPr txBox="1"/>
          <p:nvPr/>
        </p:nvSpPr>
        <p:spPr>
          <a:xfrm>
            <a:off x="4061315" y="6182436"/>
            <a:ext cx="1021370" cy="523220"/>
          </a:xfrm>
          <a:prstGeom prst="rect">
            <a:avLst/>
          </a:prstGeom>
          <a:noFill/>
        </p:spPr>
        <p:txBody>
          <a:bodyPr wrap="none" rtlCol="0">
            <a:spAutoFit/>
          </a:bodyPr>
          <a:lstStyle/>
          <a:p>
            <a:pPr algn="ctr"/>
            <a:r>
              <a:rPr lang="en-US" sz="1400" b="1" dirty="0">
                <a:solidFill>
                  <a:srgbClr val="CC9900"/>
                </a:solidFill>
                <a:ea typeface="Calibri"/>
                <a:cs typeface="Times New Roman"/>
                <a:sym typeface="Wingdings 3"/>
              </a:rPr>
              <a:t></a:t>
            </a:r>
            <a:endParaRPr lang="en-US" sz="1400" dirty="0">
              <a:ea typeface="Calibri"/>
              <a:cs typeface="Times New Roman"/>
            </a:endParaRPr>
          </a:p>
          <a:p>
            <a:r>
              <a:rPr lang="en-US" sz="1400" dirty="0">
                <a:solidFill>
                  <a:srgbClr val="595959"/>
                </a:solidFill>
                <a:ea typeface="Calibri"/>
                <a:cs typeface="Times New Roman"/>
              </a:rPr>
              <a:t>Back to Top</a:t>
            </a:r>
            <a:endParaRPr lang="en-US" sz="1400" dirty="0"/>
          </a:p>
        </p:txBody>
      </p:sp>
      <p:sp>
        <p:nvSpPr>
          <p:cNvPr id="22" name="Text Box 1"/>
          <p:cNvSpPr txBox="1"/>
          <p:nvPr/>
        </p:nvSpPr>
        <p:spPr>
          <a:xfrm>
            <a:off x="4724033" y="5791200"/>
            <a:ext cx="1463040" cy="182880"/>
          </a:xfrm>
          <a:prstGeom prst="rect">
            <a:avLst/>
          </a:prstGeom>
          <a:solidFill>
            <a:schemeClr val="accent5">
              <a:lumMod val="75000"/>
            </a:schemeClr>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ctr" anchorCtr="0" forceAA="0" compatLnSpc="1">
            <a:prstTxWarp prst="textNoShape">
              <a:avLst/>
            </a:prstTxWarp>
            <a:noAutofit/>
          </a:bodyPr>
          <a:lstStyle/>
          <a:p>
            <a:pPr marL="0" marR="0" algn="ctr">
              <a:spcBef>
                <a:spcPts val="0"/>
              </a:spcBef>
              <a:spcAft>
                <a:spcPts val="0"/>
              </a:spcAft>
            </a:pPr>
            <a:r>
              <a:rPr lang="en-US" sz="1100" b="1" dirty="0">
                <a:solidFill>
                  <a:srgbClr val="FFFFFF"/>
                </a:solidFill>
                <a:effectLst/>
                <a:ea typeface="Calibri"/>
                <a:cs typeface="Times New Roman"/>
              </a:rPr>
              <a:t>Save and Return</a:t>
            </a:r>
            <a:endParaRPr lang="en-US" sz="1100" dirty="0">
              <a:effectLst/>
              <a:ea typeface="Calibri"/>
              <a:cs typeface="Times New Roman"/>
            </a:endParaRPr>
          </a:p>
        </p:txBody>
      </p:sp>
      <p:sp>
        <p:nvSpPr>
          <p:cNvPr id="25" name="Text Box 13"/>
          <p:cNvSpPr txBox="1"/>
          <p:nvPr/>
        </p:nvSpPr>
        <p:spPr>
          <a:xfrm>
            <a:off x="2895600" y="5791200"/>
            <a:ext cx="1463040" cy="182880"/>
          </a:xfrm>
          <a:prstGeom prst="rect">
            <a:avLst/>
          </a:prstGeom>
          <a:solidFill>
            <a:schemeClr val="accent5">
              <a:lumMod val="75000"/>
            </a:schemeClr>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r>
              <a:rPr lang="en-US" sz="1100" b="1" dirty="0">
                <a:solidFill>
                  <a:srgbClr val="FFFFFF"/>
                </a:solidFill>
                <a:ea typeface="Calibri"/>
                <a:cs typeface="Times New Roman"/>
                <a:sym typeface="Wingdings 3"/>
              </a:rPr>
              <a:t>Cancel</a:t>
            </a:r>
            <a:endParaRPr lang="en-US" sz="1100" dirty="0">
              <a:ea typeface="Calibri"/>
              <a:cs typeface="Times New Roman"/>
            </a:endParaRPr>
          </a:p>
        </p:txBody>
      </p:sp>
      <p:sp>
        <p:nvSpPr>
          <p:cNvPr id="27" name="TextBox 26"/>
          <p:cNvSpPr txBox="1"/>
          <p:nvPr/>
        </p:nvSpPr>
        <p:spPr>
          <a:xfrm>
            <a:off x="3733800" y="3304682"/>
            <a:ext cx="1676400" cy="276999"/>
          </a:xfrm>
          <a:prstGeom prst="rect">
            <a:avLst/>
          </a:prstGeom>
          <a:noFill/>
        </p:spPr>
        <p:txBody>
          <a:bodyPr wrap="square" rtlCol="0">
            <a:spAutoFit/>
          </a:bodyPr>
          <a:lstStyle/>
          <a:p>
            <a:pPr lvl="0">
              <a:tabLst>
                <a:tab pos="5429250" algn="l"/>
              </a:tabLst>
            </a:pPr>
            <a:r>
              <a:rPr lang="en-US" sz="1200" b="1" dirty="0">
                <a:solidFill>
                  <a:srgbClr val="404040"/>
                </a:solidFill>
                <a:ea typeface="Calibri"/>
                <a:cs typeface="Times New Roman"/>
              </a:rPr>
              <a:t>Search Results: 1</a:t>
            </a:r>
            <a:endParaRPr lang="en-US" sz="1200" dirty="0">
              <a:solidFill>
                <a:prstClr val="black"/>
              </a:solidFill>
              <a:ea typeface="Calibri"/>
              <a:cs typeface="Times New Roman"/>
            </a:endParaRPr>
          </a:p>
        </p:txBody>
      </p:sp>
      <p:sp>
        <p:nvSpPr>
          <p:cNvPr id="28" name="TextBox 27"/>
          <p:cNvSpPr txBox="1"/>
          <p:nvPr/>
        </p:nvSpPr>
        <p:spPr>
          <a:xfrm>
            <a:off x="2222339" y="2702750"/>
            <a:ext cx="2133600" cy="246221"/>
          </a:xfrm>
          <a:prstGeom prst="rect">
            <a:avLst/>
          </a:prstGeom>
          <a:noFill/>
        </p:spPr>
        <p:txBody>
          <a:bodyPr wrap="square" rtlCol="0">
            <a:spAutoFit/>
          </a:bodyPr>
          <a:lstStyle/>
          <a:p>
            <a:r>
              <a:rPr lang="en-US" sz="1000" dirty="0">
                <a:solidFill>
                  <a:srgbClr val="595959"/>
                </a:solidFill>
                <a:latin typeface="Calibri" panose="020F0502020204030204" pitchFamily="34" charset="0"/>
                <a:ea typeface="Calibri" panose="020F0502020204030204" pitchFamily="34" charset="0"/>
                <a:cs typeface="Calibri" panose="020F0502020204030204" pitchFamily="34" charset="0"/>
              </a:rPr>
              <a:t>Human Resources Management</a:t>
            </a:r>
            <a:endParaRPr lang="en-US" sz="1000" dirty="0">
              <a:latin typeface="Calibri" panose="020F0502020204030204" pitchFamily="34" charset="0"/>
              <a:cs typeface="Calibri" panose="020F0502020204030204" pitchFamily="34" charset="0"/>
            </a:endParaRPr>
          </a:p>
        </p:txBody>
      </p:sp>
      <p:sp>
        <p:nvSpPr>
          <p:cNvPr id="29" name="TextBox 28"/>
          <p:cNvSpPr txBox="1"/>
          <p:nvPr/>
        </p:nvSpPr>
        <p:spPr>
          <a:xfrm>
            <a:off x="2209800" y="2466919"/>
            <a:ext cx="1219200" cy="246221"/>
          </a:xfrm>
          <a:prstGeom prst="rect">
            <a:avLst/>
          </a:prstGeom>
          <a:noFill/>
        </p:spPr>
        <p:txBody>
          <a:bodyPr wrap="square" rtlCol="0">
            <a:spAutoFit/>
          </a:bodyPr>
          <a:lstStyle/>
          <a:p>
            <a:r>
              <a:rPr lang="en-US" sz="1000" dirty="0">
                <a:solidFill>
                  <a:srgbClr val="595959"/>
                </a:solidFill>
                <a:latin typeface="Calibri" panose="020F0502020204030204" pitchFamily="34" charset="0"/>
                <a:ea typeface="Calibri" panose="020F0502020204030204" pitchFamily="34" charset="0"/>
                <a:cs typeface="Times New Roman" panose="02020603050405020304" pitchFamily="18" charset="0"/>
              </a:rPr>
              <a:t>Communication</a:t>
            </a:r>
            <a:endParaRPr lang="en-US" sz="1000" dirty="0"/>
          </a:p>
        </p:txBody>
      </p:sp>
      <p:sp>
        <p:nvSpPr>
          <p:cNvPr id="35" name="Rectangle 10"/>
          <p:cNvSpPr>
            <a:spLocks noChangeArrowheads="1"/>
          </p:cNvSpPr>
          <p:nvPr/>
        </p:nvSpPr>
        <p:spPr bwMode="auto">
          <a:xfrm>
            <a:off x="303981" y="986419"/>
            <a:ext cx="8760733"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5429250" algn="l"/>
              </a:tabLst>
              <a:defRPr>
                <a:solidFill>
                  <a:schemeClr val="tx1"/>
                </a:solidFill>
                <a:latin typeface="Arial" pitchFamily="34" charset="0"/>
                <a:cs typeface="Arial" pitchFamily="34" charset="0"/>
              </a:defRPr>
            </a:lvl1pPr>
            <a:lvl2pPr fontAlgn="base">
              <a:spcBef>
                <a:spcPct val="0"/>
              </a:spcBef>
              <a:spcAft>
                <a:spcPct val="0"/>
              </a:spcAft>
              <a:tabLst>
                <a:tab pos="5429250" algn="l"/>
              </a:tabLst>
              <a:defRPr>
                <a:solidFill>
                  <a:schemeClr val="tx1"/>
                </a:solidFill>
                <a:latin typeface="Arial" pitchFamily="34" charset="0"/>
                <a:cs typeface="Arial" pitchFamily="34" charset="0"/>
              </a:defRPr>
            </a:lvl2pPr>
            <a:lvl3pPr fontAlgn="base">
              <a:spcBef>
                <a:spcPct val="0"/>
              </a:spcBef>
              <a:spcAft>
                <a:spcPct val="0"/>
              </a:spcAft>
              <a:tabLst>
                <a:tab pos="5429250" algn="l"/>
              </a:tabLst>
              <a:defRPr>
                <a:solidFill>
                  <a:schemeClr val="tx1"/>
                </a:solidFill>
                <a:latin typeface="Arial" pitchFamily="34" charset="0"/>
                <a:cs typeface="Arial" pitchFamily="34" charset="0"/>
              </a:defRPr>
            </a:lvl3pPr>
            <a:lvl4pPr fontAlgn="base">
              <a:spcBef>
                <a:spcPct val="0"/>
              </a:spcBef>
              <a:spcAft>
                <a:spcPct val="0"/>
              </a:spcAft>
              <a:tabLst>
                <a:tab pos="5429250" algn="l"/>
              </a:tabLst>
              <a:defRPr>
                <a:solidFill>
                  <a:schemeClr val="tx1"/>
                </a:solidFill>
                <a:latin typeface="Arial" pitchFamily="34" charset="0"/>
                <a:cs typeface="Arial" pitchFamily="34" charset="0"/>
              </a:defRPr>
            </a:lvl4pPr>
            <a:lvl5pPr fontAlgn="base">
              <a:spcBef>
                <a:spcPct val="0"/>
              </a:spcBef>
              <a:spcAft>
                <a:spcPct val="0"/>
              </a:spcAft>
              <a:tabLst>
                <a:tab pos="5429250" algn="l"/>
              </a:tabLst>
              <a:defRPr>
                <a:solidFill>
                  <a:schemeClr val="tx1"/>
                </a:solidFill>
                <a:latin typeface="Arial" pitchFamily="34" charset="0"/>
                <a:cs typeface="Arial" pitchFamily="34" charset="0"/>
              </a:defRPr>
            </a:lvl5pPr>
            <a:lvl6pPr fontAlgn="base">
              <a:spcBef>
                <a:spcPct val="0"/>
              </a:spcBef>
              <a:spcAft>
                <a:spcPct val="0"/>
              </a:spcAft>
              <a:tabLst>
                <a:tab pos="5429250" algn="l"/>
              </a:tabLst>
              <a:defRPr>
                <a:solidFill>
                  <a:schemeClr val="tx1"/>
                </a:solidFill>
                <a:latin typeface="Arial" pitchFamily="34" charset="0"/>
                <a:cs typeface="Arial" pitchFamily="34" charset="0"/>
              </a:defRPr>
            </a:lvl6pPr>
            <a:lvl7pPr fontAlgn="base">
              <a:spcBef>
                <a:spcPct val="0"/>
              </a:spcBef>
              <a:spcAft>
                <a:spcPct val="0"/>
              </a:spcAft>
              <a:tabLst>
                <a:tab pos="5429250" algn="l"/>
              </a:tabLst>
              <a:defRPr>
                <a:solidFill>
                  <a:schemeClr val="tx1"/>
                </a:solidFill>
                <a:latin typeface="Arial" pitchFamily="34" charset="0"/>
                <a:cs typeface="Arial" pitchFamily="34" charset="0"/>
              </a:defRPr>
            </a:lvl7pPr>
            <a:lvl8pPr fontAlgn="base">
              <a:spcBef>
                <a:spcPct val="0"/>
              </a:spcBef>
              <a:spcAft>
                <a:spcPct val="0"/>
              </a:spcAft>
              <a:tabLst>
                <a:tab pos="5429250" algn="l"/>
              </a:tabLst>
              <a:defRPr>
                <a:solidFill>
                  <a:schemeClr val="tx1"/>
                </a:solidFill>
                <a:latin typeface="Arial" pitchFamily="34" charset="0"/>
                <a:cs typeface="Arial" pitchFamily="34" charset="0"/>
              </a:defRPr>
            </a:lvl8pPr>
            <a:lvl9pPr fontAlgn="base">
              <a:spcBef>
                <a:spcPct val="0"/>
              </a:spcBef>
              <a:spcAft>
                <a:spcPct val="0"/>
              </a:spcAft>
              <a:tabLst>
                <a:tab pos="5429250" algn="l"/>
              </a:tabLst>
              <a:defRPr>
                <a:solidFill>
                  <a:schemeClr val="tx1"/>
                </a:solidFill>
                <a:latin typeface="Arial" pitchFamily="34" charset="0"/>
                <a:cs typeface="Arial" pitchFamily="34" charset="0"/>
              </a:defRPr>
            </a:lvl9pPr>
          </a:lstStyle>
          <a:p>
            <a:pPr lvl="0" algn="ct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rPr>
              <a:t>   </a:t>
            </a:r>
            <a:r>
              <a:rPr kumimoji="0" lang="en-US" altLang="en-US" sz="1100" b="1" i="0" strike="noStrike" cap="none" normalizeH="0" baseline="0" dirty="0">
                <a:ln>
                  <a:noFill/>
                </a:ln>
                <a:solidFill>
                  <a:srgbClr val="31849B"/>
                </a:solidFill>
                <a:effectLst/>
                <a:latin typeface="Calibri" pitchFamily="34" charset="0"/>
                <a:ea typeface="Calibri" pitchFamily="34" charset="0"/>
                <a:cs typeface="Times New Roman" pitchFamily="18" charset="0"/>
              </a:rPr>
              <a:t>Step 1 - Create Position</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rPr>
              <a:t>    </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rPr>
              <a:t> </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          </a:t>
            </a:r>
            <a:r>
              <a:rPr kumimoji="0" lang="en-US" altLang="en-US" sz="1100" b="1" i="0" u="sng"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Step 2 - Select Competencies</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    </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rPr>
              <a:t> </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          Step 3</a:t>
            </a:r>
            <a:r>
              <a:rPr lang="en-US" altLang="en-US" sz="1100" b="1" dirty="0">
                <a:solidFill>
                  <a:srgbClr val="31849B"/>
                </a:solidFill>
                <a:latin typeface="Calibri" pitchFamily="34" charset="0"/>
                <a:ea typeface="Calibri" pitchFamily="34" charset="0"/>
                <a:cs typeface="Times New Roman" pitchFamily="18" charset="0"/>
                <a:sym typeface="Wingdings" pitchFamily="2" charset="2"/>
              </a:rPr>
              <a:t> - Identify Proficiency Levels</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    </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rPr>
              <a:t> </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          Step 4 - Review and Send  </a:t>
            </a:r>
            <a:endParaRPr kumimoji="0" lang="en-US" altLang="en-US" sz="800" b="0" i="0" u="none" strike="noStrike" cap="none" normalizeH="0" baseline="0" dirty="0">
              <a:ln>
                <a:noFill/>
              </a:ln>
              <a:solidFill>
                <a:schemeClr val="tx1"/>
              </a:solidFill>
              <a:effectLst/>
              <a:latin typeface="Arial" pitchFamily="34" charset="0"/>
              <a:cs typeface="Arial" pitchFamily="34" charset="0"/>
              <a:sym typeface="Wingdings" pitchFamily="2" charset="2"/>
            </a:endParaRPr>
          </a:p>
          <a:p>
            <a:pPr marL="0" marR="0" lvl="0" indent="0" algn="ctr" defTabSz="914400" rtl="0" eaLnBrk="0" fontAlgn="base" latinLnBrk="0" hangingPunct="0">
              <a:lnSpc>
                <a:spcPct val="100000"/>
              </a:lnSpc>
              <a:spcBef>
                <a:spcPct val="0"/>
              </a:spcBef>
              <a:spcAft>
                <a:spcPct val="0"/>
              </a:spcAft>
              <a:buClrTx/>
              <a:buSzTx/>
              <a:buFontTx/>
              <a:buNone/>
              <a:tabLst>
                <a:tab pos="5429250" algn="l"/>
              </a:tabLst>
            </a:pPr>
            <a:endPar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endParaRPr>
          </a:p>
        </p:txBody>
      </p:sp>
      <p:sp>
        <p:nvSpPr>
          <p:cNvPr id="36" name="Oval 11"/>
          <p:cNvSpPr>
            <a:spLocks noChangeArrowheads="1"/>
          </p:cNvSpPr>
          <p:nvPr/>
        </p:nvSpPr>
        <p:spPr bwMode="auto">
          <a:xfrm>
            <a:off x="2286000" y="1039685"/>
            <a:ext cx="182562" cy="182563"/>
          </a:xfrm>
          <a:prstGeom prst="ellipse">
            <a:avLst/>
          </a:prstGeom>
          <a:solidFill>
            <a:srgbClr val="A5A5A5"/>
          </a:solidFill>
          <a:ln>
            <a:noFill/>
          </a:ln>
          <a:extLst>
            <a:ext uri="{91240B29-F687-4F45-9708-019B960494DF}">
              <a14:hiddenLine xmlns:a14="http://schemas.microsoft.com/office/drawing/2010/main" w="3175">
                <a:solidFill>
                  <a:srgbClr val="000000"/>
                </a:solidFill>
                <a:round/>
                <a:headEnd/>
                <a:tailEnd/>
              </a14:hiddenLine>
            </a:ext>
          </a:extLst>
        </p:spPr>
        <p:txBody>
          <a:bodyPr vert="horz" wrap="squar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37" name="Oval 12"/>
          <p:cNvSpPr>
            <a:spLocks noChangeArrowheads="1"/>
          </p:cNvSpPr>
          <p:nvPr/>
        </p:nvSpPr>
        <p:spPr bwMode="auto">
          <a:xfrm>
            <a:off x="7138195" y="1039686"/>
            <a:ext cx="182563" cy="182563"/>
          </a:xfrm>
          <a:prstGeom prst="ellipse">
            <a:avLst/>
          </a:prstGeom>
          <a:solidFill>
            <a:srgbClr val="A5A5A5"/>
          </a:solidFill>
          <a:ln>
            <a:noFill/>
          </a:ln>
          <a:extLst>
            <a:ext uri="{91240B29-F687-4F45-9708-019B960494DF}">
              <a14:hiddenLine xmlns:a14="http://schemas.microsoft.com/office/drawing/2010/main" w="3175">
                <a:solidFill>
                  <a:srgbClr val="000000"/>
                </a:solidFill>
                <a:round/>
                <a:headEnd/>
                <a:tailEnd/>
              </a14:hiddenLine>
            </a:ext>
          </a:extLst>
        </p:spPr>
        <p:txBody>
          <a:bodyPr vert="horz" wrap="squar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38" name="Oval 6"/>
          <p:cNvSpPr>
            <a:spLocks noChangeArrowheads="1"/>
          </p:cNvSpPr>
          <p:nvPr/>
        </p:nvSpPr>
        <p:spPr bwMode="auto">
          <a:xfrm>
            <a:off x="4572000" y="1039685"/>
            <a:ext cx="182563" cy="182563"/>
          </a:xfrm>
          <a:prstGeom prst="ellipse">
            <a:avLst/>
          </a:prstGeom>
          <a:solidFill>
            <a:srgbClr val="A5A5A5"/>
          </a:solidFill>
          <a:ln>
            <a:noFill/>
          </a:ln>
          <a:extLst>
            <a:ext uri="{91240B29-F687-4F45-9708-019B960494DF}">
              <a14:hiddenLine xmlns:a14="http://schemas.microsoft.com/office/drawing/2010/main" w="3175">
                <a:solidFill>
                  <a:srgbClr val="000000"/>
                </a:solidFill>
                <a:round/>
                <a:headEnd/>
                <a:tailEnd/>
              </a14:hiddenLine>
            </a:ext>
          </a:extLst>
        </p:spPr>
        <p:txBody>
          <a:bodyPr vert="horz" wrap="squar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39" name="Oval 10"/>
          <p:cNvSpPr>
            <a:spLocks noChangeArrowheads="1"/>
          </p:cNvSpPr>
          <p:nvPr/>
        </p:nvSpPr>
        <p:spPr bwMode="auto">
          <a:xfrm>
            <a:off x="342901" y="1039686"/>
            <a:ext cx="182562" cy="182562"/>
          </a:xfrm>
          <a:prstGeom prst="ellipse">
            <a:avLst/>
          </a:prstGeom>
          <a:solidFill>
            <a:srgbClr val="006600"/>
          </a:solidFill>
          <a:ln>
            <a:noFill/>
          </a:ln>
        </p:spPr>
        <p:txBody>
          <a:bodyPr vert="horz" wrap="squar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bg1"/>
                </a:solidFill>
                <a:effectLst/>
                <a:latin typeface="Arial" pitchFamily="34" charset="0"/>
                <a:cs typeface="Arial" pitchFamily="34" charset="0"/>
                <a:sym typeface="Wingdings" panose="05000000000000000000" pitchFamily="2" charset="2"/>
              </a:rPr>
              <a:t></a:t>
            </a:r>
            <a:endParaRPr kumimoji="0" lang="en-US" altLang="en-US" sz="1200" b="0" i="0" u="none" strike="noStrike" cap="none" normalizeH="0" baseline="0" dirty="0">
              <a:ln>
                <a:noFill/>
              </a:ln>
              <a:solidFill>
                <a:schemeClr val="bg1"/>
              </a:solidFill>
              <a:effectLst/>
              <a:latin typeface="Arial" pitchFamily="34" charset="0"/>
              <a:cs typeface="Arial" pitchFamily="34" charset="0"/>
            </a:endParaRPr>
          </a:p>
        </p:txBody>
      </p:sp>
      <p:sp>
        <p:nvSpPr>
          <p:cNvPr id="30" name="TextBox 29"/>
          <p:cNvSpPr txBox="1"/>
          <p:nvPr/>
        </p:nvSpPr>
        <p:spPr>
          <a:xfrm>
            <a:off x="3359328" y="524754"/>
            <a:ext cx="2425344" cy="430887"/>
          </a:xfrm>
          <a:prstGeom prst="rect">
            <a:avLst/>
          </a:prstGeom>
          <a:noFill/>
        </p:spPr>
        <p:txBody>
          <a:bodyPr wrap="none" rtlCol="0">
            <a:spAutoFit/>
          </a:bodyPr>
          <a:lstStyle/>
          <a:p>
            <a:r>
              <a:rPr lang="en-US" sz="2200" b="1" dirty="0">
                <a:solidFill>
                  <a:srgbClr val="CC9900"/>
                </a:solidFill>
              </a:rPr>
              <a:t>Add Team Member</a:t>
            </a:r>
            <a:endParaRPr lang="en-US" sz="2200" dirty="0">
              <a:solidFill>
                <a:srgbClr val="CC9900"/>
              </a:solidFill>
            </a:endParaRPr>
          </a:p>
        </p:txBody>
      </p:sp>
    </p:spTree>
    <p:extLst>
      <p:ext uri="{BB962C8B-B14F-4D97-AF65-F5344CB8AC3E}">
        <p14:creationId xmlns:p14="http://schemas.microsoft.com/office/powerpoint/2010/main" val="3909257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37160" y="228600"/>
            <a:ext cx="8869680" cy="261610"/>
          </a:xfrm>
          <a:prstGeom prst="rect">
            <a:avLst/>
          </a:prstGeom>
          <a:solidFill>
            <a:schemeClr val="tx1">
              <a:lumMod val="85000"/>
              <a:lumOff val="15000"/>
            </a:schemeClr>
          </a:solidFill>
        </p:spPr>
        <p:txBody>
          <a:bodyPr wrap="square" rtlCol="0">
            <a:spAutoFit/>
          </a:bodyPr>
          <a:lstStyle/>
          <a:p>
            <a:pPr>
              <a:tabLst>
                <a:tab pos="3138488" algn="l"/>
              </a:tabLst>
            </a:pPr>
            <a:r>
              <a:rPr lang="en-US" sz="1100" b="1" dirty="0">
                <a:solidFill>
                  <a:srgbClr val="FFFFFF"/>
                </a:solidFill>
                <a:ea typeface="Calibri"/>
                <a:cs typeface="Times New Roman"/>
              </a:rPr>
              <a:t> Home				</a:t>
            </a:r>
            <a:r>
              <a:rPr lang="en-US" sz="1100" b="1" dirty="0">
                <a:solidFill>
                  <a:schemeClr val="bg1"/>
                </a:solidFill>
                <a:ea typeface="Calibri"/>
                <a:cs typeface="Times New Roman"/>
              </a:rPr>
              <a:t>	Help </a:t>
            </a:r>
            <a:r>
              <a:rPr lang="en-US" sz="1100" b="1" dirty="0">
                <a:solidFill>
                  <a:schemeClr val="bg1"/>
                </a:solidFill>
                <a:ea typeface="Calibri"/>
                <a:cs typeface="Times New Roman"/>
                <a:sym typeface="Wingdings 3"/>
              </a:rPr>
              <a:t>          Minnie Mouse – Sign Out</a:t>
            </a:r>
            <a:r>
              <a:rPr lang="en-US" sz="1100" b="1" dirty="0">
                <a:solidFill>
                  <a:srgbClr val="FFFFFF"/>
                </a:solidFill>
                <a:ea typeface="Calibri"/>
                <a:cs typeface="Times New Roman"/>
              </a:rPr>
              <a:t> </a:t>
            </a:r>
            <a:endParaRPr lang="en-US" sz="1100" u="sng" dirty="0"/>
          </a:p>
        </p:txBody>
      </p:sp>
      <p:sp>
        <p:nvSpPr>
          <p:cNvPr id="18" name="TextBox 17"/>
          <p:cNvSpPr txBox="1"/>
          <p:nvPr/>
        </p:nvSpPr>
        <p:spPr>
          <a:xfrm>
            <a:off x="228600" y="1600200"/>
            <a:ext cx="8686800" cy="2462213"/>
          </a:xfrm>
          <a:prstGeom prst="rect">
            <a:avLst/>
          </a:prstGeom>
          <a:noFill/>
        </p:spPr>
        <p:txBody>
          <a:bodyPr wrap="square" rtlCol="0">
            <a:spAutoFit/>
          </a:bodyPr>
          <a:lstStyle/>
          <a:p>
            <a:pPr>
              <a:tabLst>
                <a:tab pos="5429250" algn="l"/>
              </a:tabLst>
            </a:pPr>
            <a:r>
              <a:rPr lang="en-US" sz="1600" dirty="0">
                <a:solidFill>
                  <a:srgbClr val="CC9900"/>
                </a:solidFill>
                <a:ea typeface="Calibri"/>
                <a:cs typeface="Times New Roman"/>
              </a:rPr>
              <a:t>Position Information </a:t>
            </a:r>
            <a:r>
              <a:rPr lang="en-US" sz="1000" dirty="0">
                <a:solidFill>
                  <a:srgbClr val="CC9900"/>
                </a:solidFill>
                <a:ea typeface="Calibri"/>
                <a:cs typeface="Times New Roman"/>
              </a:rPr>
              <a:t>(</a:t>
            </a:r>
            <a:r>
              <a:rPr lang="en-US" sz="1000" u="sng" dirty="0">
                <a:solidFill>
                  <a:srgbClr val="0070C0"/>
                </a:solidFill>
                <a:ea typeface="Calibri"/>
                <a:cs typeface="Times New Roman"/>
              </a:rPr>
              <a:t>edit</a:t>
            </a:r>
            <a:r>
              <a:rPr lang="en-US" sz="1000" dirty="0">
                <a:solidFill>
                  <a:srgbClr val="CC9900"/>
                </a:solidFill>
                <a:ea typeface="Calibri"/>
                <a:cs typeface="Times New Roman"/>
              </a:rPr>
              <a:t>) </a:t>
            </a:r>
            <a:r>
              <a:rPr lang="en-US" sz="1000" dirty="0">
                <a:solidFill>
                  <a:srgbClr val="FFC000"/>
                </a:solidFill>
                <a:ea typeface="Calibri"/>
                <a:cs typeface="Times New Roman"/>
              </a:rPr>
              <a:t> </a:t>
            </a:r>
            <a:endParaRPr lang="en-US" sz="1000" dirty="0">
              <a:ea typeface="Calibri"/>
              <a:cs typeface="Times New Roman"/>
            </a:endParaRPr>
          </a:p>
          <a:p>
            <a:r>
              <a:rPr lang="en-US" sz="1600" i="1" dirty="0">
                <a:solidFill>
                  <a:srgbClr val="7F7F7F"/>
                </a:solidFill>
                <a:ea typeface="Calibri"/>
                <a:cs typeface="Times New Roman"/>
              </a:rPr>
              <a:t> </a:t>
            </a:r>
            <a:endParaRPr lang="en-US" sz="1100" dirty="0">
              <a:ea typeface="Calibri"/>
              <a:cs typeface="Times New Roman"/>
            </a:endParaRPr>
          </a:p>
          <a:p>
            <a:r>
              <a:rPr lang="en-US" sz="1100" dirty="0">
                <a:solidFill>
                  <a:srgbClr val="000000"/>
                </a:solidFill>
                <a:ea typeface="Calibri"/>
                <a:cs typeface="Times New Roman"/>
              </a:rPr>
              <a:t> </a:t>
            </a:r>
          </a:p>
          <a:p>
            <a:endParaRPr lang="en-US" sz="1100" dirty="0">
              <a:solidFill>
                <a:srgbClr val="000000"/>
              </a:solidFill>
              <a:ea typeface="Calibri"/>
              <a:cs typeface="Times New Roman"/>
            </a:endParaRPr>
          </a:p>
          <a:p>
            <a:endParaRPr lang="en-US" sz="1100" dirty="0">
              <a:solidFill>
                <a:srgbClr val="000000"/>
              </a:solidFill>
              <a:ea typeface="Calibri"/>
              <a:cs typeface="Times New Roman"/>
            </a:endParaRPr>
          </a:p>
          <a:p>
            <a:endParaRPr lang="en-US" sz="1100" dirty="0">
              <a:solidFill>
                <a:srgbClr val="000000"/>
              </a:solidFill>
              <a:ea typeface="Calibri"/>
              <a:cs typeface="Times New Roman"/>
            </a:endParaRPr>
          </a:p>
          <a:p>
            <a:endParaRPr lang="en-US" sz="1100" dirty="0">
              <a:solidFill>
                <a:srgbClr val="000000"/>
              </a:solidFill>
              <a:ea typeface="Calibri"/>
              <a:cs typeface="Times New Roman"/>
            </a:endParaRPr>
          </a:p>
          <a:p>
            <a:endParaRPr lang="en-US" sz="1100" dirty="0">
              <a:solidFill>
                <a:srgbClr val="000000"/>
              </a:solidFill>
              <a:ea typeface="Calibri"/>
              <a:cs typeface="Times New Roman"/>
            </a:endParaRPr>
          </a:p>
          <a:p>
            <a:pPr lvl="0">
              <a:tabLst>
                <a:tab pos="5429250" algn="l"/>
              </a:tabLst>
            </a:pPr>
            <a:r>
              <a:rPr lang="en-US" sz="1600" dirty="0">
                <a:solidFill>
                  <a:srgbClr val="CC9900"/>
                </a:solidFill>
                <a:ea typeface="Calibri"/>
                <a:cs typeface="Times New Roman"/>
              </a:rPr>
              <a:t>Competencies for the Position</a:t>
            </a:r>
          </a:p>
          <a:p>
            <a:pPr lvl="0">
              <a:tabLst>
                <a:tab pos="5429250" algn="l"/>
              </a:tabLst>
            </a:pPr>
            <a:endParaRPr lang="en-US" sz="1600" dirty="0">
              <a:solidFill>
                <a:srgbClr val="CC9900"/>
              </a:solidFill>
              <a:ea typeface="Calibri"/>
              <a:cs typeface="Times New Roman"/>
            </a:endParaRPr>
          </a:p>
          <a:p>
            <a:pPr lvl="0">
              <a:tabLst>
                <a:tab pos="5429250" algn="l"/>
              </a:tabLst>
            </a:pPr>
            <a:endParaRPr lang="en-US" sz="1200" dirty="0">
              <a:solidFill>
                <a:prstClr val="black"/>
              </a:solidFill>
              <a:ea typeface="Calibri"/>
              <a:cs typeface="Times New Roman"/>
            </a:endParaRPr>
          </a:p>
          <a:p>
            <a:pPr lvl="0" algn="ctr">
              <a:tabLst>
                <a:tab pos="5429250" algn="l"/>
              </a:tabLst>
            </a:pPr>
            <a:r>
              <a:rPr lang="en-US" sz="1200" b="1" dirty="0">
                <a:solidFill>
                  <a:srgbClr val="404040"/>
                </a:solidFill>
                <a:ea typeface="Calibri"/>
                <a:cs typeface="Times New Roman"/>
              </a:rPr>
              <a:t>Selected Competencies:  1</a:t>
            </a:r>
            <a:endParaRPr lang="en-US" sz="1200" dirty="0">
              <a:solidFill>
                <a:prstClr val="black"/>
              </a:solidFill>
              <a:ea typeface="Calibri"/>
              <a:cs typeface="Times New Roman"/>
            </a:endParaRPr>
          </a:p>
        </p:txBody>
      </p:sp>
      <p:sp>
        <p:nvSpPr>
          <p:cNvPr id="31" name="TextBox 30"/>
          <p:cNvSpPr txBox="1"/>
          <p:nvPr/>
        </p:nvSpPr>
        <p:spPr>
          <a:xfrm>
            <a:off x="4061315" y="6182436"/>
            <a:ext cx="1021370" cy="523220"/>
          </a:xfrm>
          <a:prstGeom prst="rect">
            <a:avLst/>
          </a:prstGeom>
          <a:noFill/>
        </p:spPr>
        <p:txBody>
          <a:bodyPr wrap="none" rtlCol="0">
            <a:spAutoFit/>
          </a:bodyPr>
          <a:lstStyle/>
          <a:p>
            <a:pPr algn="ctr"/>
            <a:r>
              <a:rPr lang="en-US" sz="1400" b="1" dirty="0">
                <a:solidFill>
                  <a:srgbClr val="CC9900"/>
                </a:solidFill>
                <a:ea typeface="Calibri"/>
                <a:cs typeface="Times New Roman"/>
                <a:sym typeface="Wingdings 3"/>
              </a:rPr>
              <a:t></a:t>
            </a:r>
            <a:endParaRPr lang="en-US" sz="1400" dirty="0">
              <a:ea typeface="Calibri"/>
              <a:cs typeface="Times New Roman"/>
            </a:endParaRPr>
          </a:p>
          <a:p>
            <a:r>
              <a:rPr lang="en-US" sz="1400" dirty="0">
                <a:solidFill>
                  <a:srgbClr val="595959"/>
                </a:solidFill>
                <a:ea typeface="Calibri"/>
                <a:cs typeface="Times New Roman"/>
              </a:rPr>
              <a:t>Back to Top</a:t>
            </a:r>
            <a:endParaRPr lang="en-US" sz="1400" dirty="0"/>
          </a:p>
        </p:txBody>
      </p:sp>
      <p:sp>
        <p:nvSpPr>
          <p:cNvPr id="6"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20" name="Text Box 1"/>
          <p:cNvSpPr txBox="1"/>
          <p:nvPr/>
        </p:nvSpPr>
        <p:spPr>
          <a:xfrm>
            <a:off x="3840480" y="5791200"/>
            <a:ext cx="1463040" cy="182880"/>
          </a:xfrm>
          <a:prstGeom prst="rect">
            <a:avLst/>
          </a:prstGeom>
          <a:solidFill>
            <a:schemeClr val="accent5">
              <a:lumMod val="75000"/>
            </a:schemeClr>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ctr" anchorCtr="0" forceAA="0" compatLnSpc="1">
            <a:prstTxWarp prst="textNoShape">
              <a:avLst/>
            </a:prstTxWarp>
            <a:noAutofit/>
          </a:bodyPr>
          <a:lstStyle/>
          <a:p>
            <a:pPr marL="0" marR="0" algn="ctr">
              <a:spcBef>
                <a:spcPts val="0"/>
              </a:spcBef>
              <a:spcAft>
                <a:spcPts val="0"/>
              </a:spcAft>
            </a:pPr>
            <a:r>
              <a:rPr lang="en-US" sz="1100" b="1">
                <a:solidFill>
                  <a:srgbClr val="FFFFFF"/>
                </a:solidFill>
                <a:effectLst/>
                <a:ea typeface="Calibri"/>
                <a:cs typeface="Times New Roman"/>
              </a:rPr>
              <a:t>Save for Later</a:t>
            </a:r>
            <a:endParaRPr lang="en-US" sz="1100">
              <a:effectLst/>
              <a:ea typeface="Calibri"/>
              <a:cs typeface="Times New Roman"/>
            </a:endParaRPr>
          </a:p>
        </p:txBody>
      </p:sp>
      <p:sp>
        <p:nvSpPr>
          <p:cNvPr id="21" name="Text Box 4"/>
          <p:cNvSpPr txBox="1"/>
          <p:nvPr/>
        </p:nvSpPr>
        <p:spPr>
          <a:xfrm>
            <a:off x="5529103" y="5791200"/>
            <a:ext cx="1463040" cy="182880"/>
          </a:xfrm>
          <a:prstGeom prst="rect">
            <a:avLst/>
          </a:prstGeom>
          <a:solidFill>
            <a:schemeClr val="accent5">
              <a:lumMod val="75000"/>
            </a:schemeClr>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marL="0" marR="0" algn="ctr">
              <a:spcBef>
                <a:spcPts val="0"/>
              </a:spcBef>
              <a:spcAft>
                <a:spcPts val="0"/>
              </a:spcAft>
            </a:pPr>
            <a:r>
              <a:rPr lang="en-US" sz="1100" b="1">
                <a:solidFill>
                  <a:srgbClr val="FFFFFF"/>
                </a:solidFill>
                <a:effectLst/>
                <a:ea typeface="Calibri"/>
                <a:cs typeface="Times New Roman"/>
              </a:rPr>
              <a:t>Save and Next Step  </a:t>
            </a:r>
            <a:r>
              <a:rPr lang="en-US" sz="1100" b="1">
                <a:solidFill>
                  <a:srgbClr val="FFFFFF"/>
                </a:solidFill>
                <a:effectLst/>
                <a:ea typeface="Calibri"/>
                <a:cs typeface="Times New Roman"/>
                <a:sym typeface="Wingdings 3"/>
              </a:rPr>
              <a:t></a:t>
            </a:r>
            <a:endParaRPr lang="en-US" sz="1100">
              <a:effectLst/>
              <a:ea typeface="Calibri"/>
              <a:cs typeface="Times New Roman"/>
            </a:endParaRPr>
          </a:p>
        </p:txBody>
      </p:sp>
      <p:sp>
        <p:nvSpPr>
          <p:cNvPr id="22" name="Text Box 13"/>
          <p:cNvSpPr txBox="1"/>
          <p:nvPr/>
        </p:nvSpPr>
        <p:spPr>
          <a:xfrm>
            <a:off x="2133600" y="5791200"/>
            <a:ext cx="1463040" cy="182880"/>
          </a:xfrm>
          <a:prstGeom prst="rect">
            <a:avLst/>
          </a:prstGeom>
          <a:solidFill>
            <a:schemeClr val="accent5">
              <a:lumMod val="75000"/>
            </a:schemeClr>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r>
              <a:rPr lang="en-US" sz="1100" b="1" dirty="0">
                <a:solidFill>
                  <a:srgbClr val="FFFFFF"/>
                </a:solidFill>
                <a:ea typeface="Calibri"/>
                <a:cs typeface="Times New Roman"/>
                <a:sym typeface="Wingdings 3"/>
              </a:rPr>
              <a:t></a:t>
            </a:r>
            <a:r>
              <a:rPr lang="en-US" sz="1100" b="1" dirty="0">
                <a:solidFill>
                  <a:srgbClr val="FFFFFF"/>
                </a:solidFill>
                <a:ea typeface="Calibri"/>
                <a:cs typeface="Times New Roman"/>
              </a:rPr>
              <a:t>  Previous Page</a:t>
            </a:r>
            <a:endParaRPr lang="en-US" sz="1100" dirty="0">
              <a:ea typeface="Calibri"/>
              <a:cs typeface="Times New Roman"/>
            </a:endParaRPr>
          </a:p>
        </p:txBody>
      </p:sp>
      <p:graphicFrame>
        <p:nvGraphicFramePr>
          <p:cNvPr id="8" name="Table 7"/>
          <p:cNvGraphicFramePr>
            <a:graphicFrameLocks noGrp="1"/>
          </p:cNvGraphicFramePr>
          <p:nvPr/>
        </p:nvGraphicFramePr>
        <p:xfrm>
          <a:off x="457200" y="2057400"/>
          <a:ext cx="8229600" cy="841324"/>
        </p:xfrm>
        <a:graphic>
          <a:graphicData uri="http://schemas.openxmlformats.org/drawingml/2006/table">
            <a:tbl>
              <a:tblPr firstRow="1" firstCol="1" bandRow="1"/>
              <a:tblGrid>
                <a:gridCol w="1124542">
                  <a:extLst>
                    <a:ext uri="{9D8B030D-6E8A-4147-A177-3AD203B41FA5}">
                      <a16:colId xmlns:a16="http://schemas.microsoft.com/office/drawing/2014/main" val="20000"/>
                    </a:ext>
                  </a:extLst>
                </a:gridCol>
                <a:gridCol w="7105058">
                  <a:extLst>
                    <a:ext uri="{9D8B030D-6E8A-4147-A177-3AD203B41FA5}">
                      <a16:colId xmlns:a16="http://schemas.microsoft.com/office/drawing/2014/main" val="20001"/>
                    </a:ext>
                  </a:extLst>
                </a:gridCol>
              </a:tblGrid>
              <a:tr h="149939">
                <a:tc>
                  <a:txBody>
                    <a:bodyPr/>
                    <a:lstStyle/>
                    <a:p>
                      <a:pPr marL="0" marR="0">
                        <a:spcBef>
                          <a:spcPts val="0"/>
                        </a:spcBef>
                        <a:spcAft>
                          <a:spcPts val="0"/>
                        </a:spcAft>
                        <a:tabLst>
                          <a:tab pos="5429250" algn="l"/>
                        </a:tabLst>
                      </a:pPr>
                      <a:r>
                        <a:rPr lang="en-US" sz="1000" b="1" dirty="0">
                          <a:solidFill>
                            <a:srgbClr val="31849B"/>
                          </a:solidFill>
                          <a:effectLst/>
                          <a:latin typeface="Calibri"/>
                          <a:ea typeface="Calibri"/>
                          <a:cs typeface="Times New Roman"/>
                        </a:rPr>
                        <a:t>Incumbent</a:t>
                      </a:r>
                      <a:endParaRPr lang="en-US" sz="1000" dirty="0">
                        <a:effectLst/>
                        <a:latin typeface="Calibri"/>
                        <a:ea typeface="Calibri"/>
                        <a:cs typeface="Times New Roman"/>
                      </a:endParaRPr>
                    </a:p>
                  </a:txBody>
                  <a:tcPr marL="61339" marR="61339" marT="0" marB="0">
                    <a:lnL>
                      <a:noFill/>
                    </a:lnL>
                    <a:lnR>
                      <a:noFill/>
                    </a:lnR>
                    <a:lnT>
                      <a:noFill/>
                    </a:lnT>
                    <a:lnB>
                      <a:noFill/>
                    </a:lnB>
                  </a:tcPr>
                </a:tc>
                <a:tc>
                  <a:txBody>
                    <a:bodyPr/>
                    <a:lstStyle/>
                    <a:p>
                      <a:pPr marL="0" marR="0">
                        <a:spcBef>
                          <a:spcPts val="0"/>
                        </a:spcBef>
                        <a:spcAft>
                          <a:spcPts val="0"/>
                        </a:spcAft>
                        <a:tabLst>
                          <a:tab pos="5429250" algn="l"/>
                        </a:tabLst>
                      </a:pPr>
                      <a:r>
                        <a:rPr lang="en-US" sz="1000">
                          <a:solidFill>
                            <a:srgbClr val="595959"/>
                          </a:solidFill>
                          <a:effectLst/>
                          <a:latin typeface="Calibri"/>
                          <a:ea typeface="Calibri"/>
                          <a:cs typeface="Times New Roman"/>
                        </a:rPr>
                        <a:t>Goofy Goof (Goofy.Goof@opm.gov)</a:t>
                      </a:r>
                      <a:endParaRPr lang="en-US" sz="1000">
                        <a:effectLst/>
                        <a:latin typeface="Calibri"/>
                        <a:ea typeface="Calibri"/>
                        <a:cs typeface="Times New Roman"/>
                      </a:endParaRPr>
                    </a:p>
                  </a:txBody>
                  <a:tcPr marL="61339" marR="61339" marT="0" marB="0">
                    <a:lnL>
                      <a:noFill/>
                    </a:lnL>
                    <a:lnR>
                      <a:noFill/>
                    </a:lnR>
                    <a:lnT>
                      <a:noFill/>
                    </a:lnT>
                    <a:lnB>
                      <a:noFill/>
                    </a:lnB>
                  </a:tcPr>
                </a:tc>
                <a:extLst>
                  <a:ext uri="{0D108BD9-81ED-4DB2-BD59-A6C34878D82A}">
                    <a16:rowId xmlns:a16="http://schemas.microsoft.com/office/drawing/2014/main" val="10000"/>
                  </a:ext>
                </a:extLst>
              </a:tr>
              <a:tr h="68154">
                <a:tc>
                  <a:txBody>
                    <a:bodyPr/>
                    <a:lstStyle/>
                    <a:p>
                      <a:pPr marL="0" marR="0">
                        <a:spcBef>
                          <a:spcPts val="0"/>
                        </a:spcBef>
                        <a:spcAft>
                          <a:spcPts val="0"/>
                        </a:spcAft>
                        <a:tabLst>
                          <a:tab pos="5429250" algn="l"/>
                        </a:tabLst>
                      </a:pPr>
                      <a:r>
                        <a:rPr lang="en-US" sz="400" b="1">
                          <a:solidFill>
                            <a:srgbClr val="31849B"/>
                          </a:solidFill>
                          <a:effectLst/>
                          <a:latin typeface="Calibri"/>
                          <a:ea typeface="Calibri"/>
                          <a:cs typeface="Times New Roman"/>
                        </a:rPr>
                        <a:t> </a:t>
                      </a:r>
                      <a:endParaRPr lang="en-US" sz="1000">
                        <a:effectLst/>
                        <a:latin typeface="Calibri"/>
                        <a:ea typeface="Calibri"/>
                        <a:cs typeface="Times New Roman"/>
                      </a:endParaRPr>
                    </a:p>
                  </a:txBody>
                  <a:tcPr marL="61339" marR="61339" marT="0" marB="0">
                    <a:lnL>
                      <a:noFill/>
                    </a:lnL>
                    <a:lnR>
                      <a:noFill/>
                    </a:lnR>
                    <a:lnT>
                      <a:noFill/>
                    </a:lnT>
                    <a:lnB>
                      <a:noFill/>
                    </a:lnB>
                  </a:tcPr>
                </a:tc>
                <a:tc>
                  <a:txBody>
                    <a:bodyPr/>
                    <a:lstStyle/>
                    <a:p>
                      <a:pPr marL="0" marR="0">
                        <a:spcBef>
                          <a:spcPts val="0"/>
                        </a:spcBef>
                        <a:spcAft>
                          <a:spcPts val="0"/>
                        </a:spcAft>
                        <a:tabLst>
                          <a:tab pos="5429250" algn="l"/>
                        </a:tabLst>
                      </a:pPr>
                      <a:r>
                        <a:rPr lang="en-US" sz="400">
                          <a:solidFill>
                            <a:srgbClr val="595959"/>
                          </a:solidFill>
                          <a:effectLst/>
                          <a:latin typeface="Calibri"/>
                          <a:ea typeface="Calibri"/>
                          <a:cs typeface="Times New Roman"/>
                        </a:rPr>
                        <a:t> </a:t>
                      </a:r>
                      <a:endParaRPr lang="en-US" sz="1000">
                        <a:effectLst/>
                        <a:latin typeface="Calibri"/>
                        <a:ea typeface="Calibri"/>
                        <a:cs typeface="Times New Roman"/>
                      </a:endParaRPr>
                    </a:p>
                  </a:txBody>
                  <a:tcPr marL="61339" marR="61339" marT="0" marB="0">
                    <a:lnL>
                      <a:noFill/>
                    </a:lnL>
                    <a:lnR>
                      <a:noFill/>
                    </a:lnR>
                    <a:lnT>
                      <a:noFill/>
                    </a:lnT>
                    <a:lnB>
                      <a:noFill/>
                    </a:lnB>
                  </a:tcPr>
                </a:tc>
                <a:extLst>
                  <a:ext uri="{0D108BD9-81ED-4DB2-BD59-A6C34878D82A}">
                    <a16:rowId xmlns:a16="http://schemas.microsoft.com/office/drawing/2014/main" val="10001"/>
                  </a:ext>
                </a:extLst>
              </a:tr>
              <a:tr h="149939">
                <a:tc>
                  <a:txBody>
                    <a:bodyPr/>
                    <a:lstStyle/>
                    <a:p>
                      <a:pPr marL="0" marR="0">
                        <a:spcBef>
                          <a:spcPts val="0"/>
                        </a:spcBef>
                        <a:spcAft>
                          <a:spcPts val="0"/>
                        </a:spcAft>
                        <a:tabLst>
                          <a:tab pos="5429250" algn="l"/>
                        </a:tabLst>
                      </a:pPr>
                      <a:r>
                        <a:rPr lang="en-US" sz="1000" b="1">
                          <a:solidFill>
                            <a:srgbClr val="31849B"/>
                          </a:solidFill>
                          <a:effectLst/>
                          <a:latin typeface="Calibri"/>
                          <a:ea typeface="Calibri"/>
                          <a:cs typeface="Times New Roman"/>
                        </a:rPr>
                        <a:t>Position</a:t>
                      </a:r>
                      <a:endParaRPr lang="en-US" sz="1000">
                        <a:effectLst/>
                        <a:latin typeface="Calibri"/>
                        <a:ea typeface="Calibri"/>
                        <a:cs typeface="Times New Roman"/>
                      </a:endParaRPr>
                    </a:p>
                  </a:txBody>
                  <a:tcPr marL="61339" marR="61339" marT="0" marB="0">
                    <a:lnL>
                      <a:noFill/>
                    </a:lnL>
                    <a:lnR>
                      <a:noFill/>
                    </a:lnR>
                    <a:lnT>
                      <a:noFill/>
                    </a:lnT>
                    <a:lnB>
                      <a:noFill/>
                    </a:lnB>
                  </a:tcPr>
                </a:tc>
                <a:tc>
                  <a:txBody>
                    <a:bodyPr/>
                    <a:lstStyle/>
                    <a:p>
                      <a:pPr marL="0" marR="0">
                        <a:spcBef>
                          <a:spcPts val="0"/>
                        </a:spcBef>
                        <a:spcAft>
                          <a:spcPts val="0"/>
                        </a:spcAft>
                        <a:tabLst>
                          <a:tab pos="5429250" algn="l"/>
                        </a:tabLst>
                      </a:pPr>
                      <a:r>
                        <a:rPr lang="en-US" sz="1000" dirty="0">
                          <a:solidFill>
                            <a:srgbClr val="595959"/>
                          </a:solidFill>
                          <a:effectLst/>
                          <a:latin typeface="Calibri"/>
                          <a:ea typeface="Calibri"/>
                          <a:cs typeface="Times New Roman"/>
                        </a:rPr>
                        <a:t>GS-0343-13 Employee in Human Resources</a:t>
                      </a:r>
                      <a:endParaRPr lang="en-US" sz="1000" dirty="0">
                        <a:effectLst/>
                        <a:latin typeface="Calibri"/>
                        <a:ea typeface="Calibri"/>
                        <a:cs typeface="Times New Roman"/>
                      </a:endParaRPr>
                    </a:p>
                  </a:txBody>
                  <a:tcPr marL="61339" marR="61339" marT="0" marB="0">
                    <a:lnL>
                      <a:noFill/>
                    </a:lnL>
                    <a:lnR>
                      <a:noFill/>
                    </a:lnR>
                    <a:lnT>
                      <a:noFill/>
                    </a:lnT>
                    <a:lnB>
                      <a:noFill/>
                    </a:lnB>
                  </a:tcPr>
                </a:tc>
                <a:extLst>
                  <a:ext uri="{0D108BD9-81ED-4DB2-BD59-A6C34878D82A}">
                    <a16:rowId xmlns:a16="http://schemas.microsoft.com/office/drawing/2014/main" val="10002"/>
                  </a:ext>
                </a:extLst>
              </a:tr>
              <a:tr h="81785">
                <a:tc>
                  <a:txBody>
                    <a:bodyPr/>
                    <a:lstStyle/>
                    <a:p>
                      <a:pPr marL="0" marR="0">
                        <a:spcBef>
                          <a:spcPts val="0"/>
                        </a:spcBef>
                        <a:spcAft>
                          <a:spcPts val="0"/>
                        </a:spcAft>
                        <a:tabLst>
                          <a:tab pos="5429250" algn="l"/>
                        </a:tabLst>
                      </a:pPr>
                      <a:r>
                        <a:rPr lang="en-US" sz="500" b="1">
                          <a:solidFill>
                            <a:srgbClr val="31849B"/>
                          </a:solidFill>
                          <a:effectLst/>
                          <a:latin typeface="Calibri"/>
                          <a:ea typeface="Calibri"/>
                          <a:cs typeface="Times New Roman"/>
                        </a:rPr>
                        <a:t> </a:t>
                      </a:r>
                      <a:endParaRPr lang="en-US" sz="1000">
                        <a:effectLst/>
                        <a:latin typeface="Calibri"/>
                        <a:ea typeface="Calibri"/>
                        <a:cs typeface="Times New Roman"/>
                      </a:endParaRPr>
                    </a:p>
                  </a:txBody>
                  <a:tcPr marL="61339" marR="61339" marT="0" marB="0">
                    <a:lnL>
                      <a:noFill/>
                    </a:lnL>
                    <a:lnR>
                      <a:noFill/>
                    </a:lnR>
                    <a:lnT>
                      <a:noFill/>
                    </a:lnT>
                    <a:lnB>
                      <a:noFill/>
                    </a:lnB>
                  </a:tcPr>
                </a:tc>
                <a:tc>
                  <a:txBody>
                    <a:bodyPr/>
                    <a:lstStyle/>
                    <a:p>
                      <a:pPr marL="0" marR="0">
                        <a:spcBef>
                          <a:spcPts val="0"/>
                        </a:spcBef>
                        <a:spcAft>
                          <a:spcPts val="0"/>
                        </a:spcAft>
                        <a:tabLst>
                          <a:tab pos="5429250" algn="l"/>
                        </a:tabLst>
                      </a:pPr>
                      <a:r>
                        <a:rPr lang="en-US" sz="500">
                          <a:solidFill>
                            <a:srgbClr val="595959"/>
                          </a:solidFill>
                          <a:effectLst/>
                          <a:latin typeface="Calibri"/>
                          <a:ea typeface="Calibri"/>
                          <a:cs typeface="Times New Roman"/>
                        </a:rPr>
                        <a:t> </a:t>
                      </a:r>
                      <a:endParaRPr lang="en-US" sz="1000">
                        <a:effectLst/>
                        <a:latin typeface="Calibri"/>
                        <a:ea typeface="Calibri"/>
                        <a:cs typeface="Times New Roman"/>
                      </a:endParaRPr>
                    </a:p>
                  </a:txBody>
                  <a:tcPr marL="61339" marR="61339" marT="0" marB="0">
                    <a:lnL>
                      <a:noFill/>
                    </a:lnL>
                    <a:lnR>
                      <a:noFill/>
                    </a:lnR>
                    <a:lnT>
                      <a:noFill/>
                    </a:lnT>
                    <a:lnB>
                      <a:noFill/>
                    </a:lnB>
                  </a:tcPr>
                </a:tc>
                <a:extLst>
                  <a:ext uri="{0D108BD9-81ED-4DB2-BD59-A6C34878D82A}">
                    <a16:rowId xmlns:a16="http://schemas.microsoft.com/office/drawing/2014/main" val="10003"/>
                  </a:ext>
                </a:extLst>
              </a:tr>
              <a:tr h="149939">
                <a:tc>
                  <a:txBody>
                    <a:bodyPr/>
                    <a:lstStyle/>
                    <a:p>
                      <a:pPr marL="0" marR="0">
                        <a:spcBef>
                          <a:spcPts val="0"/>
                        </a:spcBef>
                        <a:spcAft>
                          <a:spcPts val="0"/>
                        </a:spcAft>
                        <a:tabLst>
                          <a:tab pos="5429250" algn="l"/>
                        </a:tabLst>
                      </a:pPr>
                      <a:r>
                        <a:rPr lang="en-US" sz="1000" b="1">
                          <a:solidFill>
                            <a:srgbClr val="31849B"/>
                          </a:solidFill>
                          <a:effectLst/>
                          <a:latin typeface="Calibri"/>
                          <a:ea typeface="Calibri"/>
                          <a:cs typeface="Times New Roman"/>
                        </a:rPr>
                        <a:t>Organization</a:t>
                      </a:r>
                      <a:endParaRPr lang="en-US" sz="1000">
                        <a:effectLst/>
                        <a:latin typeface="Calibri"/>
                        <a:ea typeface="Calibri"/>
                        <a:cs typeface="Times New Roman"/>
                      </a:endParaRPr>
                    </a:p>
                  </a:txBody>
                  <a:tcPr marL="61339" marR="61339" marT="0" marB="0">
                    <a:lnL>
                      <a:noFill/>
                    </a:lnL>
                    <a:lnR>
                      <a:noFill/>
                    </a:lnR>
                    <a:lnT>
                      <a:noFill/>
                    </a:lnT>
                    <a:lnB>
                      <a:noFill/>
                    </a:lnB>
                  </a:tcPr>
                </a:tc>
                <a:tc>
                  <a:txBody>
                    <a:bodyPr/>
                    <a:lstStyle/>
                    <a:p>
                      <a:pPr marL="0" marR="0">
                        <a:spcBef>
                          <a:spcPts val="0"/>
                        </a:spcBef>
                        <a:spcAft>
                          <a:spcPts val="0"/>
                        </a:spcAft>
                        <a:tabLst>
                          <a:tab pos="5429250" algn="l"/>
                        </a:tabLst>
                      </a:pPr>
                      <a:r>
                        <a:rPr lang="en-US" sz="1000">
                          <a:solidFill>
                            <a:srgbClr val="595959"/>
                          </a:solidFill>
                          <a:effectLst/>
                          <a:latin typeface="Calibri"/>
                          <a:ea typeface="Calibri"/>
                          <a:cs typeface="Times New Roman"/>
                        </a:rPr>
                        <a:t>Office of Personnel Management &gt; Employee Services &gt; Strategic Workforce Planning &gt; Forecasting &amp; Methods</a:t>
                      </a:r>
                      <a:endParaRPr lang="en-US" sz="1000">
                        <a:effectLst/>
                        <a:latin typeface="Calibri"/>
                        <a:ea typeface="Calibri"/>
                        <a:cs typeface="Times New Roman"/>
                      </a:endParaRPr>
                    </a:p>
                  </a:txBody>
                  <a:tcPr marL="61339" marR="61339" marT="0" marB="0">
                    <a:lnL>
                      <a:noFill/>
                    </a:lnL>
                    <a:lnR>
                      <a:noFill/>
                    </a:lnR>
                    <a:lnT>
                      <a:noFill/>
                    </a:lnT>
                    <a:lnB>
                      <a:noFill/>
                    </a:lnB>
                  </a:tcPr>
                </a:tc>
                <a:extLst>
                  <a:ext uri="{0D108BD9-81ED-4DB2-BD59-A6C34878D82A}">
                    <a16:rowId xmlns:a16="http://schemas.microsoft.com/office/drawing/2014/main" val="10004"/>
                  </a:ext>
                </a:extLst>
              </a:tr>
              <a:tr h="81785">
                <a:tc>
                  <a:txBody>
                    <a:bodyPr/>
                    <a:lstStyle/>
                    <a:p>
                      <a:pPr marL="0" marR="0">
                        <a:spcBef>
                          <a:spcPts val="0"/>
                        </a:spcBef>
                        <a:spcAft>
                          <a:spcPts val="0"/>
                        </a:spcAft>
                        <a:tabLst>
                          <a:tab pos="5429250" algn="l"/>
                        </a:tabLst>
                      </a:pPr>
                      <a:r>
                        <a:rPr lang="en-US" sz="500" b="1">
                          <a:solidFill>
                            <a:srgbClr val="31849B"/>
                          </a:solidFill>
                          <a:effectLst/>
                          <a:latin typeface="Calibri"/>
                          <a:ea typeface="Calibri"/>
                          <a:cs typeface="Times New Roman"/>
                        </a:rPr>
                        <a:t> </a:t>
                      </a:r>
                      <a:endParaRPr lang="en-US" sz="1000">
                        <a:effectLst/>
                        <a:latin typeface="Calibri"/>
                        <a:ea typeface="Calibri"/>
                        <a:cs typeface="Times New Roman"/>
                      </a:endParaRPr>
                    </a:p>
                  </a:txBody>
                  <a:tcPr marL="61339" marR="61339" marT="0" marB="0">
                    <a:lnL>
                      <a:noFill/>
                    </a:lnL>
                    <a:lnR>
                      <a:noFill/>
                    </a:lnR>
                    <a:lnT>
                      <a:noFill/>
                    </a:lnT>
                    <a:lnB>
                      <a:noFill/>
                    </a:lnB>
                  </a:tcPr>
                </a:tc>
                <a:tc>
                  <a:txBody>
                    <a:bodyPr/>
                    <a:lstStyle/>
                    <a:p>
                      <a:pPr marL="0" marR="0">
                        <a:spcBef>
                          <a:spcPts val="0"/>
                        </a:spcBef>
                        <a:spcAft>
                          <a:spcPts val="0"/>
                        </a:spcAft>
                        <a:tabLst>
                          <a:tab pos="5429250" algn="l"/>
                        </a:tabLst>
                      </a:pPr>
                      <a:r>
                        <a:rPr lang="en-US" sz="500">
                          <a:solidFill>
                            <a:srgbClr val="595959"/>
                          </a:solidFill>
                          <a:effectLst/>
                          <a:latin typeface="Calibri"/>
                          <a:ea typeface="Calibri"/>
                          <a:cs typeface="Times New Roman"/>
                        </a:rPr>
                        <a:t> </a:t>
                      </a:r>
                      <a:endParaRPr lang="en-US" sz="1000">
                        <a:effectLst/>
                        <a:latin typeface="Calibri"/>
                        <a:ea typeface="Calibri"/>
                        <a:cs typeface="Times New Roman"/>
                      </a:endParaRPr>
                    </a:p>
                  </a:txBody>
                  <a:tcPr marL="61339" marR="61339" marT="0" marB="0">
                    <a:lnL>
                      <a:noFill/>
                    </a:lnL>
                    <a:lnR>
                      <a:noFill/>
                    </a:lnR>
                    <a:lnT>
                      <a:noFill/>
                    </a:lnT>
                    <a:lnB>
                      <a:noFill/>
                    </a:lnB>
                  </a:tcPr>
                </a:tc>
                <a:extLst>
                  <a:ext uri="{0D108BD9-81ED-4DB2-BD59-A6C34878D82A}">
                    <a16:rowId xmlns:a16="http://schemas.microsoft.com/office/drawing/2014/main" val="10005"/>
                  </a:ext>
                </a:extLst>
              </a:tr>
              <a:tr h="149939">
                <a:tc>
                  <a:txBody>
                    <a:bodyPr/>
                    <a:lstStyle/>
                    <a:p>
                      <a:pPr marL="0" marR="0">
                        <a:spcBef>
                          <a:spcPts val="0"/>
                        </a:spcBef>
                        <a:spcAft>
                          <a:spcPts val="0"/>
                        </a:spcAft>
                        <a:tabLst>
                          <a:tab pos="5429250" algn="l"/>
                        </a:tabLst>
                      </a:pPr>
                      <a:r>
                        <a:rPr lang="en-US" sz="1000" b="1">
                          <a:solidFill>
                            <a:srgbClr val="31849B"/>
                          </a:solidFill>
                          <a:effectLst/>
                          <a:latin typeface="Calibri"/>
                          <a:ea typeface="Calibri"/>
                          <a:cs typeface="Times New Roman"/>
                        </a:rPr>
                        <a:t>Duty Station</a:t>
                      </a:r>
                      <a:endParaRPr lang="en-US" sz="1000">
                        <a:effectLst/>
                        <a:latin typeface="Calibri"/>
                        <a:ea typeface="Calibri"/>
                        <a:cs typeface="Times New Roman"/>
                      </a:endParaRPr>
                    </a:p>
                  </a:txBody>
                  <a:tcPr marL="61339" marR="61339" marT="0" marB="0">
                    <a:lnL>
                      <a:noFill/>
                    </a:lnL>
                    <a:lnR>
                      <a:noFill/>
                    </a:lnR>
                    <a:lnT>
                      <a:noFill/>
                    </a:lnT>
                    <a:lnB>
                      <a:noFill/>
                    </a:lnB>
                  </a:tcPr>
                </a:tc>
                <a:tc>
                  <a:txBody>
                    <a:bodyPr/>
                    <a:lstStyle/>
                    <a:p>
                      <a:pPr marL="0" marR="0">
                        <a:spcBef>
                          <a:spcPts val="0"/>
                        </a:spcBef>
                        <a:spcAft>
                          <a:spcPts val="0"/>
                        </a:spcAft>
                        <a:tabLst>
                          <a:tab pos="5429250" algn="l"/>
                        </a:tabLst>
                      </a:pPr>
                      <a:r>
                        <a:rPr lang="en-US" sz="1000" dirty="0">
                          <a:solidFill>
                            <a:srgbClr val="595959"/>
                          </a:solidFill>
                          <a:effectLst/>
                          <a:latin typeface="Calibri"/>
                          <a:ea typeface="Calibri"/>
                          <a:cs typeface="Times New Roman"/>
                        </a:rPr>
                        <a:t>Washington, DC</a:t>
                      </a:r>
                      <a:endParaRPr lang="en-US" sz="1000" dirty="0">
                        <a:effectLst/>
                        <a:latin typeface="Calibri"/>
                        <a:ea typeface="Calibri"/>
                        <a:cs typeface="Times New Roman"/>
                      </a:endParaRPr>
                    </a:p>
                  </a:txBody>
                  <a:tcPr marL="61339" marR="61339" marT="0" marB="0">
                    <a:lnL>
                      <a:noFill/>
                    </a:lnL>
                    <a:lnR>
                      <a:noFill/>
                    </a:lnR>
                    <a:lnT>
                      <a:noFill/>
                    </a:lnT>
                    <a:lnB>
                      <a:noFill/>
                    </a:lnB>
                  </a:tcPr>
                </a:tc>
                <a:extLst>
                  <a:ext uri="{0D108BD9-81ED-4DB2-BD59-A6C34878D82A}">
                    <a16:rowId xmlns:a16="http://schemas.microsoft.com/office/drawing/2014/main" val="10006"/>
                  </a:ext>
                </a:extLst>
              </a:tr>
            </a:tbl>
          </a:graphicData>
        </a:graphic>
      </p:graphicFrame>
      <p:sp>
        <p:nvSpPr>
          <p:cNvPr id="19" name="Text Box 6"/>
          <p:cNvSpPr txBox="1"/>
          <p:nvPr/>
        </p:nvSpPr>
        <p:spPr>
          <a:xfrm>
            <a:off x="2971800" y="3581400"/>
            <a:ext cx="1463040" cy="182880"/>
          </a:xfrm>
          <a:prstGeom prst="rect">
            <a:avLst/>
          </a:prstGeom>
          <a:solidFill>
            <a:schemeClr val="bg1"/>
          </a:solidFill>
          <a:ln w="6350">
            <a:solidFill>
              <a:schemeClr val="accent5">
                <a:lumMod val="75000"/>
              </a:schemeClr>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ctr" anchorCtr="0" forceAA="0" compatLnSpc="1">
            <a:prstTxWarp prst="textNoShape">
              <a:avLst/>
            </a:prstTxWarp>
            <a:noAutofit/>
          </a:bodyPr>
          <a:lstStyle/>
          <a:p>
            <a:pPr marL="0" marR="0" algn="ctr">
              <a:spcBef>
                <a:spcPts val="0"/>
              </a:spcBef>
              <a:spcAft>
                <a:spcPts val="0"/>
              </a:spcAft>
            </a:pPr>
            <a:r>
              <a:rPr lang="en-US" sz="1100" b="1" dirty="0">
                <a:solidFill>
                  <a:schemeClr val="accent5">
                    <a:lumMod val="75000"/>
                  </a:schemeClr>
                </a:solidFill>
                <a:effectLst/>
                <a:ea typeface="Calibri"/>
                <a:cs typeface="Times New Roman"/>
              </a:rPr>
              <a:t>Search Database</a:t>
            </a:r>
            <a:endParaRPr lang="en-US" sz="1100" dirty="0">
              <a:solidFill>
                <a:schemeClr val="accent5">
                  <a:lumMod val="75000"/>
                </a:schemeClr>
              </a:solidFill>
              <a:effectLst/>
              <a:ea typeface="Calibri"/>
              <a:cs typeface="Times New Roman"/>
            </a:endParaRPr>
          </a:p>
        </p:txBody>
      </p:sp>
      <p:sp>
        <p:nvSpPr>
          <p:cNvPr id="23" name="Text Box 4"/>
          <p:cNvSpPr txBox="1"/>
          <p:nvPr/>
        </p:nvSpPr>
        <p:spPr>
          <a:xfrm>
            <a:off x="4684345" y="3581400"/>
            <a:ext cx="1463040" cy="182880"/>
          </a:xfrm>
          <a:prstGeom prst="rect">
            <a:avLst/>
          </a:prstGeom>
          <a:solidFill>
            <a:schemeClr val="bg1"/>
          </a:solidFill>
          <a:ln w="6350">
            <a:solidFill>
              <a:schemeClr val="accent5">
                <a:lumMod val="75000"/>
              </a:schemeClr>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ctr" anchorCtr="0" forceAA="0" compatLnSpc="1">
            <a:prstTxWarp prst="textNoShape">
              <a:avLst/>
            </a:prstTxWarp>
            <a:noAutofit/>
          </a:bodyPr>
          <a:lstStyle/>
          <a:p>
            <a:pPr marL="0" marR="0" algn="ctr">
              <a:spcBef>
                <a:spcPts val="0"/>
              </a:spcBef>
              <a:spcAft>
                <a:spcPts val="0"/>
              </a:spcAft>
            </a:pPr>
            <a:r>
              <a:rPr lang="en-US" sz="1100" b="1" dirty="0">
                <a:solidFill>
                  <a:schemeClr val="accent5">
                    <a:lumMod val="75000"/>
                  </a:schemeClr>
                </a:solidFill>
                <a:effectLst/>
                <a:ea typeface="Calibri"/>
                <a:cs typeface="Times New Roman"/>
              </a:rPr>
              <a:t>Import from Position</a:t>
            </a:r>
            <a:endParaRPr lang="en-US" sz="1100" dirty="0">
              <a:solidFill>
                <a:schemeClr val="accent5">
                  <a:lumMod val="75000"/>
                </a:schemeClr>
              </a:solidFill>
              <a:effectLst/>
              <a:ea typeface="Calibri"/>
              <a:cs typeface="Times New Roman"/>
            </a:endParaRPr>
          </a:p>
        </p:txBody>
      </p:sp>
      <p:graphicFrame>
        <p:nvGraphicFramePr>
          <p:cNvPr id="9" name="Table 8"/>
          <p:cNvGraphicFramePr>
            <a:graphicFrameLocks noGrp="1"/>
          </p:cNvGraphicFramePr>
          <p:nvPr/>
        </p:nvGraphicFramePr>
        <p:xfrm>
          <a:off x="457200" y="4267200"/>
          <a:ext cx="8229600" cy="609600"/>
        </p:xfrm>
        <a:graphic>
          <a:graphicData uri="http://schemas.openxmlformats.org/drawingml/2006/table">
            <a:tbl>
              <a:tblPr firstRow="1" firstCol="1" bandRow="1"/>
              <a:tblGrid>
                <a:gridCol w="411480">
                  <a:extLst>
                    <a:ext uri="{9D8B030D-6E8A-4147-A177-3AD203B41FA5}">
                      <a16:colId xmlns:a16="http://schemas.microsoft.com/office/drawing/2014/main" val="20000"/>
                    </a:ext>
                  </a:extLst>
                </a:gridCol>
                <a:gridCol w="668655">
                  <a:extLst>
                    <a:ext uri="{9D8B030D-6E8A-4147-A177-3AD203B41FA5}">
                      <a16:colId xmlns:a16="http://schemas.microsoft.com/office/drawing/2014/main" val="20001"/>
                    </a:ext>
                  </a:extLst>
                </a:gridCol>
                <a:gridCol w="7149465">
                  <a:extLst>
                    <a:ext uri="{9D8B030D-6E8A-4147-A177-3AD203B41FA5}">
                      <a16:colId xmlns:a16="http://schemas.microsoft.com/office/drawing/2014/main" val="20002"/>
                    </a:ext>
                  </a:extLst>
                </a:gridCol>
              </a:tblGrid>
              <a:tr h="150876">
                <a:tc>
                  <a:txBody>
                    <a:bodyPr/>
                    <a:lstStyle/>
                    <a:p>
                      <a:pPr marL="0" marR="0">
                        <a:spcBef>
                          <a:spcPts val="0"/>
                        </a:spcBef>
                        <a:spcAft>
                          <a:spcPts val="500"/>
                        </a:spcAft>
                      </a:pPr>
                      <a:r>
                        <a:rPr lang="en-US" sz="1000" dirty="0">
                          <a:solidFill>
                            <a:srgbClr val="CC9900"/>
                          </a:solidFill>
                          <a:effectLst/>
                          <a:latin typeface="Calibri"/>
                          <a:ea typeface="Calibri"/>
                          <a:cs typeface="Times New Roman"/>
                        </a:rPr>
                        <a:t>Sort:</a:t>
                      </a:r>
                      <a:endParaRPr lang="en-US" sz="1000" dirty="0">
                        <a:effectLst/>
                        <a:latin typeface="Calibri"/>
                        <a:ea typeface="Calibri"/>
                        <a:cs typeface="Times New Roman"/>
                      </a:endParaRPr>
                    </a:p>
                  </a:txBody>
                  <a:tcPr marL="61722" marR="61722" marT="0" marB="0" anchor="ctr">
                    <a:lnL>
                      <a:noFill/>
                    </a:lnL>
                    <a:lnR>
                      <a:noFill/>
                    </a:lnR>
                    <a:lnT>
                      <a:noFill/>
                    </a:lnT>
                    <a:lnB w="12700" cap="flat" cmpd="sng" algn="ctr">
                      <a:solidFill>
                        <a:srgbClr val="C4BC96"/>
                      </a:solidFill>
                      <a:prstDash val="solid"/>
                      <a:round/>
                      <a:headEnd type="none" w="med" len="med"/>
                      <a:tailEnd type="none" w="med" len="med"/>
                    </a:lnB>
                  </a:tcPr>
                </a:tc>
                <a:tc>
                  <a:txBody>
                    <a:bodyPr/>
                    <a:lstStyle/>
                    <a:p>
                      <a:pPr marL="0" marR="0">
                        <a:spcBef>
                          <a:spcPts val="0"/>
                        </a:spcBef>
                        <a:spcAft>
                          <a:spcPts val="500"/>
                        </a:spcAft>
                      </a:pPr>
                      <a:r>
                        <a:rPr lang="en-US" sz="900" b="1">
                          <a:solidFill>
                            <a:srgbClr val="7F7F7F"/>
                          </a:solidFill>
                          <a:effectLst/>
                          <a:latin typeface="Calibri"/>
                          <a:ea typeface="Calibri"/>
                          <a:cs typeface="Times New Roman"/>
                          <a:sym typeface="Wingdings"/>
                        </a:rPr>
                        <a:t></a:t>
                      </a:r>
                      <a:endParaRPr lang="en-US" sz="1000">
                        <a:effectLst/>
                        <a:latin typeface="Calibri"/>
                        <a:ea typeface="Calibri"/>
                        <a:cs typeface="Times New Roman"/>
                      </a:endParaRPr>
                    </a:p>
                  </a:txBody>
                  <a:tcPr marL="61722" marR="61722" marT="0" marB="0" anchor="ctr">
                    <a:lnL>
                      <a:noFill/>
                    </a:lnL>
                    <a:lnR>
                      <a:noFill/>
                    </a:lnR>
                    <a:lnT>
                      <a:noFill/>
                    </a:lnT>
                    <a:lnB w="12700" cap="flat" cmpd="sng" algn="ctr">
                      <a:solidFill>
                        <a:srgbClr val="C4BC96"/>
                      </a:solidFill>
                      <a:prstDash val="solid"/>
                      <a:round/>
                      <a:headEnd type="none" w="med" len="med"/>
                      <a:tailEnd type="none" w="med" len="med"/>
                    </a:lnB>
                  </a:tcPr>
                </a:tc>
                <a:tc>
                  <a:txBody>
                    <a:bodyPr/>
                    <a:lstStyle/>
                    <a:p>
                      <a:pPr marL="0" marR="0">
                        <a:spcBef>
                          <a:spcPts val="0"/>
                        </a:spcBef>
                        <a:spcAft>
                          <a:spcPts val="500"/>
                        </a:spcAft>
                      </a:pPr>
                      <a:r>
                        <a:rPr lang="en-US" sz="900" b="1">
                          <a:solidFill>
                            <a:srgbClr val="7F7F7F"/>
                          </a:solidFill>
                          <a:effectLst/>
                          <a:latin typeface="Calibri"/>
                          <a:ea typeface="Calibri"/>
                          <a:cs typeface="Times New Roman"/>
                          <a:sym typeface="Wingdings"/>
                        </a:rPr>
                        <a:t></a:t>
                      </a:r>
                      <a:endParaRPr lang="en-US" sz="1000">
                        <a:effectLst/>
                        <a:latin typeface="Calibri"/>
                        <a:ea typeface="Calibri"/>
                        <a:cs typeface="Times New Roman"/>
                      </a:endParaRPr>
                    </a:p>
                  </a:txBody>
                  <a:tcPr marL="61722" marR="61722" marT="0" marB="0" anchor="ctr">
                    <a:lnL>
                      <a:noFill/>
                    </a:lnL>
                    <a:lnR>
                      <a:noFill/>
                    </a:lnR>
                    <a:lnT>
                      <a:noFill/>
                    </a:lnT>
                    <a:lnB w="12700" cap="flat" cmpd="sng" algn="ctr">
                      <a:solidFill>
                        <a:srgbClr val="C4BC96"/>
                      </a:solidFill>
                      <a:prstDash val="solid"/>
                      <a:round/>
                      <a:headEnd type="none" w="med" len="med"/>
                      <a:tailEnd type="none" w="med" len="med"/>
                    </a:lnB>
                  </a:tcPr>
                </a:tc>
                <a:extLst>
                  <a:ext uri="{0D108BD9-81ED-4DB2-BD59-A6C34878D82A}">
                    <a16:rowId xmlns:a16="http://schemas.microsoft.com/office/drawing/2014/main" val="10000"/>
                  </a:ext>
                </a:extLst>
              </a:tr>
              <a:tr h="274320">
                <a:tc>
                  <a:txBody>
                    <a:bodyPr/>
                    <a:lstStyle/>
                    <a:p>
                      <a:pPr marL="0" marR="0" lvl="0" indent="0" algn="r" defTabSz="914400" rtl="0" eaLnBrk="1" fontAlgn="auto" latinLnBrk="0" hangingPunct="1">
                        <a:lnSpc>
                          <a:spcPct val="100000"/>
                        </a:lnSpc>
                        <a:spcBef>
                          <a:spcPts val="500"/>
                        </a:spcBef>
                        <a:spcAft>
                          <a:spcPts val="500"/>
                        </a:spcAft>
                        <a:buClrTx/>
                        <a:buSzTx/>
                        <a:buFontTx/>
                        <a:buNone/>
                        <a:tabLst/>
                        <a:defRPr/>
                      </a:pPr>
                      <a:r>
                        <a:rPr kumimoji="0" lang="en-US" sz="1100" b="0" i="0" u="none" strike="noStrike" kern="1200" cap="none" spc="0" normalizeH="0" baseline="0" noProof="0" dirty="0">
                          <a:ln>
                            <a:noFill/>
                          </a:ln>
                          <a:solidFill>
                            <a:srgbClr val="CC9900"/>
                          </a:solidFill>
                          <a:effectLst/>
                          <a:uLnTx/>
                          <a:uFillTx/>
                          <a:latin typeface="Calibri" panose="020F0502020204030204" pitchFamily="34" charset="0"/>
                          <a:ea typeface="Calibri" panose="020F0502020204030204" pitchFamily="34" charset="0"/>
                          <a:cs typeface="Times New Roman" panose="02020603050405020304" pitchFamily="18" charset="0"/>
                          <a:sym typeface="Wingdings 2" panose="05020102010507070707" pitchFamily="18" charset="2"/>
                        </a:rPr>
                        <a:t></a:t>
                      </a:r>
                      <a:endPar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marL="61722" marR="61722" marT="0" marB="0">
                    <a:lnL>
                      <a:noFill/>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500"/>
                        </a:spcBef>
                        <a:spcAft>
                          <a:spcPts val="500"/>
                        </a:spcAft>
                        <a:buClrTx/>
                        <a:buSzTx/>
                        <a:buFontTx/>
                        <a:buNone/>
                        <a:tabLst/>
                        <a:defRPr/>
                      </a:pPr>
                      <a:r>
                        <a:rPr lang="en-US" sz="1000" b="1" dirty="0">
                          <a:solidFill>
                            <a:schemeClr val="accent5">
                              <a:lumMod val="75000"/>
                            </a:schemeClr>
                          </a:solidFill>
                          <a:effectLst/>
                          <a:latin typeface="+mn-lt"/>
                          <a:ea typeface="Calibri"/>
                          <a:cs typeface="Times New Roman"/>
                        </a:rPr>
                        <a:t>General</a:t>
                      </a:r>
                    </a:p>
                  </a:txBody>
                  <a:tcPr marL="61722" marR="61722" marT="0" marB="0">
                    <a:lnL>
                      <a:noFill/>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spcBef>
                          <a:spcPts val="500"/>
                        </a:spcBef>
                        <a:spcAft>
                          <a:spcPts val="500"/>
                        </a:spcAft>
                      </a:pPr>
                      <a:r>
                        <a:rPr kumimoji="0" lang="en-US" sz="1000" b="1" i="0" u="none" strike="noStrike" kern="1200" cap="none" spc="0" normalizeH="0" baseline="0" noProof="0" dirty="0">
                          <a:ln>
                            <a:noFill/>
                          </a:ln>
                          <a:solidFill>
                            <a:schemeClr val="tx1">
                              <a:lumMod val="75000"/>
                              <a:lumOff val="2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Oral Communication (*)</a:t>
                      </a:r>
                      <a:r>
                        <a:rPr kumimoji="0" lang="en-US" sz="1000" b="0" i="0" u="none" strike="noStrike" kern="1200" cap="none" spc="0" normalizeH="0" baseline="0" noProof="0" dirty="0">
                          <a:ln>
                            <a:noFill/>
                          </a:ln>
                          <a:solidFill>
                            <a:schemeClr val="tx1">
                              <a:lumMod val="75000"/>
                              <a:lumOff val="2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 - Expresses information (for example, ideas or facts) to individuals or groups effectively, taking into account the audience and nature of the information (for example, technical, sensitive, controversial); makes clear and convincing oral presentations; listens to others, attends to nonverbal cues, and responds appropriately.</a:t>
                      </a:r>
                      <a:endParaRPr lang="en-US" sz="1000" dirty="0">
                        <a:solidFill>
                          <a:schemeClr val="tx1">
                            <a:lumMod val="75000"/>
                            <a:lumOff val="25000"/>
                          </a:schemeClr>
                        </a:solidFill>
                        <a:effectLst/>
                        <a:latin typeface="Calibri"/>
                        <a:ea typeface="Calibri"/>
                        <a:cs typeface="Times New Roman"/>
                      </a:endParaRPr>
                    </a:p>
                  </a:txBody>
                  <a:tcPr marL="61722" marR="61722" marT="0" marB="0">
                    <a:lnL>
                      <a:noFill/>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29" name="Rectangle 10"/>
          <p:cNvSpPr>
            <a:spLocks noChangeArrowheads="1"/>
          </p:cNvSpPr>
          <p:nvPr/>
        </p:nvSpPr>
        <p:spPr bwMode="auto">
          <a:xfrm>
            <a:off x="303981" y="986419"/>
            <a:ext cx="8760733"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5429250" algn="l"/>
              </a:tabLst>
              <a:defRPr>
                <a:solidFill>
                  <a:schemeClr val="tx1"/>
                </a:solidFill>
                <a:latin typeface="Arial" pitchFamily="34" charset="0"/>
                <a:cs typeface="Arial" pitchFamily="34" charset="0"/>
              </a:defRPr>
            </a:lvl1pPr>
            <a:lvl2pPr fontAlgn="base">
              <a:spcBef>
                <a:spcPct val="0"/>
              </a:spcBef>
              <a:spcAft>
                <a:spcPct val="0"/>
              </a:spcAft>
              <a:tabLst>
                <a:tab pos="5429250" algn="l"/>
              </a:tabLst>
              <a:defRPr>
                <a:solidFill>
                  <a:schemeClr val="tx1"/>
                </a:solidFill>
                <a:latin typeface="Arial" pitchFamily="34" charset="0"/>
                <a:cs typeface="Arial" pitchFamily="34" charset="0"/>
              </a:defRPr>
            </a:lvl2pPr>
            <a:lvl3pPr fontAlgn="base">
              <a:spcBef>
                <a:spcPct val="0"/>
              </a:spcBef>
              <a:spcAft>
                <a:spcPct val="0"/>
              </a:spcAft>
              <a:tabLst>
                <a:tab pos="5429250" algn="l"/>
              </a:tabLst>
              <a:defRPr>
                <a:solidFill>
                  <a:schemeClr val="tx1"/>
                </a:solidFill>
                <a:latin typeface="Arial" pitchFamily="34" charset="0"/>
                <a:cs typeface="Arial" pitchFamily="34" charset="0"/>
              </a:defRPr>
            </a:lvl3pPr>
            <a:lvl4pPr fontAlgn="base">
              <a:spcBef>
                <a:spcPct val="0"/>
              </a:spcBef>
              <a:spcAft>
                <a:spcPct val="0"/>
              </a:spcAft>
              <a:tabLst>
                <a:tab pos="5429250" algn="l"/>
              </a:tabLst>
              <a:defRPr>
                <a:solidFill>
                  <a:schemeClr val="tx1"/>
                </a:solidFill>
                <a:latin typeface="Arial" pitchFamily="34" charset="0"/>
                <a:cs typeface="Arial" pitchFamily="34" charset="0"/>
              </a:defRPr>
            </a:lvl4pPr>
            <a:lvl5pPr fontAlgn="base">
              <a:spcBef>
                <a:spcPct val="0"/>
              </a:spcBef>
              <a:spcAft>
                <a:spcPct val="0"/>
              </a:spcAft>
              <a:tabLst>
                <a:tab pos="5429250" algn="l"/>
              </a:tabLst>
              <a:defRPr>
                <a:solidFill>
                  <a:schemeClr val="tx1"/>
                </a:solidFill>
                <a:latin typeface="Arial" pitchFamily="34" charset="0"/>
                <a:cs typeface="Arial" pitchFamily="34" charset="0"/>
              </a:defRPr>
            </a:lvl5pPr>
            <a:lvl6pPr fontAlgn="base">
              <a:spcBef>
                <a:spcPct val="0"/>
              </a:spcBef>
              <a:spcAft>
                <a:spcPct val="0"/>
              </a:spcAft>
              <a:tabLst>
                <a:tab pos="5429250" algn="l"/>
              </a:tabLst>
              <a:defRPr>
                <a:solidFill>
                  <a:schemeClr val="tx1"/>
                </a:solidFill>
                <a:latin typeface="Arial" pitchFamily="34" charset="0"/>
                <a:cs typeface="Arial" pitchFamily="34" charset="0"/>
              </a:defRPr>
            </a:lvl6pPr>
            <a:lvl7pPr fontAlgn="base">
              <a:spcBef>
                <a:spcPct val="0"/>
              </a:spcBef>
              <a:spcAft>
                <a:spcPct val="0"/>
              </a:spcAft>
              <a:tabLst>
                <a:tab pos="5429250" algn="l"/>
              </a:tabLst>
              <a:defRPr>
                <a:solidFill>
                  <a:schemeClr val="tx1"/>
                </a:solidFill>
                <a:latin typeface="Arial" pitchFamily="34" charset="0"/>
                <a:cs typeface="Arial" pitchFamily="34" charset="0"/>
              </a:defRPr>
            </a:lvl7pPr>
            <a:lvl8pPr fontAlgn="base">
              <a:spcBef>
                <a:spcPct val="0"/>
              </a:spcBef>
              <a:spcAft>
                <a:spcPct val="0"/>
              </a:spcAft>
              <a:tabLst>
                <a:tab pos="5429250" algn="l"/>
              </a:tabLst>
              <a:defRPr>
                <a:solidFill>
                  <a:schemeClr val="tx1"/>
                </a:solidFill>
                <a:latin typeface="Arial" pitchFamily="34" charset="0"/>
                <a:cs typeface="Arial" pitchFamily="34" charset="0"/>
              </a:defRPr>
            </a:lvl8pPr>
            <a:lvl9pPr fontAlgn="base">
              <a:spcBef>
                <a:spcPct val="0"/>
              </a:spcBef>
              <a:spcAft>
                <a:spcPct val="0"/>
              </a:spcAft>
              <a:tabLst>
                <a:tab pos="5429250" algn="l"/>
              </a:tabLst>
              <a:defRPr>
                <a:solidFill>
                  <a:schemeClr val="tx1"/>
                </a:solidFill>
                <a:latin typeface="Arial" pitchFamily="34" charset="0"/>
                <a:cs typeface="Arial" pitchFamily="34" charset="0"/>
              </a:defRPr>
            </a:lvl9pPr>
          </a:lstStyle>
          <a:p>
            <a:pPr lvl="0" algn="ct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rPr>
              <a:t>   </a:t>
            </a:r>
            <a:r>
              <a:rPr kumimoji="0" lang="en-US" altLang="en-US" sz="1100" b="1" i="0" strike="noStrike" cap="none" normalizeH="0" baseline="0" dirty="0">
                <a:ln>
                  <a:noFill/>
                </a:ln>
                <a:solidFill>
                  <a:srgbClr val="31849B"/>
                </a:solidFill>
                <a:effectLst/>
                <a:latin typeface="Calibri" pitchFamily="34" charset="0"/>
                <a:ea typeface="Calibri" pitchFamily="34" charset="0"/>
                <a:cs typeface="Times New Roman" pitchFamily="18" charset="0"/>
              </a:rPr>
              <a:t>Step 1 - Create Position</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rPr>
              <a:t>    </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rPr>
              <a:t> </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          </a:t>
            </a:r>
            <a:r>
              <a:rPr kumimoji="0" lang="en-US" altLang="en-US" sz="1100" b="1" i="0" u="sng"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Step 2 - Select Competencies</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    </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rPr>
              <a:t> </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          Step 3</a:t>
            </a:r>
            <a:r>
              <a:rPr lang="en-US" altLang="en-US" sz="1100" b="1" dirty="0">
                <a:solidFill>
                  <a:srgbClr val="31849B"/>
                </a:solidFill>
                <a:latin typeface="Calibri" pitchFamily="34" charset="0"/>
                <a:ea typeface="Calibri" pitchFamily="34" charset="0"/>
                <a:cs typeface="Times New Roman" pitchFamily="18" charset="0"/>
                <a:sym typeface="Wingdings" pitchFamily="2" charset="2"/>
              </a:rPr>
              <a:t> - Identify Proficiency Levels</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    </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rPr>
              <a:t> </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          Step 4 - Review and Send  </a:t>
            </a:r>
            <a:endParaRPr kumimoji="0" lang="en-US" altLang="en-US" sz="800" b="0" i="0" u="none" strike="noStrike" cap="none" normalizeH="0" baseline="0" dirty="0">
              <a:ln>
                <a:noFill/>
              </a:ln>
              <a:solidFill>
                <a:schemeClr val="tx1"/>
              </a:solidFill>
              <a:effectLst/>
              <a:latin typeface="Arial" pitchFamily="34" charset="0"/>
              <a:cs typeface="Arial" pitchFamily="34" charset="0"/>
              <a:sym typeface="Wingdings" pitchFamily="2" charset="2"/>
            </a:endParaRPr>
          </a:p>
          <a:p>
            <a:pPr marL="0" marR="0" lvl="0" indent="0" algn="ctr" defTabSz="914400" rtl="0" eaLnBrk="0" fontAlgn="base" latinLnBrk="0" hangingPunct="0">
              <a:lnSpc>
                <a:spcPct val="100000"/>
              </a:lnSpc>
              <a:spcBef>
                <a:spcPct val="0"/>
              </a:spcBef>
              <a:spcAft>
                <a:spcPct val="0"/>
              </a:spcAft>
              <a:buClrTx/>
              <a:buSzTx/>
              <a:buFontTx/>
              <a:buNone/>
              <a:tabLst>
                <a:tab pos="5429250" algn="l"/>
              </a:tabLst>
            </a:pPr>
            <a:endPar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endParaRPr>
          </a:p>
        </p:txBody>
      </p:sp>
      <p:sp>
        <p:nvSpPr>
          <p:cNvPr id="30" name="Oval 11"/>
          <p:cNvSpPr>
            <a:spLocks noChangeArrowheads="1"/>
          </p:cNvSpPr>
          <p:nvPr/>
        </p:nvSpPr>
        <p:spPr bwMode="auto">
          <a:xfrm>
            <a:off x="2286000" y="1039685"/>
            <a:ext cx="182562" cy="182563"/>
          </a:xfrm>
          <a:prstGeom prst="ellipse">
            <a:avLst/>
          </a:prstGeom>
          <a:solidFill>
            <a:srgbClr val="A5A5A5"/>
          </a:solidFill>
          <a:ln>
            <a:noFill/>
          </a:ln>
          <a:extLst>
            <a:ext uri="{91240B29-F687-4F45-9708-019B960494DF}">
              <a14:hiddenLine xmlns:a14="http://schemas.microsoft.com/office/drawing/2010/main" w="3175">
                <a:solidFill>
                  <a:srgbClr val="000000"/>
                </a:solidFill>
                <a:round/>
                <a:headEnd/>
                <a:tailEnd/>
              </a14:hiddenLine>
            </a:ext>
          </a:extLst>
        </p:spPr>
        <p:txBody>
          <a:bodyPr vert="horz" wrap="squar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32" name="Oval 12"/>
          <p:cNvSpPr>
            <a:spLocks noChangeArrowheads="1"/>
          </p:cNvSpPr>
          <p:nvPr/>
        </p:nvSpPr>
        <p:spPr bwMode="auto">
          <a:xfrm>
            <a:off x="7138195" y="1039686"/>
            <a:ext cx="182563" cy="182563"/>
          </a:xfrm>
          <a:prstGeom prst="ellipse">
            <a:avLst/>
          </a:prstGeom>
          <a:solidFill>
            <a:srgbClr val="A5A5A5"/>
          </a:solidFill>
          <a:ln>
            <a:noFill/>
          </a:ln>
          <a:extLst>
            <a:ext uri="{91240B29-F687-4F45-9708-019B960494DF}">
              <a14:hiddenLine xmlns:a14="http://schemas.microsoft.com/office/drawing/2010/main" w="3175">
                <a:solidFill>
                  <a:srgbClr val="000000"/>
                </a:solidFill>
                <a:round/>
                <a:headEnd/>
                <a:tailEnd/>
              </a14:hiddenLine>
            </a:ext>
          </a:extLst>
        </p:spPr>
        <p:txBody>
          <a:bodyPr vert="horz" wrap="squar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33" name="Oval 6"/>
          <p:cNvSpPr>
            <a:spLocks noChangeArrowheads="1"/>
          </p:cNvSpPr>
          <p:nvPr/>
        </p:nvSpPr>
        <p:spPr bwMode="auto">
          <a:xfrm>
            <a:off x="4572000" y="1039685"/>
            <a:ext cx="182563" cy="182563"/>
          </a:xfrm>
          <a:prstGeom prst="ellipse">
            <a:avLst/>
          </a:prstGeom>
          <a:solidFill>
            <a:srgbClr val="A5A5A5"/>
          </a:solidFill>
          <a:ln>
            <a:noFill/>
          </a:ln>
          <a:extLst>
            <a:ext uri="{91240B29-F687-4F45-9708-019B960494DF}">
              <a14:hiddenLine xmlns:a14="http://schemas.microsoft.com/office/drawing/2010/main" w="3175">
                <a:solidFill>
                  <a:srgbClr val="000000"/>
                </a:solidFill>
                <a:round/>
                <a:headEnd/>
                <a:tailEnd/>
              </a14:hiddenLine>
            </a:ext>
          </a:extLst>
        </p:spPr>
        <p:txBody>
          <a:bodyPr vert="horz" wrap="squar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34" name="Oval 10"/>
          <p:cNvSpPr>
            <a:spLocks noChangeArrowheads="1"/>
          </p:cNvSpPr>
          <p:nvPr/>
        </p:nvSpPr>
        <p:spPr bwMode="auto">
          <a:xfrm>
            <a:off x="342901" y="1039686"/>
            <a:ext cx="182562" cy="182562"/>
          </a:xfrm>
          <a:prstGeom prst="ellipse">
            <a:avLst/>
          </a:prstGeom>
          <a:solidFill>
            <a:srgbClr val="006600"/>
          </a:solidFill>
          <a:ln>
            <a:noFill/>
          </a:ln>
        </p:spPr>
        <p:txBody>
          <a:bodyPr vert="horz" wrap="squar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bg1"/>
                </a:solidFill>
                <a:effectLst/>
                <a:latin typeface="Arial" pitchFamily="34" charset="0"/>
                <a:cs typeface="Arial" pitchFamily="34" charset="0"/>
                <a:sym typeface="Wingdings" panose="05000000000000000000" pitchFamily="2" charset="2"/>
              </a:rPr>
              <a:t></a:t>
            </a:r>
            <a:endParaRPr kumimoji="0" lang="en-US" altLang="en-US" sz="1200" b="0" i="0" u="none" strike="noStrike" cap="none" normalizeH="0" baseline="0" dirty="0">
              <a:ln>
                <a:noFill/>
              </a:ln>
              <a:solidFill>
                <a:schemeClr val="bg1"/>
              </a:solidFill>
              <a:effectLst/>
              <a:latin typeface="Arial" pitchFamily="34" charset="0"/>
              <a:cs typeface="Arial" pitchFamily="34" charset="0"/>
            </a:endParaRPr>
          </a:p>
        </p:txBody>
      </p:sp>
      <p:sp>
        <p:nvSpPr>
          <p:cNvPr id="24" name="TextBox 23"/>
          <p:cNvSpPr txBox="1"/>
          <p:nvPr/>
        </p:nvSpPr>
        <p:spPr>
          <a:xfrm>
            <a:off x="3359328" y="524754"/>
            <a:ext cx="2425344" cy="430887"/>
          </a:xfrm>
          <a:prstGeom prst="rect">
            <a:avLst/>
          </a:prstGeom>
          <a:noFill/>
        </p:spPr>
        <p:txBody>
          <a:bodyPr wrap="none" rtlCol="0">
            <a:spAutoFit/>
          </a:bodyPr>
          <a:lstStyle/>
          <a:p>
            <a:r>
              <a:rPr lang="en-US" sz="2200" b="1" dirty="0">
                <a:solidFill>
                  <a:srgbClr val="CC9900"/>
                </a:solidFill>
              </a:rPr>
              <a:t>Add Team Member</a:t>
            </a:r>
            <a:endParaRPr lang="en-US" sz="2200" dirty="0">
              <a:solidFill>
                <a:srgbClr val="CC9900"/>
              </a:solidFill>
            </a:endParaRPr>
          </a:p>
        </p:txBody>
      </p:sp>
    </p:spTree>
    <p:extLst>
      <p:ext uri="{BB962C8B-B14F-4D97-AF65-F5344CB8AC3E}">
        <p14:creationId xmlns:p14="http://schemas.microsoft.com/office/powerpoint/2010/main" val="1611437693"/>
      </p:ext>
    </p:extLst>
  </p:cSld>
  <p:clrMapOvr>
    <a:masterClrMapping/>
  </p:clrMapOvr>
  <p:transition spd="slow">
    <p:push di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37160" y="228600"/>
            <a:ext cx="8869680" cy="261610"/>
          </a:xfrm>
          <a:prstGeom prst="rect">
            <a:avLst/>
          </a:prstGeom>
          <a:solidFill>
            <a:schemeClr val="tx1">
              <a:lumMod val="85000"/>
              <a:lumOff val="15000"/>
            </a:schemeClr>
          </a:solidFill>
        </p:spPr>
        <p:txBody>
          <a:bodyPr wrap="square" rtlCol="0">
            <a:spAutoFit/>
          </a:bodyPr>
          <a:lstStyle/>
          <a:p>
            <a:pPr>
              <a:tabLst>
                <a:tab pos="3138488" algn="l"/>
              </a:tabLst>
            </a:pPr>
            <a:r>
              <a:rPr lang="en-US" sz="1100" b="1" dirty="0">
                <a:solidFill>
                  <a:srgbClr val="FFFFFF"/>
                </a:solidFill>
                <a:ea typeface="Calibri"/>
                <a:cs typeface="Times New Roman"/>
              </a:rPr>
              <a:t> Home				</a:t>
            </a:r>
            <a:r>
              <a:rPr lang="en-US" sz="1100" b="1" dirty="0">
                <a:solidFill>
                  <a:schemeClr val="bg1"/>
                </a:solidFill>
                <a:ea typeface="Calibri"/>
                <a:cs typeface="Times New Roman"/>
              </a:rPr>
              <a:t>	Help </a:t>
            </a:r>
            <a:r>
              <a:rPr lang="en-US" sz="1100" b="1" dirty="0">
                <a:solidFill>
                  <a:schemeClr val="bg1"/>
                </a:solidFill>
                <a:ea typeface="Calibri"/>
                <a:cs typeface="Times New Roman"/>
                <a:sym typeface="Wingdings 3"/>
              </a:rPr>
              <a:t>          Minnie Mouse – Sign Out</a:t>
            </a:r>
            <a:r>
              <a:rPr lang="en-US" sz="1100" b="1" dirty="0">
                <a:solidFill>
                  <a:srgbClr val="FFFFFF"/>
                </a:solidFill>
                <a:ea typeface="Calibri"/>
                <a:cs typeface="Times New Roman"/>
              </a:rPr>
              <a:t> </a:t>
            </a:r>
            <a:endParaRPr lang="en-US" sz="1100" u="sng" dirty="0"/>
          </a:p>
        </p:txBody>
      </p:sp>
      <p:sp>
        <p:nvSpPr>
          <p:cNvPr id="18" name="TextBox 17"/>
          <p:cNvSpPr txBox="1"/>
          <p:nvPr/>
        </p:nvSpPr>
        <p:spPr>
          <a:xfrm>
            <a:off x="228600" y="1600200"/>
            <a:ext cx="8686800" cy="1754326"/>
          </a:xfrm>
          <a:prstGeom prst="rect">
            <a:avLst/>
          </a:prstGeom>
          <a:noFill/>
        </p:spPr>
        <p:txBody>
          <a:bodyPr wrap="square" rtlCol="0">
            <a:spAutoFit/>
          </a:bodyPr>
          <a:lstStyle/>
          <a:p>
            <a:pPr>
              <a:tabLst>
                <a:tab pos="5429250" algn="l"/>
              </a:tabLst>
            </a:pPr>
            <a:r>
              <a:rPr lang="en-US" sz="1600" dirty="0">
                <a:solidFill>
                  <a:srgbClr val="CC9900"/>
                </a:solidFill>
                <a:ea typeface="Calibri"/>
                <a:cs typeface="Times New Roman"/>
              </a:rPr>
              <a:t>Import from Position</a:t>
            </a:r>
            <a:r>
              <a:rPr lang="en-US" sz="1000" dirty="0">
                <a:solidFill>
                  <a:srgbClr val="CC9900"/>
                </a:solidFill>
                <a:ea typeface="Calibri"/>
                <a:cs typeface="Times New Roman"/>
              </a:rPr>
              <a:t> </a:t>
            </a:r>
            <a:r>
              <a:rPr lang="en-US" sz="1000" dirty="0">
                <a:solidFill>
                  <a:srgbClr val="FFC000"/>
                </a:solidFill>
                <a:ea typeface="Calibri"/>
                <a:cs typeface="Times New Roman"/>
              </a:rPr>
              <a:t> </a:t>
            </a:r>
          </a:p>
          <a:p>
            <a:pPr>
              <a:tabLst>
                <a:tab pos="5429250" algn="l"/>
              </a:tabLst>
            </a:pPr>
            <a:endParaRPr lang="en-US" sz="1000" dirty="0">
              <a:solidFill>
                <a:srgbClr val="FFC000"/>
              </a:solidFill>
              <a:ea typeface="Calibri"/>
              <a:cs typeface="Times New Roman"/>
            </a:endParaRPr>
          </a:p>
          <a:p>
            <a:pPr>
              <a:tabLst>
                <a:tab pos="5429250" algn="l"/>
              </a:tabLst>
            </a:pPr>
            <a:r>
              <a:rPr lang="en-US" sz="1200" b="1" dirty="0">
                <a:solidFill>
                  <a:srgbClr val="404040"/>
                </a:solidFill>
                <a:ea typeface="Calibri"/>
                <a:cs typeface="Times New Roman"/>
              </a:rPr>
              <a:t>Current Selections:  </a:t>
            </a:r>
            <a:r>
              <a:rPr lang="en-US" sz="800" dirty="0">
                <a:solidFill>
                  <a:srgbClr val="404040"/>
                </a:solidFill>
                <a:ea typeface="Calibri"/>
                <a:cs typeface="Times New Roman"/>
              </a:rPr>
              <a:t>None</a:t>
            </a:r>
            <a:endParaRPr lang="en-US" sz="1000" dirty="0">
              <a:ea typeface="Calibri"/>
              <a:cs typeface="Times New Roman"/>
            </a:endParaRPr>
          </a:p>
          <a:p>
            <a:r>
              <a:rPr lang="en-US" sz="1600" i="1" dirty="0">
                <a:solidFill>
                  <a:srgbClr val="7F7F7F"/>
                </a:solidFill>
                <a:ea typeface="Calibri"/>
                <a:cs typeface="Times New Roman"/>
              </a:rPr>
              <a:t> </a:t>
            </a:r>
          </a:p>
          <a:p>
            <a:endParaRPr lang="en-US" sz="1600" i="1" dirty="0">
              <a:solidFill>
                <a:srgbClr val="7F7F7F"/>
              </a:solidFill>
              <a:ea typeface="Calibri"/>
              <a:cs typeface="Times New Roman"/>
            </a:endParaRPr>
          </a:p>
          <a:p>
            <a:endParaRPr lang="en-US" sz="1600" i="1" dirty="0">
              <a:solidFill>
                <a:srgbClr val="7F7F7F"/>
              </a:solidFill>
              <a:ea typeface="Calibri"/>
              <a:cs typeface="Times New Roman"/>
            </a:endParaRPr>
          </a:p>
          <a:p>
            <a:endParaRPr lang="en-US" sz="1000" i="1" dirty="0">
              <a:solidFill>
                <a:srgbClr val="7F7F7F"/>
              </a:solidFill>
              <a:ea typeface="Calibri"/>
              <a:cs typeface="Times New Roman"/>
            </a:endParaRPr>
          </a:p>
          <a:p>
            <a:pPr lvl="0" algn="ctr">
              <a:tabLst>
                <a:tab pos="5429250" algn="l"/>
              </a:tabLst>
            </a:pPr>
            <a:r>
              <a:rPr lang="en-US" sz="1200" b="1" dirty="0">
                <a:solidFill>
                  <a:srgbClr val="404040"/>
                </a:solidFill>
                <a:ea typeface="Calibri"/>
                <a:cs typeface="Times New Roman"/>
              </a:rPr>
              <a:t>Search Results:  0</a:t>
            </a:r>
            <a:endParaRPr lang="en-US" sz="1200" dirty="0">
              <a:solidFill>
                <a:prstClr val="black"/>
              </a:solidFill>
              <a:ea typeface="Calibri"/>
              <a:cs typeface="Times New Roman"/>
            </a:endParaRPr>
          </a:p>
        </p:txBody>
      </p:sp>
      <p:sp>
        <p:nvSpPr>
          <p:cNvPr id="31" name="TextBox 30"/>
          <p:cNvSpPr txBox="1"/>
          <p:nvPr/>
        </p:nvSpPr>
        <p:spPr>
          <a:xfrm>
            <a:off x="4061315" y="6182436"/>
            <a:ext cx="1021370" cy="523220"/>
          </a:xfrm>
          <a:prstGeom prst="rect">
            <a:avLst/>
          </a:prstGeom>
          <a:noFill/>
        </p:spPr>
        <p:txBody>
          <a:bodyPr wrap="none" rtlCol="0">
            <a:spAutoFit/>
          </a:bodyPr>
          <a:lstStyle/>
          <a:p>
            <a:pPr algn="ctr"/>
            <a:r>
              <a:rPr lang="en-US" sz="1400" b="1" dirty="0">
                <a:solidFill>
                  <a:srgbClr val="CC9900"/>
                </a:solidFill>
                <a:ea typeface="Calibri"/>
                <a:cs typeface="Times New Roman"/>
                <a:sym typeface="Wingdings 3"/>
              </a:rPr>
              <a:t></a:t>
            </a:r>
            <a:endParaRPr lang="en-US" sz="1400" dirty="0">
              <a:ea typeface="Calibri"/>
              <a:cs typeface="Times New Roman"/>
            </a:endParaRPr>
          </a:p>
          <a:p>
            <a:r>
              <a:rPr lang="en-US" sz="1400" dirty="0">
                <a:solidFill>
                  <a:srgbClr val="595959"/>
                </a:solidFill>
                <a:ea typeface="Calibri"/>
                <a:cs typeface="Times New Roman"/>
              </a:rPr>
              <a:t>Back to Top</a:t>
            </a:r>
            <a:endParaRPr lang="en-US" sz="1400" dirty="0"/>
          </a:p>
        </p:txBody>
      </p:sp>
      <p:sp>
        <p:nvSpPr>
          <p:cNvPr id="6"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20" name="Text Box 1"/>
          <p:cNvSpPr txBox="1"/>
          <p:nvPr/>
        </p:nvSpPr>
        <p:spPr>
          <a:xfrm>
            <a:off x="4724033" y="5791200"/>
            <a:ext cx="1463040" cy="182880"/>
          </a:xfrm>
          <a:prstGeom prst="rect">
            <a:avLst/>
          </a:prstGeom>
          <a:solidFill>
            <a:schemeClr val="accent5">
              <a:lumMod val="75000"/>
            </a:schemeClr>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ctr" anchorCtr="0" forceAA="0" compatLnSpc="1">
            <a:prstTxWarp prst="textNoShape">
              <a:avLst/>
            </a:prstTxWarp>
            <a:noAutofit/>
          </a:bodyPr>
          <a:lstStyle/>
          <a:p>
            <a:pPr marL="0" marR="0" algn="ctr">
              <a:spcBef>
                <a:spcPts val="0"/>
              </a:spcBef>
              <a:spcAft>
                <a:spcPts val="0"/>
              </a:spcAft>
            </a:pPr>
            <a:r>
              <a:rPr lang="en-US" sz="1100" b="1" dirty="0">
                <a:solidFill>
                  <a:srgbClr val="FFFFFF"/>
                </a:solidFill>
                <a:effectLst/>
                <a:ea typeface="Calibri"/>
                <a:cs typeface="Times New Roman"/>
              </a:rPr>
              <a:t>Save and Return</a:t>
            </a:r>
            <a:endParaRPr lang="en-US" sz="1100" dirty="0">
              <a:effectLst/>
              <a:ea typeface="Calibri"/>
              <a:cs typeface="Times New Roman"/>
            </a:endParaRPr>
          </a:p>
        </p:txBody>
      </p:sp>
      <p:sp>
        <p:nvSpPr>
          <p:cNvPr id="22" name="Text Box 13"/>
          <p:cNvSpPr txBox="1"/>
          <p:nvPr/>
        </p:nvSpPr>
        <p:spPr>
          <a:xfrm>
            <a:off x="2895600" y="5791200"/>
            <a:ext cx="1463040" cy="182880"/>
          </a:xfrm>
          <a:prstGeom prst="rect">
            <a:avLst/>
          </a:prstGeom>
          <a:solidFill>
            <a:schemeClr val="accent5">
              <a:lumMod val="75000"/>
            </a:schemeClr>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r>
              <a:rPr lang="en-US" sz="1100" b="1" dirty="0">
                <a:solidFill>
                  <a:srgbClr val="FFFFFF"/>
                </a:solidFill>
                <a:ea typeface="Calibri"/>
                <a:cs typeface="Times New Roman"/>
                <a:sym typeface="Wingdings 3"/>
              </a:rPr>
              <a:t>Cancel</a:t>
            </a:r>
            <a:endParaRPr lang="en-US" sz="1100" dirty="0">
              <a:ea typeface="Calibri"/>
              <a:cs typeface="Times New Roman"/>
            </a:endParaRPr>
          </a:p>
        </p:txBody>
      </p:sp>
      <p:graphicFrame>
        <p:nvGraphicFramePr>
          <p:cNvPr id="9" name="Table 8"/>
          <p:cNvGraphicFramePr>
            <a:graphicFrameLocks noGrp="1"/>
          </p:cNvGraphicFramePr>
          <p:nvPr>
            <p:extLst>
              <p:ext uri="{D42A27DB-BD31-4B8C-83A1-F6EECF244321}">
                <p14:modId xmlns:p14="http://schemas.microsoft.com/office/powerpoint/2010/main" val="2488130944"/>
              </p:ext>
            </p:extLst>
          </p:nvPr>
        </p:nvGraphicFramePr>
        <p:xfrm>
          <a:off x="457200" y="4267200"/>
          <a:ext cx="8229600" cy="426720"/>
        </p:xfrm>
        <a:graphic>
          <a:graphicData uri="http://schemas.openxmlformats.org/drawingml/2006/table">
            <a:tbl>
              <a:tblPr firstRow="1" firstCol="1" bandRow="1"/>
              <a:tblGrid>
                <a:gridCol w="411480">
                  <a:extLst>
                    <a:ext uri="{9D8B030D-6E8A-4147-A177-3AD203B41FA5}">
                      <a16:colId xmlns:a16="http://schemas.microsoft.com/office/drawing/2014/main" val="20000"/>
                    </a:ext>
                  </a:extLst>
                </a:gridCol>
                <a:gridCol w="668655">
                  <a:extLst>
                    <a:ext uri="{9D8B030D-6E8A-4147-A177-3AD203B41FA5}">
                      <a16:colId xmlns:a16="http://schemas.microsoft.com/office/drawing/2014/main" val="20001"/>
                    </a:ext>
                  </a:extLst>
                </a:gridCol>
                <a:gridCol w="7149465">
                  <a:extLst>
                    <a:ext uri="{9D8B030D-6E8A-4147-A177-3AD203B41FA5}">
                      <a16:colId xmlns:a16="http://schemas.microsoft.com/office/drawing/2014/main" val="20002"/>
                    </a:ext>
                  </a:extLst>
                </a:gridCol>
              </a:tblGrid>
              <a:tr h="150876">
                <a:tc>
                  <a:txBody>
                    <a:bodyPr/>
                    <a:lstStyle/>
                    <a:p>
                      <a:pPr marL="0" marR="0">
                        <a:spcBef>
                          <a:spcPts val="0"/>
                        </a:spcBef>
                        <a:spcAft>
                          <a:spcPts val="500"/>
                        </a:spcAft>
                      </a:pPr>
                      <a:r>
                        <a:rPr lang="en-US" sz="1000" dirty="0">
                          <a:solidFill>
                            <a:srgbClr val="CC9900"/>
                          </a:solidFill>
                          <a:effectLst/>
                          <a:latin typeface="Calibri"/>
                          <a:ea typeface="Calibri"/>
                          <a:cs typeface="Times New Roman"/>
                        </a:rPr>
                        <a:t>Sort:</a:t>
                      </a:r>
                      <a:endParaRPr lang="en-US" sz="1000" dirty="0">
                        <a:effectLst/>
                        <a:latin typeface="Calibri"/>
                        <a:ea typeface="Calibri"/>
                        <a:cs typeface="Times New Roman"/>
                      </a:endParaRPr>
                    </a:p>
                  </a:txBody>
                  <a:tcPr marL="61722" marR="61722" marT="0" marB="0" anchor="ctr">
                    <a:lnL>
                      <a:noFill/>
                    </a:lnL>
                    <a:lnR>
                      <a:noFill/>
                    </a:lnR>
                    <a:lnT>
                      <a:noFill/>
                    </a:lnT>
                    <a:lnB w="12700" cap="flat" cmpd="sng" algn="ctr">
                      <a:solidFill>
                        <a:srgbClr val="C4BC96"/>
                      </a:solidFill>
                      <a:prstDash val="solid"/>
                      <a:round/>
                      <a:headEnd type="none" w="med" len="med"/>
                      <a:tailEnd type="none" w="med" len="med"/>
                    </a:lnB>
                  </a:tcPr>
                </a:tc>
                <a:tc>
                  <a:txBody>
                    <a:bodyPr/>
                    <a:lstStyle/>
                    <a:p>
                      <a:pPr marL="0" marR="0">
                        <a:spcBef>
                          <a:spcPts val="0"/>
                        </a:spcBef>
                        <a:spcAft>
                          <a:spcPts val="500"/>
                        </a:spcAft>
                      </a:pPr>
                      <a:r>
                        <a:rPr lang="en-US" sz="1000" b="1" dirty="0">
                          <a:solidFill>
                            <a:srgbClr val="7F7F7F"/>
                          </a:solidFill>
                          <a:effectLst/>
                          <a:latin typeface="Calibri"/>
                          <a:ea typeface="Calibri"/>
                          <a:cs typeface="Times New Roman"/>
                          <a:sym typeface="Wingdings"/>
                        </a:rPr>
                        <a:t></a:t>
                      </a:r>
                      <a:endParaRPr lang="en-US" sz="1000" dirty="0">
                        <a:effectLst/>
                        <a:latin typeface="Calibri"/>
                        <a:ea typeface="Calibri"/>
                        <a:cs typeface="Times New Roman"/>
                      </a:endParaRPr>
                    </a:p>
                  </a:txBody>
                  <a:tcPr marL="61722" marR="61722" marT="0" marB="0" anchor="ctr">
                    <a:lnL>
                      <a:noFill/>
                    </a:lnL>
                    <a:lnR>
                      <a:noFill/>
                    </a:lnR>
                    <a:lnT>
                      <a:noFill/>
                    </a:lnT>
                    <a:lnB w="12700" cap="flat" cmpd="sng" algn="ctr">
                      <a:solidFill>
                        <a:srgbClr val="C4BC96"/>
                      </a:solidFill>
                      <a:prstDash val="solid"/>
                      <a:round/>
                      <a:headEnd type="none" w="med" len="med"/>
                      <a:tailEnd type="none" w="med" len="med"/>
                    </a:lnB>
                  </a:tcPr>
                </a:tc>
                <a:tc>
                  <a:txBody>
                    <a:bodyPr/>
                    <a:lstStyle/>
                    <a:p>
                      <a:pPr marL="0" marR="0">
                        <a:spcBef>
                          <a:spcPts val="0"/>
                        </a:spcBef>
                        <a:spcAft>
                          <a:spcPts val="500"/>
                        </a:spcAft>
                      </a:pPr>
                      <a:r>
                        <a:rPr lang="en-US" sz="1000" b="1" dirty="0">
                          <a:solidFill>
                            <a:srgbClr val="7F7F7F"/>
                          </a:solidFill>
                          <a:effectLst/>
                          <a:latin typeface="Calibri"/>
                          <a:ea typeface="Calibri"/>
                          <a:cs typeface="Times New Roman"/>
                          <a:sym typeface="Wingdings"/>
                        </a:rPr>
                        <a:t>             </a:t>
                      </a:r>
                      <a:r>
                        <a:rPr lang="en-US" sz="1000" dirty="0">
                          <a:solidFill>
                            <a:srgbClr val="CC9900"/>
                          </a:solidFill>
                          <a:effectLst/>
                          <a:latin typeface="+mn-lt"/>
                          <a:ea typeface="Calibri"/>
                          <a:cs typeface="Times New Roman"/>
                        </a:rPr>
                        <a:t>Select All:</a:t>
                      </a:r>
                      <a:r>
                        <a:rPr lang="en-US" sz="1000" b="1" dirty="0">
                          <a:solidFill>
                            <a:srgbClr val="7F7F7F"/>
                          </a:solidFill>
                          <a:effectLst/>
                          <a:latin typeface="Calibri"/>
                          <a:ea typeface="Calibri"/>
                          <a:cs typeface="Times New Roman"/>
                          <a:sym typeface="Wingdings"/>
                        </a:rPr>
                        <a:t> </a:t>
                      </a:r>
                      <a:r>
                        <a:rPr lang="en-US" sz="1000" b="1" baseline="0" dirty="0">
                          <a:solidFill>
                            <a:srgbClr val="7F7F7F"/>
                          </a:solidFill>
                          <a:effectLst/>
                          <a:latin typeface="Calibri"/>
                          <a:ea typeface="Calibri"/>
                          <a:cs typeface="Times New Roman"/>
                          <a:sym typeface="Wingdings"/>
                        </a:rPr>
                        <a:t> </a:t>
                      </a:r>
                      <a:r>
                        <a:rPr lang="en-US" sz="1000" b="1" dirty="0">
                          <a:solidFill>
                            <a:srgbClr val="7F7F7F"/>
                          </a:solidFill>
                          <a:effectLst/>
                          <a:latin typeface="+mn-lt"/>
                          <a:ea typeface="Calibri"/>
                          <a:cs typeface="Times New Roman"/>
                          <a:sym typeface="Wingdings"/>
                        </a:rPr>
                        <a:t> </a:t>
                      </a:r>
                      <a:r>
                        <a:rPr lang="en-US" sz="1000" b="1" dirty="0">
                          <a:solidFill>
                            <a:srgbClr val="7F7F7F"/>
                          </a:solidFill>
                          <a:effectLst/>
                          <a:latin typeface="Calibri"/>
                          <a:ea typeface="Calibri"/>
                          <a:cs typeface="Times New Roman"/>
                          <a:sym typeface="Wingdings"/>
                        </a:rPr>
                        <a:t>  </a:t>
                      </a:r>
                      <a:endParaRPr lang="en-US" sz="1000" dirty="0">
                        <a:effectLst/>
                        <a:latin typeface="Calibri"/>
                        <a:ea typeface="Calibri"/>
                        <a:cs typeface="Times New Roman"/>
                      </a:endParaRPr>
                    </a:p>
                  </a:txBody>
                  <a:tcPr marL="61722" marR="61722" marT="0" marB="0" anchor="ctr">
                    <a:lnL>
                      <a:noFill/>
                    </a:lnL>
                    <a:lnR>
                      <a:noFill/>
                    </a:lnR>
                    <a:lnT>
                      <a:noFill/>
                    </a:lnT>
                    <a:lnB w="12700" cap="flat" cmpd="sng" algn="ctr">
                      <a:solidFill>
                        <a:srgbClr val="C4BC96"/>
                      </a:solidFill>
                      <a:prstDash val="solid"/>
                      <a:round/>
                      <a:headEnd type="none" w="med" len="med"/>
                      <a:tailEnd type="none" w="med" len="med"/>
                    </a:lnB>
                  </a:tcPr>
                </a:tc>
                <a:extLst>
                  <a:ext uri="{0D108BD9-81ED-4DB2-BD59-A6C34878D82A}">
                    <a16:rowId xmlns:a16="http://schemas.microsoft.com/office/drawing/2014/main" val="10000"/>
                  </a:ext>
                </a:extLst>
              </a:tr>
              <a:tr h="274320">
                <a:tc>
                  <a:txBody>
                    <a:bodyPr/>
                    <a:lstStyle/>
                    <a:p>
                      <a:pPr marL="0" marR="0">
                        <a:spcBef>
                          <a:spcPts val="500"/>
                        </a:spcBef>
                        <a:spcAft>
                          <a:spcPts val="500"/>
                        </a:spcAft>
                      </a:pPr>
                      <a:endParaRPr lang="en-US" sz="1000" dirty="0">
                        <a:effectLst/>
                        <a:latin typeface="Calibri"/>
                        <a:ea typeface="Calibri"/>
                        <a:cs typeface="Times New Roman"/>
                      </a:endParaRPr>
                    </a:p>
                  </a:txBody>
                  <a:tcPr marL="61722" marR="61722" marT="0" marB="0">
                    <a:lnL>
                      <a:noFill/>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spcBef>
                          <a:spcPts val="500"/>
                        </a:spcBef>
                        <a:spcAft>
                          <a:spcPts val="500"/>
                        </a:spcAft>
                      </a:pPr>
                      <a:endParaRPr lang="en-US" sz="1000" dirty="0">
                        <a:effectLst/>
                        <a:latin typeface="Calibri"/>
                        <a:ea typeface="Calibri"/>
                        <a:cs typeface="Times New Roman"/>
                      </a:endParaRPr>
                    </a:p>
                  </a:txBody>
                  <a:tcPr marL="61722" marR="61722" marT="0" marB="0">
                    <a:lnL>
                      <a:noFill/>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spcBef>
                          <a:spcPts val="500"/>
                        </a:spcBef>
                        <a:spcAft>
                          <a:spcPts val="500"/>
                        </a:spcAft>
                      </a:pPr>
                      <a:endParaRPr lang="en-US" sz="1000" dirty="0">
                        <a:effectLst/>
                        <a:latin typeface="Calibri"/>
                        <a:ea typeface="Calibri"/>
                        <a:cs typeface="Times New Roman"/>
                      </a:endParaRPr>
                    </a:p>
                  </a:txBody>
                  <a:tcPr marL="61722" marR="61722" marT="0" marB="0">
                    <a:lnL>
                      <a:noFill/>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3564557361"/>
              </p:ext>
            </p:extLst>
          </p:nvPr>
        </p:nvGraphicFramePr>
        <p:xfrm>
          <a:off x="381000" y="2514600"/>
          <a:ext cx="8115300" cy="396240"/>
        </p:xfrm>
        <a:graphic>
          <a:graphicData uri="http://schemas.openxmlformats.org/drawingml/2006/table">
            <a:tbl>
              <a:tblPr firstRow="1" firstCol="1" bandRow="1"/>
              <a:tblGrid>
                <a:gridCol w="1885950">
                  <a:extLst>
                    <a:ext uri="{9D8B030D-6E8A-4147-A177-3AD203B41FA5}">
                      <a16:colId xmlns:a16="http://schemas.microsoft.com/office/drawing/2014/main" val="20000"/>
                    </a:ext>
                  </a:extLst>
                </a:gridCol>
                <a:gridCol w="6229350">
                  <a:extLst>
                    <a:ext uri="{9D8B030D-6E8A-4147-A177-3AD203B41FA5}">
                      <a16:colId xmlns:a16="http://schemas.microsoft.com/office/drawing/2014/main" val="20001"/>
                    </a:ext>
                  </a:extLst>
                </a:gridCol>
              </a:tblGrid>
              <a:tr h="0">
                <a:tc>
                  <a:txBody>
                    <a:bodyPr/>
                    <a:lstStyle/>
                    <a:p>
                      <a:pPr marL="0" marR="0" algn="r">
                        <a:spcBef>
                          <a:spcPts val="0"/>
                        </a:spcBef>
                        <a:spcAft>
                          <a:spcPts val="0"/>
                        </a:spcAft>
                        <a:tabLst>
                          <a:tab pos="5429250" algn="l"/>
                        </a:tabLst>
                      </a:pPr>
                      <a:r>
                        <a:rPr lang="en-US" sz="1000" b="1" dirty="0">
                          <a:solidFill>
                            <a:srgbClr val="31849B"/>
                          </a:solidFill>
                          <a:effectLst/>
                          <a:latin typeface="Calibri"/>
                          <a:ea typeface="Calibri"/>
                          <a:cs typeface="Times New Roman"/>
                        </a:rPr>
                        <a:t>Key Words:</a:t>
                      </a:r>
                      <a:endParaRPr lang="en-US" sz="1000" dirty="0">
                        <a:effectLst/>
                        <a:latin typeface="Calibri"/>
                        <a:ea typeface="Calibri"/>
                        <a:cs typeface="Times New Roman"/>
                      </a:endParaRPr>
                    </a:p>
                  </a:txBody>
                  <a:tcPr marL="68580" marR="68580" marT="0" marB="0">
                    <a:lnL>
                      <a:noFill/>
                    </a:lnL>
                    <a:lnR w="12700" cap="flat" cmpd="sng" algn="ctr">
                      <a:solidFill>
                        <a:srgbClr val="7F7F7F"/>
                      </a:solidFill>
                      <a:prstDash val="solid"/>
                      <a:round/>
                      <a:headEnd type="none" w="med" len="med"/>
                      <a:tailEnd type="none" w="med" len="med"/>
                    </a:lnR>
                    <a:lnT>
                      <a:noFill/>
                    </a:lnT>
                    <a:lnB>
                      <a:noFill/>
                    </a:lnB>
                  </a:tcPr>
                </a:tc>
                <a:tc>
                  <a:txBody>
                    <a:bodyPr/>
                    <a:lstStyle/>
                    <a:p>
                      <a:pPr marL="0" marR="0">
                        <a:spcBef>
                          <a:spcPts val="0"/>
                        </a:spcBef>
                        <a:spcAft>
                          <a:spcPts val="0"/>
                        </a:spcAft>
                        <a:tabLst>
                          <a:tab pos="5429250" algn="l"/>
                        </a:tabLst>
                      </a:pPr>
                      <a:r>
                        <a:rPr lang="en-US" sz="1000" dirty="0">
                          <a:solidFill>
                            <a:srgbClr val="595959"/>
                          </a:solidFill>
                          <a:effectLst/>
                          <a:latin typeface="Calibri"/>
                          <a:ea typeface="Calibri"/>
                          <a:cs typeface="Times New Roman"/>
                        </a:rPr>
                        <a:t> </a:t>
                      </a:r>
                      <a:endParaRPr lang="en-US" sz="1000" dirty="0">
                        <a:effectLst/>
                        <a:latin typeface="Calibri"/>
                        <a:ea typeface="Calibri"/>
                        <a:cs typeface="Times New Roman"/>
                      </a:endParaRPr>
                    </a:p>
                  </a:txBody>
                  <a:tcPr marL="68580" marR="68580"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p>
                      <a:pPr marL="0" marR="0">
                        <a:spcBef>
                          <a:spcPts val="0"/>
                        </a:spcBef>
                        <a:spcAft>
                          <a:spcPts val="0"/>
                        </a:spcAft>
                        <a:tabLst>
                          <a:tab pos="5429250" algn="l"/>
                        </a:tabLst>
                      </a:pPr>
                      <a:r>
                        <a:rPr lang="en-US" sz="600" b="1" dirty="0">
                          <a:solidFill>
                            <a:srgbClr val="31849B"/>
                          </a:solidFill>
                          <a:effectLst/>
                          <a:latin typeface="Calibri"/>
                          <a:ea typeface="Calibri"/>
                          <a:cs typeface="Times New Roman"/>
                        </a:rPr>
                        <a:t> </a:t>
                      </a:r>
                      <a:endParaRPr lang="en-US" sz="1100" dirty="0">
                        <a:effectLst/>
                        <a:latin typeface="Calibri"/>
                        <a:ea typeface="Calibri"/>
                        <a:cs typeface="Times New Roman"/>
                      </a:endParaRPr>
                    </a:p>
                  </a:txBody>
                  <a:tcPr marL="68580" marR="68580" marT="0" marB="0">
                    <a:lnL>
                      <a:noFill/>
                    </a:lnL>
                    <a:lnR>
                      <a:noFill/>
                    </a:lnR>
                    <a:lnT>
                      <a:noFill/>
                    </a:lnT>
                    <a:lnB>
                      <a:noFill/>
                    </a:lnB>
                  </a:tcPr>
                </a:tc>
                <a:tc>
                  <a:txBody>
                    <a:bodyPr/>
                    <a:lstStyle/>
                    <a:p>
                      <a:pPr marL="0" marR="0">
                        <a:spcBef>
                          <a:spcPts val="0"/>
                        </a:spcBef>
                        <a:spcAft>
                          <a:spcPts val="0"/>
                        </a:spcAft>
                        <a:tabLst>
                          <a:tab pos="5429250" algn="l"/>
                        </a:tabLst>
                      </a:pPr>
                      <a:r>
                        <a:rPr lang="en-US" sz="600">
                          <a:solidFill>
                            <a:srgbClr val="595959"/>
                          </a:solidFill>
                          <a:effectLst/>
                          <a:latin typeface="Calibri"/>
                          <a:ea typeface="Calibri"/>
                          <a:cs typeface="Times New Roman"/>
                        </a:rPr>
                        <a:t> </a:t>
                      </a:r>
                      <a:endParaRPr lang="en-US" sz="1100">
                        <a:effectLst/>
                        <a:latin typeface="Calibri"/>
                        <a:ea typeface="Calibri"/>
                        <a:cs typeface="Times New Roman"/>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marL="0" marR="0" algn="r">
                        <a:spcBef>
                          <a:spcPts val="0"/>
                        </a:spcBef>
                        <a:spcAft>
                          <a:spcPts val="0"/>
                        </a:spcAft>
                        <a:tabLst>
                          <a:tab pos="5429250" algn="l"/>
                        </a:tabLst>
                      </a:pPr>
                      <a:r>
                        <a:rPr lang="en-US" sz="1000" b="1" dirty="0">
                          <a:solidFill>
                            <a:srgbClr val="31849B"/>
                          </a:solidFill>
                          <a:effectLst/>
                          <a:latin typeface="Calibri"/>
                          <a:ea typeface="Calibri"/>
                          <a:cs typeface="Times New Roman"/>
                        </a:rPr>
                        <a:t>Position:</a:t>
                      </a:r>
                      <a:endParaRPr lang="en-US" sz="1000" dirty="0">
                        <a:effectLst/>
                        <a:latin typeface="Calibri"/>
                        <a:ea typeface="Calibri"/>
                        <a:cs typeface="Times New Roman"/>
                      </a:endParaRPr>
                    </a:p>
                  </a:txBody>
                  <a:tcPr marL="68580" marR="68580" marT="0" marB="0">
                    <a:lnL>
                      <a:noFill/>
                    </a:lnL>
                    <a:lnR w="12700" cap="flat" cmpd="sng" algn="ctr">
                      <a:solidFill>
                        <a:srgbClr val="7F7F7F"/>
                      </a:solidFill>
                      <a:prstDash val="solid"/>
                      <a:round/>
                      <a:headEnd type="none" w="med" len="med"/>
                      <a:tailEnd type="none" w="med" len="med"/>
                    </a:lnR>
                    <a:lnT>
                      <a:noFill/>
                    </a:lnT>
                    <a:lnB>
                      <a:noFill/>
                    </a:lnB>
                  </a:tcPr>
                </a:tc>
                <a:tc>
                  <a:txBody>
                    <a:bodyPr/>
                    <a:lstStyle/>
                    <a:p>
                      <a:pPr marL="0" marR="0">
                        <a:spcBef>
                          <a:spcPts val="0"/>
                        </a:spcBef>
                        <a:spcAft>
                          <a:spcPts val="0"/>
                        </a:spcAft>
                        <a:tabLst>
                          <a:tab pos="5429250" algn="l"/>
                        </a:tabLst>
                      </a:pPr>
                      <a:r>
                        <a:rPr lang="en-US" sz="1000" dirty="0">
                          <a:solidFill>
                            <a:srgbClr val="595959"/>
                          </a:solidFill>
                          <a:effectLst/>
                          <a:latin typeface="Calibri"/>
                          <a:ea typeface="Calibri"/>
                          <a:cs typeface="Times New Roman"/>
                        </a:rPr>
                        <a:t>All                                                                                                                                                                                                            </a:t>
                      </a:r>
                      <a:r>
                        <a:rPr lang="en-US" sz="1000" dirty="0">
                          <a:solidFill>
                            <a:srgbClr val="595959"/>
                          </a:solidFill>
                          <a:effectLst/>
                          <a:latin typeface="Calibri"/>
                          <a:ea typeface="Calibri"/>
                          <a:cs typeface="Times New Roman"/>
                          <a:sym typeface="Wingdings 3"/>
                        </a:rPr>
                        <a:t></a:t>
                      </a:r>
                      <a:endParaRPr lang="en-US" sz="1000" dirty="0">
                        <a:effectLst/>
                        <a:latin typeface="Calibri"/>
                        <a:ea typeface="Calibri"/>
                        <a:cs typeface="Times New Roman"/>
                      </a:endParaRPr>
                    </a:p>
                  </a:txBody>
                  <a:tcPr marL="68580" marR="68580"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26" name="Rectangle 10"/>
          <p:cNvSpPr>
            <a:spLocks noChangeArrowheads="1"/>
          </p:cNvSpPr>
          <p:nvPr/>
        </p:nvSpPr>
        <p:spPr bwMode="auto">
          <a:xfrm>
            <a:off x="303981" y="986419"/>
            <a:ext cx="8760733"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5429250" algn="l"/>
              </a:tabLst>
              <a:defRPr>
                <a:solidFill>
                  <a:schemeClr val="tx1"/>
                </a:solidFill>
                <a:latin typeface="Arial" pitchFamily="34" charset="0"/>
                <a:cs typeface="Arial" pitchFamily="34" charset="0"/>
              </a:defRPr>
            </a:lvl1pPr>
            <a:lvl2pPr fontAlgn="base">
              <a:spcBef>
                <a:spcPct val="0"/>
              </a:spcBef>
              <a:spcAft>
                <a:spcPct val="0"/>
              </a:spcAft>
              <a:tabLst>
                <a:tab pos="5429250" algn="l"/>
              </a:tabLst>
              <a:defRPr>
                <a:solidFill>
                  <a:schemeClr val="tx1"/>
                </a:solidFill>
                <a:latin typeface="Arial" pitchFamily="34" charset="0"/>
                <a:cs typeface="Arial" pitchFamily="34" charset="0"/>
              </a:defRPr>
            </a:lvl2pPr>
            <a:lvl3pPr fontAlgn="base">
              <a:spcBef>
                <a:spcPct val="0"/>
              </a:spcBef>
              <a:spcAft>
                <a:spcPct val="0"/>
              </a:spcAft>
              <a:tabLst>
                <a:tab pos="5429250" algn="l"/>
              </a:tabLst>
              <a:defRPr>
                <a:solidFill>
                  <a:schemeClr val="tx1"/>
                </a:solidFill>
                <a:latin typeface="Arial" pitchFamily="34" charset="0"/>
                <a:cs typeface="Arial" pitchFamily="34" charset="0"/>
              </a:defRPr>
            </a:lvl3pPr>
            <a:lvl4pPr fontAlgn="base">
              <a:spcBef>
                <a:spcPct val="0"/>
              </a:spcBef>
              <a:spcAft>
                <a:spcPct val="0"/>
              </a:spcAft>
              <a:tabLst>
                <a:tab pos="5429250" algn="l"/>
              </a:tabLst>
              <a:defRPr>
                <a:solidFill>
                  <a:schemeClr val="tx1"/>
                </a:solidFill>
                <a:latin typeface="Arial" pitchFamily="34" charset="0"/>
                <a:cs typeface="Arial" pitchFamily="34" charset="0"/>
              </a:defRPr>
            </a:lvl4pPr>
            <a:lvl5pPr fontAlgn="base">
              <a:spcBef>
                <a:spcPct val="0"/>
              </a:spcBef>
              <a:spcAft>
                <a:spcPct val="0"/>
              </a:spcAft>
              <a:tabLst>
                <a:tab pos="5429250" algn="l"/>
              </a:tabLst>
              <a:defRPr>
                <a:solidFill>
                  <a:schemeClr val="tx1"/>
                </a:solidFill>
                <a:latin typeface="Arial" pitchFamily="34" charset="0"/>
                <a:cs typeface="Arial" pitchFamily="34" charset="0"/>
              </a:defRPr>
            </a:lvl5pPr>
            <a:lvl6pPr fontAlgn="base">
              <a:spcBef>
                <a:spcPct val="0"/>
              </a:spcBef>
              <a:spcAft>
                <a:spcPct val="0"/>
              </a:spcAft>
              <a:tabLst>
                <a:tab pos="5429250" algn="l"/>
              </a:tabLst>
              <a:defRPr>
                <a:solidFill>
                  <a:schemeClr val="tx1"/>
                </a:solidFill>
                <a:latin typeface="Arial" pitchFamily="34" charset="0"/>
                <a:cs typeface="Arial" pitchFamily="34" charset="0"/>
              </a:defRPr>
            </a:lvl6pPr>
            <a:lvl7pPr fontAlgn="base">
              <a:spcBef>
                <a:spcPct val="0"/>
              </a:spcBef>
              <a:spcAft>
                <a:spcPct val="0"/>
              </a:spcAft>
              <a:tabLst>
                <a:tab pos="5429250" algn="l"/>
              </a:tabLst>
              <a:defRPr>
                <a:solidFill>
                  <a:schemeClr val="tx1"/>
                </a:solidFill>
                <a:latin typeface="Arial" pitchFamily="34" charset="0"/>
                <a:cs typeface="Arial" pitchFamily="34" charset="0"/>
              </a:defRPr>
            </a:lvl7pPr>
            <a:lvl8pPr fontAlgn="base">
              <a:spcBef>
                <a:spcPct val="0"/>
              </a:spcBef>
              <a:spcAft>
                <a:spcPct val="0"/>
              </a:spcAft>
              <a:tabLst>
                <a:tab pos="5429250" algn="l"/>
              </a:tabLst>
              <a:defRPr>
                <a:solidFill>
                  <a:schemeClr val="tx1"/>
                </a:solidFill>
                <a:latin typeface="Arial" pitchFamily="34" charset="0"/>
                <a:cs typeface="Arial" pitchFamily="34" charset="0"/>
              </a:defRPr>
            </a:lvl8pPr>
            <a:lvl9pPr fontAlgn="base">
              <a:spcBef>
                <a:spcPct val="0"/>
              </a:spcBef>
              <a:spcAft>
                <a:spcPct val="0"/>
              </a:spcAft>
              <a:tabLst>
                <a:tab pos="5429250" algn="l"/>
              </a:tabLst>
              <a:defRPr>
                <a:solidFill>
                  <a:schemeClr val="tx1"/>
                </a:solidFill>
                <a:latin typeface="Arial" pitchFamily="34" charset="0"/>
                <a:cs typeface="Arial" pitchFamily="34" charset="0"/>
              </a:defRPr>
            </a:lvl9pPr>
          </a:lstStyle>
          <a:p>
            <a:pPr lvl="0" algn="ct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rPr>
              <a:t>   </a:t>
            </a:r>
            <a:r>
              <a:rPr kumimoji="0" lang="en-US" altLang="en-US" sz="1100" b="1" i="0" strike="noStrike" cap="none" normalizeH="0" baseline="0" dirty="0">
                <a:ln>
                  <a:noFill/>
                </a:ln>
                <a:solidFill>
                  <a:srgbClr val="31849B"/>
                </a:solidFill>
                <a:effectLst/>
                <a:latin typeface="Calibri" pitchFamily="34" charset="0"/>
                <a:ea typeface="Calibri" pitchFamily="34" charset="0"/>
                <a:cs typeface="Times New Roman" pitchFamily="18" charset="0"/>
              </a:rPr>
              <a:t>Step 1 - Create Position</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rPr>
              <a:t>    </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rPr>
              <a:t> </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          </a:t>
            </a:r>
            <a:r>
              <a:rPr kumimoji="0" lang="en-US" altLang="en-US" sz="1100" b="1" i="0" u="sng"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Step 2 - Select Competencies</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    </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rPr>
              <a:t> </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          Step 3</a:t>
            </a:r>
            <a:r>
              <a:rPr lang="en-US" altLang="en-US" sz="1100" b="1" dirty="0">
                <a:solidFill>
                  <a:srgbClr val="31849B"/>
                </a:solidFill>
                <a:latin typeface="Calibri" pitchFamily="34" charset="0"/>
                <a:ea typeface="Calibri" pitchFamily="34" charset="0"/>
                <a:cs typeface="Times New Roman" pitchFamily="18" charset="0"/>
                <a:sym typeface="Wingdings" pitchFamily="2" charset="2"/>
              </a:rPr>
              <a:t> - Identify Proficiency Levels</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    </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rPr>
              <a:t> </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          Step 4 - Review and Send  </a:t>
            </a:r>
            <a:endParaRPr kumimoji="0" lang="en-US" altLang="en-US" sz="800" b="0" i="0" u="none" strike="noStrike" cap="none" normalizeH="0" baseline="0" dirty="0">
              <a:ln>
                <a:noFill/>
              </a:ln>
              <a:solidFill>
                <a:schemeClr val="tx1"/>
              </a:solidFill>
              <a:effectLst/>
              <a:latin typeface="Arial" pitchFamily="34" charset="0"/>
              <a:cs typeface="Arial" pitchFamily="34" charset="0"/>
              <a:sym typeface="Wingdings" pitchFamily="2" charset="2"/>
            </a:endParaRPr>
          </a:p>
          <a:p>
            <a:pPr marL="0" marR="0" lvl="0" indent="0" algn="ctr" defTabSz="914400" rtl="0" eaLnBrk="0" fontAlgn="base" latinLnBrk="0" hangingPunct="0">
              <a:lnSpc>
                <a:spcPct val="100000"/>
              </a:lnSpc>
              <a:spcBef>
                <a:spcPct val="0"/>
              </a:spcBef>
              <a:spcAft>
                <a:spcPct val="0"/>
              </a:spcAft>
              <a:buClrTx/>
              <a:buSzTx/>
              <a:buFontTx/>
              <a:buNone/>
              <a:tabLst>
                <a:tab pos="5429250" algn="l"/>
              </a:tabLst>
            </a:pPr>
            <a:endPar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endParaRPr>
          </a:p>
        </p:txBody>
      </p:sp>
      <p:sp>
        <p:nvSpPr>
          <p:cNvPr id="27" name="Oval 11"/>
          <p:cNvSpPr>
            <a:spLocks noChangeArrowheads="1"/>
          </p:cNvSpPr>
          <p:nvPr/>
        </p:nvSpPr>
        <p:spPr bwMode="auto">
          <a:xfrm>
            <a:off x="2286000" y="1039685"/>
            <a:ext cx="182562" cy="182563"/>
          </a:xfrm>
          <a:prstGeom prst="ellipse">
            <a:avLst/>
          </a:prstGeom>
          <a:solidFill>
            <a:srgbClr val="A5A5A5"/>
          </a:solidFill>
          <a:ln>
            <a:noFill/>
          </a:ln>
          <a:extLst>
            <a:ext uri="{91240B29-F687-4F45-9708-019B960494DF}">
              <a14:hiddenLine xmlns:a14="http://schemas.microsoft.com/office/drawing/2010/main" w="3175">
                <a:solidFill>
                  <a:srgbClr val="000000"/>
                </a:solidFill>
                <a:round/>
                <a:headEnd/>
                <a:tailEnd/>
              </a14:hiddenLine>
            </a:ext>
          </a:extLst>
        </p:spPr>
        <p:txBody>
          <a:bodyPr vert="horz" wrap="squar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28" name="Oval 12"/>
          <p:cNvSpPr>
            <a:spLocks noChangeArrowheads="1"/>
          </p:cNvSpPr>
          <p:nvPr/>
        </p:nvSpPr>
        <p:spPr bwMode="auto">
          <a:xfrm>
            <a:off x="7138195" y="1039686"/>
            <a:ext cx="182563" cy="182563"/>
          </a:xfrm>
          <a:prstGeom prst="ellipse">
            <a:avLst/>
          </a:prstGeom>
          <a:solidFill>
            <a:srgbClr val="A5A5A5"/>
          </a:solidFill>
          <a:ln>
            <a:noFill/>
          </a:ln>
          <a:extLst>
            <a:ext uri="{91240B29-F687-4F45-9708-019B960494DF}">
              <a14:hiddenLine xmlns:a14="http://schemas.microsoft.com/office/drawing/2010/main" w="3175">
                <a:solidFill>
                  <a:srgbClr val="000000"/>
                </a:solidFill>
                <a:round/>
                <a:headEnd/>
                <a:tailEnd/>
              </a14:hiddenLine>
            </a:ext>
          </a:extLst>
        </p:spPr>
        <p:txBody>
          <a:bodyPr vert="horz" wrap="squar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29" name="Oval 6"/>
          <p:cNvSpPr>
            <a:spLocks noChangeArrowheads="1"/>
          </p:cNvSpPr>
          <p:nvPr/>
        </p:nvSpPr>
        <p:spPr bwMode="auto">
          <a:xfrm>
            <a:off x="4572000" y="1039685"/>
            <a:ext cx="182563" cy="182563"/>
          </a:xfrm>
          <a:prstGeom prst="ellipse">
            <a:avLst/>
          </a:prstGeom>
          <a:solidFill>
            <a:srgbClr val="A5A5A5"/>
          </a:solidFill>
          <a:ln>
            <a:noFill/>
          </a:ln>
          <a:extLst>
            <a:ext uri="{91240B29-F687-4F45-9708-019B960494DF}">
              <a14:hiddenLine xmlns:a14="http://schemas.microsoft.com/office/drawing/2010/main" w="3175">
                <a:solidFill>
                  <a:srgbClr val="000000"/>
                </a:solidFill>
                <a:round/>
                <a:headEnd/>
                <a:tailEnd/>
              </a14:hiddenLine>
            </a:ext>
          </a:extLst>
        </p:spPr>
        <p:txBody>
          <a:bodyPr vert="horz" wrap="squar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30" name="Oval 10"/>
          <p:cNvSpPr>
            <a:spLocks noChangeArrowheads="1"/>
          </p:cNvSpPr>
          <p:nvPr/>
        </p:nvSpPr>
        <p:spPr bwMode="auto">
          <a:xfrm>
            <a:off x="342901" y="1039686"/>
            <a:ext cx="182562" cy="182562"/>
          </a:xfrm>
          <a:prstGeom prst="ellipse">
            <a:avLst/>
          </a:prstGeom>
          <a:solidFill>
            <a:srgbClr val="006600"/>
          </a:solidFill>
          <a:ln>
            <a:noFill/>
          </a:ln>
        </p:spPr>
        <p:txBody>
          <a:bodyPr vert="horz" wrap="squar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bg1"/>
                </a:solidFill>
                <a:effectLst/>
                <a:latin typeface="Arial" pitchFamily="34" charset="0"/>
                <a:cs typeface="Arial" pitchFamily="34" charset="0"/>
                <a:sym typeface="Wingdings" panose="05000000000000000000" pitchFamily="2" charset="2"/>
              </a:rPr>
              <a:t></a:t>
            </a:r>
            <a:endParaRPr kumimoji="0" lang="en-US" altLang="en-US" sz="1200" b="0" i="0" u="none" strike="noStrike" cap="none" normalizeH="0" baseline="0" dirty="0">
              <a:ln>
                <a:noFill/>
              </a:ln>
              <a:solidFill>
                <a:schemeClr val="bg1"/>
              </a:solidFill>
              <a:effectLst/>
              <a:latin typeface="Arial" pitchFamily="34" charset="0"/>
              <a:cs typeface="Arial" pitchFamily="34" charset="0"/>
            </a:endParaRPr>
          </a:p>
        </p:txBody>
      </p:sp>
      <p:sp>
        <p:nvSpPr>
          <p:cNvPr id="16" name="TextBox 15"/>
          <p:cNvSpPr txBox="1"/>
          <p:nvPr/>
        </p:nvSpPr>
        <p:spPr>
          <a:xfrm>
            <a:off x="3359328" y="524754"/>
            <a:ext cx="2425344" cy="430887"/>
          </a:xfrm>
          <a:prstGeom prst="rect">
            <a:avLst/>
          </a:prstGeom>
          <a:noFill/>
        </p:spPr>
        <p:txBody>
          <a:bodyPr wrap="none" rtlCol="0">
            <a:spAutoFit/>
          </a:bodyPr>
          <a:lstStyle/>
          <a:p>
            <a:r>
              <a:rPr lang="en-US" sz="2200" b="1" dirty="0">
                <a:solidFill>
                  <a:srgbClr val="CC9900"/>
                </a:solidFill>
              </a:rPr>
              <a:t>Add Team Member</a:t>
            </a:r>
            <a:endParaRPr lang="en-US" sz="2200" dirty="0">
              <a:solidFill>
                <a:srgbClr val="CC9900"/>
              </a:solidFill>
            </a:endParaRPr>
          </a:p>
        </p:txBody>
      </p:sp>
    </p:spTree>
    <p:extLst>
      <p:ext uri="{BB962C8B-B14F-4D97-AF65-F5344CB8AC3E}">
        <p14:creationId xmlns:p14="http://schemas.microsoft.com/office/powerpoint/2010/main" val="4056915788"/>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37160" y="228600"/>
            <a:ext cx="8869680" cy="261610"/>
          </a:xfrm>
          <a:prstGeom prst="rect">
            <a:avLst/>
          </a:prstGeom>
          <a:solidFill>
            <a:schemeClr val="tx1">
              <a:lumMod val="85000"/>
              <a:lumOff val="15000"/>
            </a:schemeClr>
          </a:solidFill>
        </p:spPr>
        <p:txBody>
          <a:bodyPr wrap="square" rtlCol="0">
            <a:spAutoFit/>
          </a:bodyPr>
          <a:lstStyle/>
          <a:p>
            <a:pPr>
              <a:tabLst>
                <a:tab pos="3138488" algn="l"/>
              </a:tabLst>
            </a:pPr>
            <a:r>
              <a:rPr lang="en-US" sz="1100" b="1" dirty="0">
                <a:solidFill>
                  <a:srgbClr val="FFFFFF"/>
                </a:solidFill>
                <a:ea typeface="Calibri"/>
                <a:cs typeface="Times New Roman"/>
              </a:rPr>
              <a:t> Home				</a:t>
            </a:r>
            <a:r>
              <a:rPr lang="en-US" sz="1100" b="1" dirty="0">
                <a:solidFill>
                  <a:schemeClr val="bg1"/>
                </a:solidFill>
                <a:ea typeface="Calibri"/>
                <a:cs typeface="Times New Roman"/>
              </a:rPr>
              <a:t>	Help </a:t>
            </a:r>
            <a:r>
              <a:rPr lang="en-US" sz="1100" b="1" dirty="0">
                <a:solidFill>
                  <a:schemeClr val="bg1"/>
                </a:solidFill>
                <a:ea typeface="Calibri"/>
                <a:cs typeface="Times New Roman"/>
                <a:sym typeface="Wingdings 3"/>
              </a:rPr>
              <a:t>          Minnie Mouse – Sign Out</a:t>
            </a:r>
            <a:r>
              <a:rPr lang="en-US" sz="1100" b="1" dirty="0">
                <a:solidFill>
                  <a:srgbClr val="FFFFFF"/>
                </a:solidFill>
                <a:ea typeface="Calibri"/>
                <a:cs typeface="Times New Roman"/>
              </a:rPr>
              <a:t> </a:t>
            </a:r>
            <a:endParaRPr lang="en-US" sz="1100" u="sng" dirty="0"/>
          </a:p>
        </p:txBody>
      </p:sp>
      <p:sp>
        <p:nvSpPr>
          <p:cNvPr id="18" name="TextBox 17"/>
          <p:cNvSpPr txBox="1"/>
          <p:nvPr/>
        </p:nvSpPr>
        <p:spPr>
          <a:xfrm>
            <a:off x="228600" y="1600200"/>
            <a:ext cx="8686800" cy="2462213"/>
          </a:xfrm>
          <a:prstGeom prst="rect">
            <a:avLst/>
          </a:prstGeom>
          <a:noFill/>
        </p:spPr>
        <p:txBody>
          <a:bodyPr wrap="square" rtlCol="0">
            <a:spAutoFit/>
          </a:bodyPr>
          <a:lstStyle/>
          <a:p>
            <a:pPr>
              <a:tabLst>
                <a:tab pos="5429250" algn="l"/>
              </a:tabLst>
            </a:pPr>
            <a:r>
              <a:rPr lang="en-US" sz="1600" dirty="0">
                <a:solidFill>
                  <a:srgbClr val="CC9900"/>
                </a:solidFill>
                <a:ea typeface="Calibri"/>
                <a:cs typeface="Times New Roman"/>
              </a:rPr>
              <a:t>Position Information </a:t>
            </a:r>
            <a:r>
              <a:rPr lang="en-US" sz="1000" dirty="0">
                <a:solidFill>
                  <a:srgbClr val="CC9900"/>
                </a:solidFill>
                <a:ea typeface="Calibri"/>
                <a:cs typeface="Times New Roman"/>
              </a:rPr>
              <a:t>(</a:t>
            </a:r>
            <a:r>
              <a:rPr lang="en-US" sz="1000" u="sng" dirty="0">
                <a:solidFill>
                  <a:srgbClr val="0070C0"/>
                </a:solidFill>
                <a:ea typeface="Calibri"/>
                <a:cs typeface="Times New Roman"/>
              </a:rPr>
              <a:t>edit</a:t>
            </a:r>
            <a:r>
              <a:rPr lang="en-US" sz="1000" dirty="0">
                <a:solidFill>
                  <a:srgbClr val="CC9900"/>
                </a:solidFill>
                <a:ea typeface="Calibri"/>
                <a:cs typeface="Times New Roman"/>
              </a:rPr>
              <a:t>) </a:t>
            </a:r>
            <a:r>
              <a:rPr lang="en-US" sz="1000" dirty="0">
                <a:solidFill>
                  <a:srgbClr val="FFC000"/>
                </a:solidFill>
                <a:ea typeface="Calibri"/>
                <a:cs typeface="Times New Roman"/>
              </a:rPr>
              <a:t> </a:t>
            </a:r>
            <a:endParaRPr lang="en-US" sz="1000" dirty="0">
              <a:ea typeface="Calibri"/>
              <a:cs typeface="Times New Roman"/>
            </a:endParaRPr>
          </a:p>
          <a:p>
            <a:r>
              <a:rPr lang="en-US" sz="1600" i="1" dirty="0">
                <a:solidFill>
                  <a:srgbClr val="7F7F7F"/>
                </a:solidFill>
                <a:ea typeface="Calibri"/>
                <a:cs typeface="Times New Roman"/>
              </a:rPr>
              <a:t> </a:t>
            </a:r>
            <a:endParaRPr lang="en-US" sz="1100" dirty="0">
              <a:ea typeface="Calibri"/>
              <a:cs typeface="Times New Roman"/>
            </a:endParaRPr>
          </a:p>
          <a:p>
            <a:r>
              <a:rPr lang="en-US" sz="1100" dirty="0">
                <a:solidFill>
                  <a:srgbClr val="000000"/>
                </a:solidFill>
                <a:ea typeface="Calibri"/>
                <a:cs typeface="Times New Roman"/>
              </a:rPr>
              <a:t> </a:t>
            </a:r>
          </a:p>
          <a:p>
            <a:endParaRPr lang="en-US" sz="1100" dirty="0">
              <a:solidFill>
                <a:srgbClr val="000000"/>
              </a:solidFill>
              <a:ea typeface="Calibri"/>
              <a:cs typeface="Times New Roman"/>
            </a:endParaRPr>
          </a:p>
          <a:p>
            <a:endParaRPr lang="en-US" sz="1100" dirty="0">
              <a:solidFill>
                <a:srgbClr val="000000"/>
              </a:solidFill>
              <a:ea typeface="Calibri"/>
              <a:cs typeface="Times New Roman"/>
            </a:endParaRPr>
          </a:p>
          <a:p>
            <a:endParaRPr lang="en-US" sz="1100" dirty="0">
              <a:solidFill>
                <a:srgbClr val="000000"/>
              </a:solidFill>
              <a:ea typeface="Calibri"/>
              <a:cs typeface="Times New Roman"/>
            </a:endParaRPr>
          </a:p>
          <a:p>
            <a:endParaRPr lang="en-US" sz="1100" dirty="0">
              <a:solidFill>
                <a:srgbClr val="000000"/>
              </a:solidFill>
              <a:ea typeface="Calibri"/>
              <a:cs typeface="Times New Roman"/>
            </a:endParaRPr>
          </a:p>
          <a:p>
            <a:endParaRPr lang="en-US" sz="1100" dirty="0">
              <a:solidFill>
                <a:srgbClr val="000000"/>
              </a:solidFill>
              <a:ea typeface="Calibri"/>
              <a:cs typeface="Times New Roman"/>
            </a:endParaRPr>
          </a:p>
          <a:p>
            <a:pPr lvl="0">
              <a:tabLst>
                <a:tab pos="5429250" algn="l"/>
              </a:tabLst>
            </a:pPr>
            <a:r>
              <a:rPr lang="en-US" sz="1600" dirty="0">
                <a:solidFill>
                  <a:srgbClr val="CC9900"/>
                </a:solidFill>
                <a:ea typeface="Calibri"/>
                <a:cs typeface="Times New Roman"/>
              </a:rPr>
              <a:t>Competencies for the Position</a:t>
            </a:r>
          </a:p>
          <a:p>
            <a:pPr lvl="0">
              <a:tabLst>
                <a:tab pos="5429250" algn="l"/>
              </a:tabLst>
            </a:pPr>
            <a:endParaRPr lang="en-US" sz="1600" dirty="0">
              <a:solidFill>
                <a:srgbClr val="CC9900"/>
              </a:solidFill>
              <a:ea typeface="Calibri"/>
              <a:cs typeface="Times New Roman"/>
            </a:endParaRPr>
          </a:p>
          <a:p>
            <a:pPr lvl="0">
              <a:tabLst>
                <a:tab pos="5429250" algn="l"/>
              </a:tabLst>
            </a:pPr>
            <a:endParaRPr lang="en-US" sz="1200" dirty="0">
              <a:solidFill>
                <a:prstClr val="black"/>
              </a:solidFill>
              <a:ea typeface="Calibri"/>
              <a:cs typeface="Times New Roman"/>
            </a:endParaRPr>
          </a:p>
          <a:p>
            <a:pPr lvl="0" algn="ctr">
              <a:tabLst>
                <a:tab pos="5429250" algn="l"/>
              </a:tabLst>
            </a:pPr>
            <a:r>
              <a:rPr lang="en-US" sz="1200" b="1" dirty="0">
                <a:solidFill>
                  <a:srgbClr val="404040"/>
                </a:solidFill>
                <a:ea typeface="Calibri"/>
                <a:cs typeface="Times New Roman"/>
              </a:rPr>
              <a:t>Selected Competencies:  1</a:t>
            </a:r>
            <a:endParaRPr lang="en-US" sz="1200" dirty="0">
              <a:solidFill>
                <a:prstClr val="black"/>
              </a:solidFill>
              <a:ea typeface="Calibri"/>
              <a:cs typeface="Times New Roman"/>
            </a:endParaRPr>
          </a:p>
        </p:txBody>
      </p:sp>
      <p:sp>
        <p:nvSpPr>
          <p:cNvPr id="31" name="TextBox 30"/>
          <p:cNvSpPr txBox="1"/>
          <p:nvPr/>
        </p:nvSpPr>
        <p:spPr>
          <a:xfrm>
            <a:off x="4061315" y="6182436"/>
            <a:ext cx="1021370" cy="523220"/>
          </a:xfrm>
          <a:prstGeom prst="rect">
            <a:avLst/>
          </a:prstGeom>
          <a:noFill/>
        </p:spPr>
        <p:txBody>
          <a:bodyPr wrap="none" rtlCol="0">
            <a:spAutoFit/>
          </a:bodyPr>
          <a:lstStyle/>
          <a:p>
            <a:pPr algn="ctr"/>
            <a:r>
              <a:rPr lang="en-US" sz="1400" b="1" dirty="0">
                <a:solidFill>
                  <a:srgbClr val="CC9900"/>
                </a:solidFill>
                <a:ea typeface="Calibri"/>
                <a:cs typeface="Times New Roman"/>
                <a:sym typeface="Wingdings 3"/>
              </a:rPr>
              <a:t></a:t>
            </a:r>
            <a:endParaRPr lang="en-US" sz="1400" dirty="0">
              <a:ea typeface="Calibri"/>
              <a:cs typeface="Times New Roman"/>
            </a:endParaRPr>
          </a:p>
          <a:p>
            <a:r>
              <a:rPr lang="en-US" sz="1400" dirty="0">
                <a:solidFill>
                  <a:srgbClr val="595959"/>
                </a:solidFill>
                <a:ea typeface="Calibri"/>
                <a:cs typeface="Times New Roman"/>
              </a:rPr>
              <a:t>Back to Top</a:t>
            </a:r>
            <a:endParaRPr lang="en-US" sz="1400" dirty="0"/>
          </a:p>
        </p:txBody>
      </p:sp>
      <p:sp>
        <p:nvSpPr>
          <p:cNvPr id="6"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20" name="Text Box 1"/>
          <p:cNvSpPr txBox="1"/>
          <p:nvPr/>
        </p:nvSpPr>
        <p:spPr>
          <a:xfrm>
            <a:off x="3840480" y="5791200"/>
            <a:ext cx="1463040" cy="182880"/>
          </a:xfrm>
          <a:prstGeom prst="rect">
            <a:avLst/>
          </a:prstGeom>
          <a:solidFill>
            <a:schemeClr val="accent5">
              <a:lumMod val="75000"/>
            </a:schemeClr>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ctr" anchorCtr="0" forceAA="0" compatLnSpc="1">
            <a:prstTxWarp prst="textNoShape">
              <a:avLst/>
            </a:prstTxWarp>
            <a:noAutofit/>
          </a:bodyPr>
          <a:lstStyle/>
          <a:p>
            <a:pPr marL="0" marR="0" algn="ctr">
              <a:spcBef>
                <a:spcPts val="0"/>
              </a:spcBef>
              <a:spcAft>
                <a:spcPts val="0"/>
              </a:spcAft>
            </a:pPr>
            <a:r>
              <a:rPr lang="en-US" sz="1100" b="1">
                <a:solidFill>
                  <a:srgbClr val="FFFFFF"/>
                </a:solidFill>
                <a:effectLst/>
                <a:ea typeface="Calibri"/>
                <a:cs typeface="Times New Roman"/>
              </a:rPr>
              <a:t>Save for Later</a:t>
            </a:r>
            <a:endParaRPr lang="en-US" sz="1100">
              <a:effectLst/>
              <a:ea typeface="Calibri"/>
              <a:cs typeface="Times New Roman"/>
            </a:endParaRPr>
          </a:p>
        </p:txBody>
      </p:sp>
      <p:sp>
        <p:nvSpPr>
          <p:cNvPr id="21" name="Text Box 4"/>
          <p:cNvSpPr txBox="1"/>
          <p:nvPr/>
        </p:nvSpPr>
        <p:spPr>
          <a:xfrm>
            <a:off x="5529103" y="5791200"/>
            <a:ext cx="1463040" cy="182880"/>
          </a:xfrm>
          <a:prstGeom prst="rect">
            <a:avLst/>
          </a:prstGeom>
          <a:solidFill>
            <a:schemeClr val="accent5">
              <a:lumMod val="75000"/>
            </a:schemeClr>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marL="0" marR="0" algn="ctr">
              <a:spcBef>
                <a:spcPts val="0"/>
              </a:spcBef>
              <a:spcAft>
                <a:spcPts val="0"/>
              </a:spcAft>
            </a:pPr>
            <a:r>
              <a:rPr lang="en-US" sz="1100" b="1">
                <a:solidFill>
                  <a:srgbClr val="FFFFFF"/>
                </a:solidFill>
                <a:effectLst/>
                <a:ea typeface="Calibri"/>
                <a:cs typeface="Times New Roman"/>
              </a:rPr>
              <a:t>Save and Next Step  </a:t>
            </a:r>
            <a:r>
              <a:rPr lang="en-US" sz="1100" b="1">
                <a:solidFill>
                  <a:srgbClr val="FFFFFF"/>
                </a:solidFill>
                <a:effectLst/>
                <a:ea typeface="Calibri"/>
                <a:cs typeface="Times New Roman"/>
                <a:sym typeface="Wingdings 3"/>
              </a:rPr>
              <a:t></a:t>
            </a:r>
            <a:endParaRPr lang="en-US" sz="1100">
              <a:effectLst/>
              <a:ea typeface="Calibri"/>
              <a:cs typeface="Times New Roman"/>
            </a:endParaRPr>
          </a:p>
        </p:txBody>
      </p:sp>
      <p:sp>
        <p:nvSpPr>
          <p:cNvPr id="22" name="Text Box 13"/>
          <p:cNvSpPr txBox="1"/>
          <p:nvPr/>
        </p:nvSpPr>
        <p:spPr>
          <a:xfrm>
            <a:off x="2133600" y="5791200"/>
            <a:ext cx="1463040" cy="182880"/>
          </a:xfrm>
          <a:prstGeom prst="rect">
            <a:avLst/>
          </a:prstGeom>
          <a:solidFill>
            <a:schemeClr val="accent5">
              <a:lumMod val="75000"/>
            </a:schemeClr>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r>
              <a:rPr lang="en-US" sz="1100" b="1" dirty="0">
                <a:solidFill>
                  <a:srgbClr val="FFFFFF"/>
                </a:solidFill>
                <a:ea typeface="Calibri"/>
                <a:cs typeface="Times New Roman"/>
                <a:sym typeface="Wingdings 3"/>
              </a:rPr>
              <a:t></a:t>
            </a:r>
            <a:r>
              <a:rPr lang="en-US" sz="1100" b="1" dirty="0">
                <a:solidFill>
                  <a:srgbClr val="FFFFFF"/>
                </a:solidFill>
                <a:ea typeface="Calibri"/>
                <a:cs typeface="Times New Roman"/>
              </a:rPr>
              <a:t>  Previous Page</a:t>
            </a:r>
            <a:endParaRPr lang="en-US" sz="1100" dirty="0">
              <a:ea typeface="Calibri"/>
              <a:cs typeface="Times New Roman"/>
            </a:endParaRPr>
          </a:p>
        </p:txBody>
      </p:sp>
      <p:graphicFrame>
        <p:nvGraphicFramePr>
          <p:cNvPr id="8" name="Table 7"/>
          <p:cNvGraphicFramePr>
            <a:graphicFrameLocks noGrp="1"/>
          </p:cNvGraphicFramePr>
          <p:nvPr>
            <p:extLst>
              <p:ext uri="{D42A27DB-BD31-4B8C-83A1-F6EECF244321}">
                <p14:modId xmlns:p14="http://schemas.microsoft.com/office/powerpoint/2010/main" val="583677500"/>
              </p:ext>
            </p:extLst>
          </p:nvPr>
        </p:nvGraphicFramePr>
        <p:xfrm>
          <a:off x="457200" y="2057400"/>
          <a:ext cx="8229600" cy="841324"/>
        </p:xfrm>
        <a:graphic>
          <a:graphicData uri="http://schemas.openxmlformats.org/drawingml/2006/table">
            <a:tbl>
              <a:tblPr firstRow="1" firstCol="1" bandRow="1"/>
              <a:tblGrid>
                <a:gridCol w="1124542">
                  <a:extLst>
                    <a:ext uri="{9D8B030D-6E8A-4147-A177-3AD203B41FA5}">
                      <a16:colId xmlns:a16="http://schemas.microsoft.com/office/drawing/2014/main" val="20000"/>
                    </a:ext>
                  </a:extLst>
                </a:gridCol>
                <a:gridCol w="7105058">
                  <a:extLst>
                    <a:ext uri="{9D8B030D-6E8A-4147-A177-3AD203B41FA5}">
                      <a16:colId xmlns:a16="http://schemas.microsoft.com/office/drawing/2014/main" val="20001"/>
                    </a:ext>
                  </a:extLst>
                </a:gridCol>
              </a:tblGrid>
              <a:tr h="149939">
                <a:tc>
                  <a:txBody>
                    <a:bodyPr/>
                    <a:lstStyle/>
                    <a:p>
                      <a:pPr marL="0" marR="0">
                        <a:spcBef>
                          <a:spcPts val="0"/>
                        </a:spcBef>
                        <a:spcAft>
                          <a:spcPts val="0"/>
                        </a:spcAft>
                        <a:tabLst>
                          <a:tab pos="5429250" algn="l"/>
                        </a:tabLst>
                      </a:pPr>
                      <a:r>
                        <a:rPr lang="en-US" sz="1000" b="1" dirty="0">
                          <a:solidFill>
                            <a:srgbClr val="31849B"/>
                          </a:solidFill>
                          <a:effectLst/>
                          <a:latin typeface="Calibri"/>
                          <a:ea typeface="Calibri"/>
                          <a:cs typeface="Times New Roman"/>
                        </a:rPr>
                        <a:t>Incumbent</a:t>
                      </a:r>
                      <a:endParaRPr lang="en-US" sz="1000" dirty="0">
                        <a:effectLst/>
                        <a:latin typeface="Calibri"/>
                        <a:ea typeface="Calibri"/>
                        <a:cs typeface="Times New Roman"/>
                      </a:endParaRPr>
                    </a:p>
                  </a:txBody>
                  <a:tcPr marL="61339" marR="61339" marT="0" marB="0">
                    <a:lnL>
                      <a:noFill/>
                    </a:lnL>
                    <a:lnR>
                      <a:noFill/>
                    </a:lnR>
                    <a:lnT>
                      <a:noFill/>
                    </a:lnT>
                    <a:lnB>
                      <a:noFill/>
                    </a:lnB>
                  </a:tcPr>
                </a:tc>
                <a:tc>
                  <a:txBody>
                    <a:bodyPr/>
                    <a:lstStyle/>
                    <a:p>
                      <a:pPr marL="0" marR="0">
                        <a:spcBef>
                          <a:spcPts val="0"/>
                        </a:spcBef>
                        <a:spcAft>
                          <a:spcPts val="0"/>
                        </a:spcAft>
                        <a:tabLst>
                          <a:tab pos="5429250" algn="l"/>
                        </a:tabLst>
                      </a:pPr>
                      <a:r>
                        <a:rPr lang="en-US" sz="1000">
                          <a:solidFill>
                            <a:srgbClr val="595959"/>
                          </a:solidFill>
                          <a:effectLst/>
                          <a:latin typeface="Calibri"/>
                          <a:ea typeface="Calibri"/>
                          <a:cs typeface="Times New Roman"/>
                        </a:rPr>
                        <a:t>Goofy Goof (Goofy.Goof@opm.gov)</a:t>
                      </a:r>
                      <a:endParaRPr lang="en-US" sz="1000">
                        <a:effectLst/>
                        <a:latin typeface="Calibri"/>
                        <a:ea typeface="Calibri"/>
                        <a:cs typeface="Times New Roman"/>
                      </a:endParaRPr>
                    </a:p>
                  </a:txBody>
                  <a:tcPr marL="61339" marR="61339" marT="0" marB="0">
                    <a:lnL>
                      <a:noFill/>
                    </a:lnL>
                    <a:lnR>
                      <a:noFill/>
                    </a:lnR>
                    <a:lnT>
                      <a:noFill/>
                    </a:lnT>
                    <a:lnB>
                      <a:noFill/>
                    </a:lnB>
                  </a:tcPr>
                </a:tc>
                <a:extLst>
                  <a:ext uri="{0D108BD9-81ED-4DB2-BD59-A6C34878D82A}">
                    <a16:rowId xmlns:a16="http://schemas.microsoft.com/office/drawing/2014/main" val="10000"/>
                  </a:ext>
                </a:extLst>
              </a:tr>
              <a:tr h="68154">
                <a:tc>
                  <a:txBody>
                    <a:bodyPr/>
                    <a:lstStyle/>
                    <a:p>
                      <a:pPr marL="0" marR="0">
                        <a:spcBef>
                          <a:spcPts val="0"/>
                        </a:spcBef>
                        <a:spcAft>
                          <a:spcPts val="0"/>
                        </a:spcAft>
                        <a:tabLst>
                          <a:tab pos="5429250" algn="l"/>
                        </a:tabLst>
                      </a:pPr>
                      <a:r>
                        <a:rPr lang="en-US" sz="400" b="1">
                          <a:solidFill>
                            <a:srgbClr val="31849B"/>
                          </a:solidFill>
                          <a:effectLst/>
                          <a:latin typeface="Calibri"/>
                          <a:ea typeface="Calibri"/>
                          <a:cs typeface="Times New Roman"/>
                        </a:rPr>
                        <a:t> </a:t>
                      </a:r>
                      <a:endParaRPr lang="en-US" sz="1000">
                        <a:effectLst/>
                        <a:latin typeface="Calibri"/>
                        <a:ea typeface="Calibri"/>
                        <a:cs typeface="Times New Roman"/>
                      </a:endParaRPr>
                    </a:p>
                  </a:txBody>
                  <a:tcPr marL="61339" marR="61339" marT="0" marB="0">
                    <a:lnL>
                      <a:noFill/>
                    </a:lnL>
                    <a:lnR>
                      <a:noFill/>
                    </a:lnR>
                    <a:lnT>
                      <a:noFill/>
                    </a:lnT>
                    <a:lnB>
                      <a:noFill/>
                    </a:lnB>
                  </a:tcPr>
                </a:tc>
                <a:tc>
                  <a:txBody>
                    <a:bodyPr/>
                    <a:lstStyle/>
                    <a:p>
                      <a:pPr marL="0" marR="0">
                        <a:spcBef>
                          <a:spcPts val="0"/>
                        </a:spcBef>
                        <a:spcAft>
                          <a:spcPts val="0"/>
                        </a:spcAft>
                        <a:tabLst>
                          <a:tab pos="5429250" algn="l"/>
                        </a:tabLst>
                      </a:pPr>
                      <a:r>
                        <a:rPr lang="en-US" sz="400">
                          <a:solidFill>
                            <a:srgbClr val="595959"/>
                          </a:solidFill>
                          <a:effectLst/>
                          <a:latin typeface="Calibri"/>
                          <a:ea typeface="Calibri"/>
                          <a:cs typeface="Times New Roman"/>
                        </a:rPr>
                        <a:t> </a:t>
                      </a:r>
                      <a:endParaRPr lang="en-US" sz="1000">
                        <a:effectLst/>
                        <a:latin typeface="Calibri"/>
                        <a:ea typeface="Calibri"/>
                        <a:cs typeface="Times New Roman"/>
                      </a:endParaRPr>
                    </a:p>
                  </a:txBody>
                  <a:tcPr marL="61339" marR="61339" marT="0" marB="0">
                    <a:lnL>
                      <a:noFill/>
                    </a:lnL>
                    <a:lnR>
                      <a:noFill/>
                    </a:lnR>
                    <a:lnT>
                      <a:noFill/>
                    </a:lnT>
                    <a:lnB>
                      <a:noFill/>
                    </a:lnB>
                  </a:tcPr>
                </a:tc>
                <a:extLst>
                  <a:ext uri="{0D108BD9-81ED-4DB2-BD59-A6C34878D82A}">
                    <a16:rowId xmlns:a16="http://schemas.microsoft.com/office/drawing/2014/main" val="10001"/>
                  </a:ext>
                </a:extLst>
              </a:tr>
              <a:tr h="149939">
                <a:tc>
                  <a:txBody>
                    <a:bodyPr/>
                    <a:lstStyle/>
                    <a:p>
                      <a:pPr marL="0" marR="0">
                        <a:spcBef>
                          <a:spcPts val="0"/>
                        </a:spcBef>
                        <a:spcAft>
                          <a:spcPts val="0"/>
                        </a:spcAft>
                        <a:tabLst>
                          <a:tab pos="5429250" algn="l"/>
                        </a:tabLst>
                      </a:pPr>
                      <a:r>
                        <a:rPr lang="en-US" sz="1000" b="1">
                          <a:solidFill>
                            <a:srgbClr val="31849B"/>
                          </a:solidFill>
                          <a:effectLst/>
                          <a:latin typeface="Calibri"/>
                          <a:ea typeface="Calibri"/>
                          <a:cs typeface="Times New Roman"/>
                        </a:rPr>
                        <a:t>Position</a:t>
                      </a:r>
                      <a:endParaRPr lang="en-US" sz="1000">
                        <a:effectLst/>
                        <a:latin typeface="Calibri"/>
                        <a:ea typeface="Calibri"/>
                        <a:cs typeface="Times New Roman"/>
                      </a:endParaRPr>
                    </a:p>
                  </a:txBody>
                  <a:tcPr marL="61339" marR="61339" marT="0" marB="0">
                    <a:lnL>
                      <a:noFill/>
                    </a:lnL>
                    <a:lnR>
                      <a:noFill/>
                    </a:lnR>
                    <a:lnT>
                      <a:noFill/>
                    </a:lnT>
                    <a:lnB>
                      <a:noFill/>
                    </a:lnB>
                  </a:tcPr>
                </a:tc>
                <a:tc>
                  <a:txBody>
                    <a:bodyPr/>
                    <a:lstStyle/>
                    <a:p>
                      <a:pPr marL="0" marR="0">
                        <a:spcBef>
                          <a:spcPts val="0"/>
                        </a:spcBef>
                        <a:spcAft>
                          <a:spcPts val="0"/>
                        </a:spcAft>
                        <a:tabLst>
                          <a:tab pos="5429250" algn="l"/>
                        </a:tabLst>
                      </a:pPr>
                      <a:r>
                        <a:rPr lang="en-US" sz="1000" dirty="0">
                          <a:solidFill>
                            <a:srgbClr val="595959"/>
                          </a:solidFill>
                          <a:effectLst/>
                          <a:latin typeface="Calibri"/>
                          <a:ea typeface="Calibri"/>
                          <a:cs typeface="Times New Roman"/>
                        </a:rPr>
                        <a:t>GS-0343-13 Employee in Human Resources</a:t>
                      </a:r>
                      <a:endParaRPr lang="en-US" sz="1000" dirty="0">
                        <a:effectLst/>
                        <a:latin typeface="Calibri"/>
                        <a:ea typeface="Calibri"/>
                        <a:cs typeface="Times New Roman"/>
                      </a:endParaRPr>
                    </a:p>
                  </a:txBody>
                  <a:tcPr marL="61339" marR="61339" marT="0" marB="0">
                    <a:lnL>
                      <a:noFill/>
                    </a:lnL>
                    <a:lnR>
                      <a:noFill/>
                    </a:lnR>
                    <a:lnT>
                      <a:noFill/>
                    </a:lnT>
                    <a:lnB>
                      <a:noFill/>
                    </a:lnB>
                  </a:tcPr>
                </a:tc>
                <a:extLst>
                  <a:ext uri="{0D108BD9-81ED-4DB2-BD59-A6C34878D82A}">
                    <a16:rowId xmlns:a16="http://schemas.microsoft.com/office/drawing/2014/main" val="10002"/>
                  </a:ext>
                </a:extLst>
              </a:tr>
              <a:tr h="81785">
                <a:tc>
                  <a:txBody>
                    <a:bodyPr/>
                    <a:lstStyle/>
                    <a:p>
                      <a:pPr marL="0" marR="0">
                        <a:spcBef>
                          <a:spcPts val="0"/>
                        </a:spcBef>
                        <a:spcAft>
                          <a:spcPts val="0"/>
                        </a:spcAft>
                        <a:tabLst>
                          <a:tab pos="5429250" algn="l"/>
                        </a:tabLst>
                      </a:pPr>
                      <a:r>
                        <a:rPr lang="en-US" sz="500" b="1">
                          <a:solidFill>
                            <a:srgbClr val="31849B"/>
                          </a:solidFill>
                          <a:effectLst/>
                          <a:latin typeface="Calibri"/>
                          <a:ea typeface="Calibri"/>
                          <a:cs typeface="Times New Roman"/>
                        </a:rPr>
                        <a:t> </a:t>
                      </a:r>
                      <a:endParaRPr lang="en-US" sz="1000">
                        <a:effectLst/>
                        <a:latin typeface="Calibri"/>
                        <a:ea typeface="Calibri"/>
                        <a:cs typeface="Times New Roman"/>
                      </a:endParaRPr>
                    </a:p>
                  </a:txBody>
                  <a:tcPr marL="61339" marR="61339" marT="0" marB="0">
                    <a:lnL>
                      <a:noFill/>
                    </a:lnL>
                    <a:lnR>
                      <a:noFill/>
                    </a:lnR>
                    <a:lnT>
                      <a:noFill/>
                    </a:lnT>
                    <a:lnB>
                      <a:noFill/>
                    </a:lnB>
                  </a:tcPr>
                </a:tc>
                <a:tc>
                  <a:txBody>
                    <a:bodyPr/>
                    <a:lstStyle/>
                    <a:p>
                      <a:pPr marL="0" marR="0">
                        <a:spcBef>
                          <a:spcPts val="0"/>
                        </a:spcBef>
                        <a:spcAft>
                          <a:spcPts val="0"/>
                        </a:spcAft>
                        <a:tabLst>
                          <a:tab pos="5429250" algn="l"/>
                        </a:tabLst>
                      </a:pPr>
                      <a:r>
                        <a:rPr lang="en-US" sz="500">
                          <a:solidFill>
                            <a:srgbClr val="595959"/>
                          </a:solidFill>
                          <a:effectLst/>
                          <a:latin typeface="Calibri"/>
                          <a:ea typeface="Calibri"/>
                          <a:cs typeface="Times New Roman"/>
                        </a:rPr>
                        <a:t> </a:t>
                      </a:r>
                      <a:endParaRPr lang="en-US" sz="1000">
                        <a:effectLst/>
                        <a:latin typeface="Calibri"/>
                        <a:ea typeface="Calibri"/>
                        <a:cs typeface="Times New Roman"/>
                      </a:endParaRPr>
                    </a:p>
                  </a:txBody>
                  <a:tcPr marL="61339" marR="61339" marT="0" marB="0">
                    <a:lnL>
                      <a:noFill/>
                    </a:lnL>
                    <a:lnR>
                      <a:noFill/>
                    </a:lnR>
                    <a:lnT>
                      <a:noFill/>
                    </a:lnT>
                    <a:lnB>
                      <a:noFill/>
                    </a:lnB>
                  </a:tcPr>
                </a:tc>
                <a:extLst>
                  <a:ext uri="{0D108BD9-81ED-4DB2-BD59-A6C34878D82A}">
                    <a16:rowId xmlns:a16="http://schemas.microsoft.com/office/drawing/2014/main" val="10003"/>
                  </a:ext>
                </a:extLst>
              </a:tr>
              <a:tr h="149939">
                <a:tc>
                  <a:txBody>
                    <a:bodyPr/>
                    <a:lstStyle/>
                    <a:p>
                      <a:pPr marL="0" marR="0">
                        <a:spcBef>
                          <a:spcPts val="0"/>
                        </a:spcBef>
                        <a:spcAft>
                          <a:spcPts val="0"/>
                        </a:spcAft>
                        <a:tabLst>
                          <a:tab pos="5429250" algn="l"/>
                        </a:tabLst>
                      </a:pPr>
                      <a:r>
                        <a:rPr lang="en-US" sz="1000" b="1">
                          <a:solidFill>
                            <a:srgbClr val="31849B"/>
                          </a:solidFill>
                          <a:effectLst/>
                          <a:latin typeface="Calibri"/>
                          <a:ea typeface="Calibri"/>
                          <a:cs typeface="Times New Roman"/>
                        </a:rPr>
                        <a:t>Organization</a:t>
                      </a:r>
                      <a:endParaRPr lang="en-US" sz="1000">
                        <a:effectLst/>
                        <a:latin typeface="Calibri"/>
                        <a:ea typeface="Calibri"/>
                        <a:cs typeface="Times New Roman"/>
                      </a:endParaRPr>
                    </a:p>
                  </a:txBody>
                  <a:tcPr marL="61339" marR="61339" marT="0" marB="0">
                    <a:lnL>
                      <a:noFill/>
                    </a:lnL>
                    <a:lnR>
                      <a:noFill/>
                    </a:lnR>
                    <a:lnT>
                      <a:noFill/>
                    </a:lnT>
                    <a:lnB>
                      <a:noFill/>
                    </a:lnB>
                  </a:tcPr>
                </a:tc>
                <a:tc>
                  <a:txBody>
                    <a:bodyPr/>
                    <a:lstStyle/>
                    <a:p>
                      <a:pPr marL="0" marR="0">
                        <a:spcBef>
                          <a:spcPts val="0"/>
                        </a:spcBef>
                        <a:spcAft>
                          <a:spcPts val="0"/>
                        </a:spcAft>
                        <a:tabLst>
                          <a:tab pos="5429250" algn="l"/>
                        </a:tabLst>
                      </a:pPr>
                      <a:r>
                        <a:rPr lang="en-US" sz="1000">
                          <a:solidFill>
                            <a:srgbClr val="595959"/>
                          </a:solidFill>
                          <a:effectLst/>
                          <a:latin typeface="Calibri"/>
                          <a:ea typeface="Calibri"/>
                          <a:cs typeface="Times New Roman"/>
                        </a:rPr>
                        <a:t>Office of Personnel Management &gt; Employee Services &gt; Strategic Workforce Planning &gt; Forecasting &amp; Methods</a:t>
                      </a:r>
                      <a:endParaRPr lang="en-US" sz="1000">
                        <a:effectLst/>
                        <a:latin typeface="Calibri"/>
                        <a:ea typeface="Calibri"/>
                        <a:cs typeface="Times New Roman"/>
                      </a:endParaRPr>
                    </a:p>
                  </a:txBody>
                  <a:tcPr marL="61339" marR="61339" marT="0" marB="0">
                    <a:lnL>
                      <a:noFill/>
                    </a:lnL>
                    <a:lnR>
                      <a:noFill/>
                    </a:lnR>
                    <a:lnT>
                      <a:noFill/>
                    </a:lnT>
                    <a:lnB>
                      <a:noFill/>
                    </a:lnB>
                  </a:tcPr>
                </a:tc>
                <a:extLst>
                  <a:ext uri="{0D108BD9-81ED-4DB2-BD59-A6C34878D82A}">
                    <a16:rowId xmlns:a16="http://schemas.microsoft.com/office/drawing/2014/main" val="10004"/>
                  </a:ext>
                </a:extLst>
              </a:tr>
              <a:tr h="81785">
                <a:tc>
                  <a:txBody>
                    <a:bodyPr/>
                    <a:lstStyle/>
                    <a:p>
                      <a:pPr marL="0" marR="0">
                        <a:spcBef>
                          <a:spcPts val="0"/>
                        </a:spcBef>
                        <a:spcAft>
                          <a:spcPts val="0"/>
                        </a:spcAft>
                        <a:tabLst>
                          <a:tab pos="5429250" algn="l"/>
                        </a:tabLst>
                      </a:pPr>
                      <a:r>
                        <a:rPr lang="en-US" sz="500" b="1">
                          <a:solidFill>
                            <a:srgbClr val="31849B"/>
                          </a:solidFill>
                          <a:effectLst/>
                          <a:latin typeface="Calibri"/>
                          <a:ea typeface="Calibri"/>
                          <a:cs typeface="Times New Roman"/>
                        </a:rPr>
                        <a:t> </a:t>
                      </a:r>
                      <a:endParaRPr lang="en-US" sz="1000">
                        <a:effectLst/>
                        <a:latin typeface="Calibri"/>
                        <a:ea typeface="Calibri"/>
                        <a:cs typeface="Times New Roman"/>
                      </a:endParaRPr>
                    </a:p>
                  </a:txBody>
                  <a:tcPr marL="61339" marR="61339" marT="0" marB="0">
                    <a:lnL>
                      <a:noFill/>
                    </a:lnL>
                    <a:lnR>
                      <a:noFill/>
                    </a:lnR>
                    <a:lnT>
                      <a:noFill/>
                    </a:lnT>
                    <a:lnB>
                      <a:noFill/>
                    </a:lnB>
                  </a:tcPr>
                </a:tc>
                <a:tc>
                  <a:txBody>
                    <a:bodyPr/>
                    <a:lstStyle/>
                    <a:p>
                      <a:pPr marL="0" marR="0">
                        <a:spcBef>
                          <a:spcPts val="0"/>
                        </a:spcBef>
                        <a:spcAft>
                          <a:spcPts val="0"/>
                        </a:spcAft>
                        <a:tabLst>
                          <a:tab pos="5429250" algn="l"/>
                        </a:tabLst>
                      </a:pPr>
                      <a:r>
                        <a:rPr lang="en-US" sz="500">
                          <a:solidFill>
                            <a:srgbClr val="595959"/>
                          </a:solidFill>
                          <a:effectLst/>
                          <a:latin typeface="Calibri"/>
                          <a:ea typeface="Calibri"/>
                          <a:cs typeface="Times New Roman"/>
                        </a:rPr>
                        <a:t> </a:t>
                      </a:r>
                      <a:endParaRPr lang="en-US" sz="1000">
                        <a:effectLst/>
                        <a:latin typeface="Calibri"/>
                        <a:ea typeface="Calibri"/>
                        <a:cs typeface="Times New Roman"/>
                      </a:endParaRPr>
                    </a:p>
                  </a:txBody>
                  <a:tcPr marL="61339" marR="61339" marT="0" marB="0">
                    <a:lnL>
                      <a:noFill/>
                    </a:lnL>
                    <a:lnR>
                      <a:noFill/>
                    </a:lnR>
                    <a:lnT>
                      <a:noFill/>
                    </a:lnT>
                    <a:lnB>
                      <a:noFill/>
                    </a:lnB>
                  </a:tcPr>
                </a:tc>
                <a:extLst>
                  <a:ext uri="{0D108BD9-81ED-4DB2-BD59-A6C34878D82A}">
                    <a16:rowId xmlns:a16="http://schemas.microsoft.com/office/drawing/2014/main" val="10005"/>
                  </a:ext>
                </a:extLst>
              </a:tr>
              <a:tr h="149939">
                <a:tc>
                  <a:txBody>
                    <a:bodyPr/>
                    <a:lstStyle/>
                    <a:p>
                      <a:pPr marL="0" marR="0">
                        <a:spcBef>
                          <a:spcPts val="0"/>
                        </a:spcBef>
                        <a:spcAft>
                          <a:spcPts val="0"/>
                        </a:spcAft>
                        <a:tabLst>
                          <a:tab pos="5429250" algn="l"/>
                        </a:tabLst>
                      </a:pPr>
                      <a:r>
                        <a:rPr lang="en-US" sz="1000" b="1">
                          <a:solidFill>
                            <a:srgbClr val="31849B"/>
                          </a:solidFill>
                          <a:effectLst/>
                          <a:latin typeface="Calibri"/>
                          <a:ea typeface="Calibri"/>
                          <a:cs typeface="Times New Roman"/>
                        </a:rPr>
                        <a:t>Duty Station</a:t>
                      </a:r>
                      <a:endParaRPr lang="en-US" sz="1000">
                        <a:effectLst/>
                        <a:latin typeface="Calibri"/>
                        <a:ea typeface="Calibri"/>
                        <a:cs typeface="Times New Roman"/>
                      </a:endParaRPr>
                    </a:p>
                  </a:txBody>
                  <a:tcPr marL="61339" marR="61339" marT="0" marB="0">
                    <a:lnL>
                      <a:noFill/>
                    </a:lnL>
                    <a:lnR>
                      <a:noFill/>
                    </a:lnR>
                    <a:lnT>
                      <a:noFill/>
                    </a:lnT>
                    <a:lnB>
                      <a:noFill/>
                    </a:lnB>
                  </a:tcPr>
                </a:tc>
                <a:tc>
                  <a:txBody>
                    <a:bodyPr/>
                    <a:lstStyle/>
                    <a:p>
                      <a:pPr marL="0" marR="0">
                        <a:spcBef>
                          <a:spcPts val="0"/>
                        </a:spcBef>
                        <a:spcAft>
                          <a:spcPts val="0"/>
                        </a:spcAft>
                        <a:tabLst>
                          <a:tab pos="5429250" algn="l"/>
                        </a:tabLst>
                      </a:pPr>
                      <a:r>
                        <a:rPr lang="en-US" sz="1000" dirty="0">
                          <a:solidFill>
                            <a:srgbClr val="595959"/>
                          </a:solidFill>
                          <a:effectLst/>
                          <a:latin typeface="Calibri"/>
                          <a:ea typeface="Calibri"/>
                          <a:cs typeface="Times New Roman"/>
                        </a:rPr>
                        <a:t>Washington, DC</a:t>
                      </a:r>
                      <a:endParaRPr lang="en-US" sz="1000" dirty="0">
                        <a:effectLst/>
                        <a:latin typeface="Calibri"/>
                        <a:ea typeface="Calibri"/>
                        <a:cs typeface="Times New Roman"/>
                      </a:endParaRPr>
                    </a:p>
                  </a:txBody>
                  <a:tcPr marL="61339" marR="61339" marT="0" marB="0">
                    <a:lnL>
                      <a:noFill/>
                    </a:lnL>
                    <a:lnR>
                      <a:noFill/>
                    </a:lnR>
                    <a:lnT>
                      <a:noFill/>
                    </a:lnT>
                    <a:lnB>
                      <a:noFill/>
                    </a:lnB>
                  </a:tcPr>
                </a:tc>
                <a:extLst>
                  <a:ext uri="{0D108BD9-81ED-4DB2-BD59-A6C34878D82A}">
                    <a16:rowId xmlns:a16="http://schemas.microsoft.com/office/drawing/2014/main" val="10006"/>
                  </a:ext>
                </a:extLst>
              </a:tr>
            </a:tbl>
          </a:graphicData>
        </a:graphic>
      </p:graphicFrame>
      <p:sp>
        <p:nvSpPr>
          <p:cNvPr id="19" name="Text Box 6"/>
          <p:cNvSpPr txBox="1"/>
          <p:nvPr/>
        </p:nvSpPr>
        <p:spPr>
          <a:xfrm>
            <a:off x="2971800" y="3581400"/>
            <a:ext cx="1463040" cy="182880"/>
          </a:xfrm>
          <a:prstGeom prst="rect">
            <a:avLst/>
          </a:prstGeom>
          <a:solidFill>
            <a:schemeClr val="bg1"/>
          </a:solidFill>
          <a:ln w="6350">
            <a:solidFill>
              <a:schemeClr val="accent5">
                <a:lumMod val="75000"/>
              </a:schemeClr>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ctr" anchorCtr="0" forceAA="0" compatLnSpc="1">
            <a:prstTxWarp prst="textNoShape">
              <a:avLst/>
            </a:prstTxWarp>
            <a:noAutofit/>
          </a:bodyPr>
          <a:lstStyle/>
          <a:p>
            <a:pPr marL="0" marR="0" algn="ctr">
              <a:spcBef>
                <a:spcPts val="0"/>
              </a:spcBef>
              <a:spcAft>
                <a:spcPts val="0"/>
              </a:spcAft>
            </a:pPr>
            <a:r>
              <a:rPr lang="en-US" sz="1100" b="1" dirty="0">
                <a:solidFill>
                  <a:schemeClr val="accent5">
                    <a:lumMod val="75000"/>
                  </a:schemeClr>
                </a:solidFill>
                <a:effectLst/>
                <a:ea typeface="Calibri"/>
                <a:cs typeface="Times New Roman"/>
              </a:rPr>
              <a:t>Search Database</a:t>
            </a:r>
            <a:endParaRPr lang="en-US" sz="1100" dirty="0">
              <a:solidFill>
                <a:schemeClr val="accent5">
                  <a:lumMod val="75000"/>
                </a:schemeClr>
              </a:solidFill>
              <a:effectLst/>
              <a:ea typeface="Calibri"/>
              <a:cs typeface="Times New Roman"/>
            </a:endParaRPr>
          </a:p>
        </p:txBody>
      </p:sp>
      <p:sp>
        <p:nvSpPr>
          <p:cNvPr id="23" name="Text Box 4"/>
          <p:cNvSpPr txBox="1"/>
          <p:nvPr/>
        </p:nvSpPr>
        <p:spPr>
          <a:xfrm>
            <a:off x="4684345" y="3581400"/>
            <a:ext cx="1463040" cy="182880"/>
          </a:xfrm>
          <a:prstGeom prst="rect">
            <a:avLst/>
          </a:prstGeom>
          <a:solidFill>
            <a:schemeClr val="bg1"/>
          </a:solidFill>
          <a:ln w="6350">
            <a:solidFill>
              <a:schemeClr val="accent5">
                <a:lumMod val="75000"/>
              </a:schemeClr>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ctr" anchorCtr="0" forceAA="0" compatLnSpc="1">
            <a:prstTxWarp prst="textNoShape">
              <a:avLst/>
            </a:prstTxWarp>
            <a:noAutofit/>
          </a:bodyPr>
          <a:lstStyle/>
          <a:p>
            <a:pPr marL="0" marR="0" algn="ctr">
              <a:spcBef>
                <a:spcPts val="0"/>
              </a:spcBef>
              <a:spcAft>
                <a:spcPts val="0"/>
              </a:spcAft>
            </a:pPr>
            <a:r>
              <a:rPr lang="en-US" sz="1100" b="1" dirty="0">
                <a:solidFill>
                  <a:schemeClr val="accent5">
                    <a:lumMod val="75000"/>
                  </a:schemeClr>
                </a:solidFill>
                <a:effectLst/>
                <a:ea typeface="Calibri"/>
                <a:cs typeface="Times New Roman"/>
              </a:rPr>
              <a:t>Import from Position</a:t>
            </a:r>
            <a:endParaRPr lang="en-US" sz="1100" dirty="0">
              <a:solidFill>
                <a:schemeClr val="accent5">
                  <a:lumMod val="75000"/>
                </a:schemeClr>
              </a:solidFill>
              <a:effectLst/>
              <a:ea typeface="Calibri"/>
              <a:cs typeface="Times New Roman"/>
            </a:endParaRPr>
          </a:p>
        </p:txBody>
      </p:sp>
      <p:graphicFrame>
        <p:nvGraphicFramePr>
          <p:cNvPr id="9" name="Table 8"/>
          <p:cNvGraphicFramePr>
            <a:graphicFrameLocks noGrp="1"/>
          </p:cNvGraphicFramePr>
          <p:nvPr>
            <p:extLst>
              <p:ext uri="{D42A27DB-BD31-4B8C-83A1-F6EECF244321}">
                <p14:modId xmlns:p14="http://schemas.microsoft.com/office/powerpoint/2010/main" val="766680556"/>
              </p:ext>
            </p:extLst>
          </p:nvPr>
        </p:nvGraphicFramePr>
        <p:xfrm>
          <a:off x="457200" y="4267200"/>
          <a:ext cx="8229600" cy="609600"/>
        </p:xfrm>
        <a:graphic>
          <a:graphicData uri="http://schemas.openxmlformats.org/drawingml/2006/table">
            <a:tbl>
              <a:tblPr firstRow="1" firstCol="1" bandRow="1"/>
              <a:tblGrid>
                <a:gridCol w="411480">
                  <a:extLst>
                    <a:ext uri="{9D8B030D-6E8A-4147-A177-3AD203B41FA5}">
                      <a16:colId xmlns:a16="http://schemas.microsoft.com/office/drawing/2014/main" val="20000"/>
                    </a:ext>
                  </a:extLst>
                </a:gridCol>
                <a:gridCol w="668655">
                  <a:extLst>
                    <a:ext uri="{9D8B030D-6E8A-4147-A177-3AD203B41FA5}">
                      <a16:colId xmlns:a16="http://schemas.microsoft.com/office/drawing/2014/main" val="20001"/>
                    </a:ext>
                  </a:extLst>
                </a:gridCol>
                <a:gridCol w="7149465">
                  <a:extLst>
                    <a:ext uri="{9D8B030D-6E8A-4147-A177-3AD203B41FA5}">
                      <a16:colId xmlns:a16="http://schemas.microsoft.com/office/drawing/2014/main" val="20002"/>
                    </a:ext>
                  </a:extLst>
                </a:gridCol>
              </a:tblGrid>
              <a:tr h="150876">
                <a:tc>
                  <a:txBody>
                    <a:bodyPr/>
                    <a:lstStyle/>
                    <a:p>
                      <a:pPr marL="0" marR="0">
                        <a:spcBef>
                          <a:spcPts val="0"/>
                        </a:spcBef>
                        <a:spcAft>
                          <a:spcPts val="500"/>
                        </a:spcAft>
                      </a:pPr>
                      <a:r>
                        <a:rPr lang="en-US" sz="1000" dirty="0">
                          <a:solidFill>
                            <a:srgbClr val="CC9900"/>
                          </a:solidFill>
                          <a:effectLst/>
                          <a:latin typeface="Calibri"/>
                          <a:ea typeface="Calibri"/>
                          <a:cs typeface="Times New Roman"/>
                        </a:rPr>
                        <a:t>Sort:</a:t>
                      </a:r>
                      <a:endParaRPr lang="en-US" sz="1000" dirty="0">
                        <a:effectLst/>
                        <a:latin typeface="Calibri"/>
                        <a:ea typeface="Calibri"/>
                        <a:cs typeface="Times New Roman"/>
                      </a:endParaRPr>
                    </a:p>
                  </a:txBody>
                  <a:tcPr marL="61722" marR="61722" marT="0" marB="0" anchor="ctr">
                    <a:lnL>
                      <a:noFill/>
                    </a:lnL>
                    <a:lnR>
                      <a:noFill/>
                    </a:lnR>
                    <a:lnT>
                      <a:noFill/>
                    </a:lnT>
                    <a:lnB w="12700" cap="flat" cmpd="sng" algn="ctr">
                      <a:solidFill>
                        <a:srgbClr val="C4BC96"/>
                      </a:solidFill>
                      <a:prstDash val="solid"/>
                      <a:round/>
                      <a:headEnd type="none" w="med" len="med"/>
                      <a:tailEnd type="none" w="med" len="med"/>
                    </a:lnB>
                  </a:tcPr>
                </a:tc>
                <a:tc>
                  <a:txBody>
                    <a:bodyPr/>
                    <a:lstStyle/>
                    <a:p>
                      <a:pPr marL="0" marR="0">
                        <a:spcBef>
                          <a:spcPts val="0"/>
                        </a:spcBef>
                        <a:spcAft>
                          <a:spcPts val="500"/>
                        </a:spcAft>
                      </a:pPr>
                      <a:r>
                        <a:rPr lang="en-US" sz="900" b="1">
                          <a:solidFill>
                            <a:srgbClr val="7F7F7F"/>
                          </a:solidFill>
                          <a:effectLst/>
                          <a:latin typeface="Calibri"/>
                          <a:ea typeface="Calibri"/>
                          <a:cs typeface="Times New Roman"/>
                          <a:sym typeface="Wingdings"/>
                        </a:rPr>
                        <a:t></a:t>
                      </a:r>
                      <a:endParaRPr lang="en-US" sz="1000">
                        <a:effectLst/>
                        <a:latin typeface="Calibri"/>
                        <a:ea typeface="Calibri"/>
                        <a:cs typeface="Times New Roman"/>
                      </a:endParaRPr>
                    </a:p>
                  </a:txBody>
                  <a:tcPr marL="61722" marR="61722" marT="0" marB="0" anchor="ctr">
                    <a:lnL>
                      <a:noFill/>
                    </a:lnL>
                    <a:lnR>
                      <a:noFill/>
                    </a:lnR>
                    <a:lnT>
                      <a:noFill/>
                    </a:lnT>
                    <a:lnB w="12700" cap="flat" cmpd="sng" algn="ctr">
                      <a:solidFill>
                        <a:srgbClr val="C4BC96"/>
                      </a:solidFill>
                      <a:prstDash val="solid"/>
                      <a:round/>
                      <a:headEnd type="none" w="med" len="med"/>
                      <a:tailEnd type="none" w="med" len="med"/>
                    </a:lnB>
                  </a:tcPr>
                </a:tc>
                <a:tc>
                  <a:txBody>
                    <a:bodyPr/>
                    <a:lstStyle/>
                    <a:p>
                      <a:pPr marL="0" marR="0">
                        <a:spcBef>
                          <a:spcPts val="0"/>
                        </a:spcBef>
                        <a:spcAft>
                          <a:spcPts val="500"/>
                        </a:spcAft>
                      </a:pPr>
                      <a:r>
                        <a:rPr lang="en-US" sz="900" b="1" dirty="0">
                          <a:solidFill>
                            <a:srgbClr val="7F7F7F"/>
                          </a:solidFill>
                          <a:effectLst/>
                          <a:latin typeface="Calibri"/>
                          <a:ea typeface="Calibri"/>
                          <a:cs typeface="Times New Roman"/>
                          <a:sym typeface="Wingdings"/>
                        </a:rPr>
                        <a:t></a:t>
                      </a:r>
                      <a:endParaRPr lang="en-US" sz="1000" dirty="0">
                        <a:effectLst/>
                        <a:latin typeface="Calibri"/>
                        <a:ea typeface="Calibri"/>
                        <a:cs typeface="Times New Roman"/>
                      </a:endParaRPr>
                    </a:p>
                  </a:txBody>
                  <a:tcPr marL="61722" marR="61722" marT="0" marB="0" anchor="ctr">
                    <a:lnL>
                      <a:noFill/>
                    </a:lnL>
                    <a:lnR>
                      <a:noFill/>
                    </a:lnR>
                    <a:lnT>
                      <a:noFill/>
                    </a:lnT>
                    <a:lnB w="12700" cap="flat" cmpd="sng" algn="ctr">
                      <a:solidFill>
                        <a:srgbClr val="C4BC96"/>
                      </a:solidFill>
                      <a:prstDash val="solid"/>
                      <a:round/>
                      <a:headEnd type="none" w="med" len="med"/>
                      <a:tailEnd type="none" w="med" len="med"/>
                    </a:lnB>
                  </a:tcPr>
                </a:tc>
                <a:extLst>
                  <a:ext uri="{0D108BD9-81ED-4DB2-BD59-A6C34878D82A}">
                    <a16:rowId xmlns:a16="http://schemas.microsoft.com/office/drawing/2014/main" val="10000"/>
                  </a:ext>
                </a:extLst>
              </a:tr>
              <a:tr h="274320">
                <a:tc>
                  <a:txBody>
                    <a:bodyPr/>
                    <a:lstStyle/>
                    <a:p>
                      <a:pPr marL="0" marR="0" lvl="0" indent="0" algn="r" defTabSz="914400" rtl="0" eaLnBrk="1" fontAlgn="auto" latinLnBrk="0" hangingPunct="1">
                        <a:lnSpc>
                          <a:spcPct val="100000"/>
                        </a:lnSpc>
                        <a:spcBef>
                          <a:spcPts val="500"/>
                        </a:spcBef>
                        <a:spcAft>
                          <a:spcPts val="500"/>
                        </a:spcAft>
                        <a:buClrTx/>
                        <a:buSzTx/>
                        <a:buFontTx/>
                        <a:buNone/>
                        <a:tabLst/>
                        <a:defRPr/>
                      </a:pPr>
                      <a:r>
                        <a:rPr kumimoji="0" lang="en-US" sz="1100" b="0" i="0" u="none" strike="noStrike" kern="1200" cap="none" spc="0" normalizeH="0" baseline="0" noProof="0" dirty="0">
                          <a:ln>
                            <a:noFill/>
                          </a:ln>
                          <a:solidFill>
                            <a:srgbClr val="CC9900"/>
                          </a:solidFill>
                          <a:effectLst/>
                          <a:uLnTx/>
                          <a:uFillTx/>
                          <a:latin typeface="Calibri" panose="020F0502020204030204" pitchFamily="34" charset="0"/>
                          <a:ea typeface="Calibri" panose="020F0502020204030204" pitchFamily="34" charset="0"/>
                          <a:cs typeface="Times New Roman" panose="02020603050405020304" pitchFamily="18" charset="0"/>
                          <a:sym typeface="Wingdings 2" panose="05020102010507070707" pitchFamily="18" charset="2"/>
                        </a:rPr>
                        <a:t></a:t>
                      </a:r>
                      <a:endPar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marL="61722" marR="61722" marT="0" marB="0">
                    <a:lnL>
                      <a:noFill/>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500"/>
                        </a:spcBef>
                        <a:spcAft>
                          <a:spcPts val="500"/>
                        </a:spcAft>
                        <a:buClrTx/>
                        <a:buSzTx/>
                        <a:buFontTx/>
                        <a:buNone/>
                        <a:tabLst/>
                        <a:defRPr/>
                      </a:pPr>
                      <a:r>
                        <a:rPr lang="en-US" sz="1000" b="1" dirty="0">
                          <a:solidFill>
                            <a:schemeClr val="accent5">
                              <a:lumMod val="75000"/>
                            </a:schemeClr>
                          </a:solidFill>
                          <a:effectLst/>
                          <a:latin typeface="+mn-lt"/>
                          <a:ea typeface="Calibri"/>
                          <a:cs typeface="Times New Roman"/>
                        </a:rPr>
                        <a:t>General</a:t>
                      </a:r>
                    </a:p>
                  </a:txBody>
                  <a:tcPr marL="61722" marR="61722" marT="0" marB="0">
                    <a:lnL>
                      <a:noFill/>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spcBef>
                          <a:spcPts val="500"/>
                        </a:spcBef>
                        <a:spcAft>
                          <a:spcPts val="500"/>
                        </a:spcAft>
                      </a:pPr>
                      <a:r>
                        <a:rPr kumimoji="0" lang="en-US" sz="1000" b="1" i="0" u="none" strike="noStrike" kern="1200" cap="none" spc="0" normalizeH="0" baseline="0" noProof="0" dirty="0">
                          <a:ln>
                            <a:noFill/>
                          </a:ln>
                          <a:solidFill>
                            <a:schemeClr val="tx1">
                              <a:lumMod val="75000"/>
                              <a:lumOff val="2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Oral Communication (*)</a:t>
                      </a:r>
                      <a:r>
                        <a:rPr kumimoji="0" lang="en-US" sz="1000" b="0" i="0" u="none" strike="noStrike" kern="1200" cap="none" spc="0" normalizeH="0" baseline="0" noProof="0" dirty="0">
                          <a:ln>
                            <a:noFill/>
                          </a:ln>
                          <a:solidFill>
                            <a:schemeClr val="tx1">
                              <a:lumMod val="75000"/>
                              <a:lumOff val="2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 - Expresses information (for example, ideas or facts) to individuals or groups effectively, taking into account the audience and nature of the information (for example, technical, sensitive, controversial); makes clear and convincing oral presentations; listens to others, attends to nonverbal cues, and responds appropriately.</a:t>
                      </a:r>
                      <a:endParaRPr lang="en-US" sz="1000" dirty="0">
                        <a:solidFill>
                          <a:schemeClr val="tx1">
                            <a:lumMod val="75000"/>
                            <a:lumOff val="25000"/>
                          </a:schemeClr>
                        </a:solidFill>
                        <a:effectLst/>
                        <a:latin typeface="Calibri"/>
                        <a:ea typeface="Calibri"/>
                        <a:cs typeface="Times New Roman"/>
                      </a:endParaRPr>
                    </a:p>
                  </a:txBody>
                  <a:tcPr marL="61722" marR="61722" marT="0" marB="0">
                    <a:lnL>
                      <a:noFill/>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29" name="Rectangle 10"/>
          <p:cNvSpPr>
            <a:spLocks noChangeArrowheads="1"/>
          </p:cNvSpPr>
          <p:nvPr/>
        </p:nvSpPr>
        <p:spPr bwMode="auto">
          <a:xfrm>
            <a:off x="303981" y="986419"/>
            <a:ext cx="8760733"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5429250" algn="l"/>
              </a:tabLst>
              <a:defRPr>
                <a:solidFill>
                  <a:schemeClr val="tx1"/>
                </a:solidFill>
                <a:latin typeface="Arial" pitchFamily="34" charset="0"/>
                <a:cs typeface="Arial" pitchFamily="34" charset="0"/>
              </a:defRPr>
            </a:lvl1pPr>
            <a:lvl2pPr fontAlgn="base">
              <a:spcBef>
                <a:spcPct val="0"/>
              </a:spcBef>
              <a:spcAft>
                <a:spcPct val="0"/>
              </a:spcAft>
              <a:tabLst>
                <a:tab pos="5429250" algn="l"/>
              </a:tabLst>
              <a:defRPr>
                <a:solidFill>
                  <a:schemeClr val="tx1"/>
                </a:solidFill>
                <a:latin typeface="Arial" pitchFamily="34" charset="0"/>
                <a:cs typeface="Arial" pitchFamily="34" charset="0"/>
              </a:defRPr>
            </a:lvl2pPr>
            <a:lvl3pPr fontAlgn="base">
              <a:spcBef>
                <a:spcPct val="0"/>
              </a:spcBef>
              <a:spcAft>
                <a:spcPct val="0"/>
              </a:spcAft>
              <a:tabLst>
                <a:tab pos="5429250" algn="l"/>
              </a:tabLst>
              <a:defRPr>
                <a:solidFill>
                  <a:schemeClr val="tx1"/>
                </a:solidFill>
                <a:latin typeface="Arial" pitchFamily="34" charset="0"/>
                <a:cs typeface="Arial" pitchFamily="34" charset="0"/>
              </a:defRPr>
            </a:lvl3pPr>
            <a:lvl4pPr fontAlgn="base">
              <a:spcBef>
                <a:spcPct val="0"/>
              </a:spcBef>
              <a:spcAft>
                <a:spcPct val="0"/>
              </a:spcAft>
              <a:tabLst>
                <a:tab pos="5429250" algn="l"/>
              </a:tabLst>
              <a:defRPr>
                <a:solidFill>
                  <a:schemeClr val="tx1"/>
                </a:solidFill>
                <a:latin typeface="Arial" pitchFamily="34" charset="0"/>
                <a:cs typeface="Arial" pitchFamily="34" charset="0"/>
              </a:defRPr>
            </a:lvl4pPr>
            <a:lvl5pPr fontAlgn="base">
              <a:spcBef>
                <a:spcPct val="0"/>
              </a:spcBef>
              <a:spcAft>
                <a:spcPct val="0"/>
              </a:spcAft>
              <a:tabLst>
                <a:tab pos="5429250" algn="l"/>
              </a:tabLst>
              <a:defRPr>
                <a:solidFill>
                  <a:schemeClr val="tx1"/>
                </a:solidFill>
                <a:latin typeface="Arial" pitchFamily="34" charset="0"/>
                <a:cs typeface="Arial" pitchFamily="34" charset="0"/>
              </a:defRPr>
            </a:lvl5pPr>
            <a:lvl6pPr fontAlgn="base">
              <a:spcBef>
                <a:spcPct val="0"/>
              </a:spcBef>
              <a:spcAft>
                <a:spcPct val="0"/>
              </a:spcAft>
              <a:tabLst>
                <a:tab pos="5429250" algn="l"/>
              </a:tabLst>
              <a:defRPr>
                <a:solidFill>
                  <a:schemeClr val="tx1"/>
                </a:solidFill>
                <a:latin typeface="Arial" pitchFamily="34" charset="0"/>
                <a:cs typeface="Arial" pitchFamily="34" charset="0"/>
              </a:defRPr>
            </a:lvl6pPr>
            <a:lvl7pPr fontAlgn="base">
              <a:spcBef>
                <a:spcPct val="0"/>
              </a:spcBef>
              <a:spcAft>
                <a:spcPct val="0"/>
              </a:spcAft>
              <a:tabLst>
                <a:tab pos="5429250" algn="l"/>
              </a:tabLst>
              <a:defRPr>
                <a:solidFill>
                  <a:schemeClr val="tx1"/>
                </a:solidFill>
                <a:latin typeface="Arial" pitchFamily="34" charset="0"/>
                <a:cs typeface="Arial" pitchFamily="34" charset="0"/>
              </a:defRPr>
            </a:lvl7pPr>
            <a:lvl8pPr fontAlgn="base">
              <a:spcBef>
                <a:spcPct val="0"/>
              </a:spcBef>
              <a:spcAft>
                <a:spcPct val="0"/>
              </a:spcAft>
              <a:tabLst>
                <a:tab pos="5429250" algn="l"/>
              </a:tabLst>
              <a:defRPr>
                <a:solidFill>
                  <a:schemeClr val="tx1"/>
                </a:solidFill>
                <a:latin typeface="Arial" pitchFamily="34" charset="0"/>
                <a:cs typeface="Arial" pitchFamily="34" charset="0"/>
              </a:defRPr>
            </a:lvl8pPr>
            <a:lvl9pPr fontAlgn="base">
              <a:spcBef>
                <a:spcPct val="0"/>
              </a:spcBef>
              <a:spcAft>
                <a:spcPct val="0"/>
              </a:spcAft>
              <a:tabLst>
                <a:tab pos="5429250" algn="l"/>
              </a:tabLst>
              <a:defRPr>
                <a:solidFill>
                  <a:schemeClr val="tx1"/>
                </a:solidFill>
                <a:latin typeface="Arial" pitchFamily="34" charset="0"/>
                <a:cs typeface="Arial" pitchFamily="34" charset="0"/>
              </a:defRPr>
            </a:lvl9pPr>
          </a:lstStyle>
          <a:p>
            <a:pPr lvl="0" algn="ct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rPr>
              <a:t>   </a:t>
            </a:r>
            <a:r>
              <a:rPr kumimoji="0" lang="en-US" altLang="en-US" sz="1100" b="1" i="0" strike="noStrike" cap="none" normalizeH="0" baseline="0" dirty="0">
                <a:ln>
                  <a:noFill/>
                </a:ln>
                <a:solidFill>
                  <a:srgbClr val="31849B"/>
                </a:solidFill>
                <a:effectLst/>
                <a:latin typeface="Calibri" pitchFamily="34" charset="0"/>
                <a:ea typeface="Calibri" pitchFamily="34" charset="0"/>
                <a:cs typeface="Times New Roman" pitchFamily="18" charset="0"/>
              </a:rPr>
              <a:t>Step 1 - Create Position</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rPr>
              <a:t>    </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rPr>
              <a:t> </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          </a:t>
            </a:r>
            <a:r>
              <a:rPr kumimoji="0" lang="en-US" altLang="en-US" sz="1100" b="1" i="0" u="sng"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Step 2 - Select Competencies</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    </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rPr>
              <a:t> </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          Step 3</a:t>
            </a:r>
            <a:r>
              <a:rPr lang="en-US" altLang="en-US" sz="1100" b="1" dirty="0">
                <a:solidFill>
                  <a:srgbClr val="31849B"/>
                </a:solidFill>
                <a:latin typeface="Calibri" pitchFamily="34" charset="0"/>
                <a:ea typeface="Calibri" pitchFamily="34" charset="0"/>
                <a:cs typeface="Times New Roman" pitchFamily="18" charset="0"/>
                <a:sym typeface="Wingdings" pitchFamily="2" charset="2"/>
              </a:rPr>
              <a:t> - Identify Proficiency Levels</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    </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rPr>
              <a:t> </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          Step 4 - Review and Send  </a:t>
            </a:r>
            <a:endParaRPr kumimoji="0" lang="en-US" altLang="en-US" sz="800" b="0" i="0" u="none" strike="noStrike" cap="none" normalizeH="0" baseline="0" dirty="0">
              <a:ln>
                <a:noFill/>
              </a:ln>
              <a:solidFill>
                <a:schemeClr val="tx1"/>
              </a:solidFill>
              <a:effectLst/>
              <a:latin typeface="Arial" pitchFamily="34" charset="0"/>
              <a:cs typeface="Arial" pitchFamily="34" charset="0"/>
              <a:sym typeface="Wingdings" pitchFamily="2" charset="2"/>
            </a:endParaRPr>
          </a:p>
          <a:p>
            <a:pPr marL="0" marR="0" lvl="0" indent="0" algn="ctr" defTabSz="914400" rtl="0" eaLnBrk="0" fontAlgn="base" latinLnBrk="0" hangingPunct="0">
              <a:lnSpc>
                <a:spcPct val="100000"/>
              </a:lnSpc>
              <a:spcBef>
                <a:spcPct val="0"/>
              </a:spcBef>
              <a:spcAft>
                <a:spcPct val="0"/>
              </a:spcAft>
              <a:buClrTx/>
              <a:buSzTx/>
              <a:buFontTx/>
              <a:buNone/>
              <a:tabLst>
                <a:tab pos="5429250" algn="l"/>
              </a:tabLst>
            </a:pPr>
            <a:endPar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endParaRPr>
          </a:p>
        </p:txBody>
      </p:sp>
      <p:sp>
        <p:nvSpPr>
          <p:cNvPr id="30" name="Oval 11"/>
          <p:cNvSpPr>
            <a:spLocks noChangeArrowheads="1"/>
          </p:cNvSpPr>
          <p:nvPr/>
        </p:nvSpPr>
        <p:spPr bwMode="auto">
          <a:xfrm>
            <a:off x="2286000" y="1039685"/>
            <a:ext cx="182562" cy="182563"/>
          </a:xfrm>
          <a:prstGeom prst="ellipse">
            <a:avLst/>
          </a:prstGeom>
          <a:solidFill>
            <a:srgbClr val="A5A5A5"/>
          </a:solidFill>
          <a:ln>
            <a:noFill/>
          </a:ln>
          <a:extLst>
            <a:ext uri="{91240B29-F687-4F45-9708-019B960494DF}">
              <a14:hiddenLine xmlns:a14="http://schemas.microsoft.com/office/drawing/2010/main" w="3175">
                <a:solidFill>
                  <a:srgbClr val="000000"/>
                </a:solidFill>
                <a:round/>
                <a:headEnd/>
                <a:tailEnd/>
              </a14:hiddenLine>
            </a:ext>
          </a:extLst>
        </p:spPr>
        <p:txBody>
          <a:bodyPr vert="horz" wrap="squar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32" name="Oval 12"/>
          <p:cNvSpPr>
            <a:spLocks noChangeArrowheads="1"/>
          </p:cNvSpPr>
          <p:nvPr/>
        </p:nvSpPr>
        <p:spPr bwMode="auto">
          <a:xfrm>
            <a:off x="7138195" y="1039686"/>
            <a:ext cx="182563" cy="182563"/>
          </a:xfrm>
          <a:prstGeom prst="ellipse">
            <a:avLst/>
          </a:prstGeom>
          <a:solidFill>
            <a:srgbClr val="A5A5A5"/>
          </a:solidFill>
          <a:ln>
            <a:noFill/>
          </a:ln>
          <a:extLst>
            <a:ext uri="{91240B29-F687-4F45-9708-019B960494DF}">
              <a14:hiddenLine xmlns:a14="http://schemas.microsoft.com/office/drawing/2010/main" w="3175">
                <a:solidFill>
                  <a:srgbClr val="000000"/>
                </a:solidFill>
                <a:round/>
                <a:headEnd/>
                <a:tailEnd/>
              </a14:hiddenLine>
            </a:ext>
          </a:extLst>
        </p:spPr>
        <p:txBody>
          <a:bodyPr vert="horz" wrap="squar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33" name="Oval 6"/>
          <p:cNvSpPr>
            <a:spLocks noChangeArrowheads="1"/>
          </p:cNvSpPr>
          <p:nvPr/>
        </p:nvSpPr>
        <p:spPr bwMode="auto">
          <a:xfrm>
            <a:off x="4572000" y="1039685"/>
            <a:ext cx="182563" cy="182563"/>
          </a:xfrm>
          <a:prstGeom prst="ellipse">
            <a:avLst/>
          </a:prstGeom>
          <a:solidFill>
            <a:srgbClr val="A5A5A5"/>
          </a:solidFill>
          <a:ln>
            <a:noFill/>
          </a:ln>
          <a:extLst>
            <a:ext uri="{91240B29-F687-4F45-9708-019B960494DF}">
              <a14:hiddenLine xmlns:a14="http://schemas.microsoft.com/office/drawing/2010/main" w="3175">
                <a:solidFill>
                  <a:srgbClr val="000000"/>
                </a:solidFill>
                <a:round/>
                <a:headEnd/>
                <a:tailEnd/>
              </a14:hiddenLine>
            </a:ext>
          </a:extLst>
        </p:spPr>
        <p:txBody>
          <a:bodyPr vert="horz" wrap="squar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34" name="Oval 10"/>
          <p:cNvSpPr>
            <a:spLocks noChangeArrowheads="1"/>
          </p:cNvSpPr>
          <p:nvPr/>
        </p:nvSpPr>
        <p:spPr bwMode="auto">
          <a:xfrm>
            <a:off x="342901" y="1039686"/>
            <a:ext cx="182562" cy="182562"/>
          </a:xfrm>
          <a:prstGeom prst="ellipse">
            <a:avLst/>
          </a:prstGeom>
          <a:solidFill>
            <a:srgbClr val="006600"/>
          </a:solidFill>
          <a:ln>
            <a:noFill/>
          </a:ln>
        </p:spPr>
        <p:txBody>
          <a:bodyPr vert="horz" wrap="squar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bg1"/>
                </a:solidFill>
                <a:effectLst/>
                <a:latin typeface="Arial" pitchFamily="34" charset="0"/>
                <a:cs typeface="Arial" pitchFamily="34" charset="0"/>
                <a:sym typeface="Wingdings" panose="05000000000000000000" pitchFamily="2" charset="2"/>
              </a:rPr>
              <a:t></a:t>
            </a:r>
            <a:endParaRPr kumimoji="0" lang="en-US" altLang="en-US" sz="1200" b="0" i="0" u="none" strike="noStrike" cap="none" normalizeH="0" baseline="0" dirty="0">
              <a:ln>
                <a:noFill/>
              </a:ln>
              <a:solidFill>
                <a:schemeClr val="bg1"/>
              </a:solidFill>
              <a:effectLst/>
              <a:latin typeface="Arial" pitchFamily="34" charset="0"/>
              <a:cs typeface="Arial" pitchFamily="34" charset="0"/>
            </a:endParaRPr>
          </a:p>
        </p:txBody>
      </p:sp>
      <p:sp>
        <p:nvSpPr>
          <p:cNvPr id="24" name="TextBox 23"/>
          <p:cNvSpPr txBox="1"/>
          <p:nvPr/>
        </p:nvSpPr>
        <p:spPr>
          <a:xfrm>
            <a:off x="3359328" y="524754"/>
            <a:ext cx="2425344" cy="430887"/>
          </a:xfrm>
          <a:prstGeom prst="rect">
            <a:avLst/>
          </a:prstGeom>
          <a:noFill/>
        </p:spPr>
        <p:txBody>
          <a:bodyPr wrap="none" rtlCol="0">
            <a:spAutoFit/>
          </a:bodyPr>
          <a:lstStyle/>
          <a:p>
            <a:r>
              <a:rPr lang="en-US" sz="2200" b="1" dirty="0">
                <a:solidFill>
                  <a:srgbClr val="CC9900"/>
                </a:solidFill>
              </a:rPr>
              <a:t>Add Team Member</a:t>
            </a:r>
            <a:endParaRPr lang="en-US" sz="2200" dirty="0">
              <a:solidFill>
                <a:srgbClr val="CC9900"/>
              </a:solidFill>
            </a:endParaRPr>
          </a:p>
        </p:txBody>
      </p:sp>
    </p:spTree>
    <p:extLst>
      <p:ext uri="{BB962C8B-B14F-4D97-AF65-F5344CB8AC3E}">
        <p14:creationId xmlns:p14="http://schemas.microsoft.com/office/powerpoint/2010/main" val="2503202334"/>
      </p:ext>
    </p:extLst>
  </p:cSld>
  <p:clrMapOvr>
    <a:masterClrMapping/>
  </p:clrMapOvr>
  <p:transition spd="slow">
    <p:push di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11"/>
          <p:cNvGraphicFramePr>
            <a:graphicFrameLocks noGrp="1"/>
          </p:cNvGraphicFramePr>
          <p:nvPr>
            <p:extLst>
              <p:ext uri="{D42A27DB-BD31-4B8C-83A1-F6EECF244321}">
                <p14:modId xmlns:p14="http://schemas.microsoft.com/office/powerpoint/2010/main" val="1739759194"/>
              </p:ext>
            </p:extLst>
          </p:nvPr>
        </p:nvGraphicFramePr>
        <p:xfrm>
          <a:off x="454428" y="4769224"/>
          <a:ext cx="8232372" cy="1386840"/>
        </p:xfrm>
        <a:graphic>
          <a:graphicData uri="http://schemas.openxmlformats.org/drawingml/2006/table">
            <a:tbl>
              <a:tblPr firstRow="1" firstCol="1" bandRow="1"/>
              <a:tblGrid>
                <a:gridCol w="6771261">
                  <a:extLst>
                    <a:ext uri="{9D8B030D-6E8A-4147-A177-3AD203B41FA5}">
                      <a16:colId xmlns:a16="http://schemas.microsoft.com/office/drawing/2014/main" val="20000"/>
                    </a:ext>
                  </a:extLst>
                </a:gridCol>
                <a:gridCol w="748347">
                  <a:extLst>
                    <a:ext uri="{9D8B030D-6E8A-4147-A177-3AD203B41FA5}">
                      <a16:colId xmlns:a16="http://schemas.microsoft.com/office/drawing/2014/main" val="20001"/>
                    </a:ext>
                  </a:extLst>
                </a:gridCol>
                <a:gridCol w="712764">
                  <a:extLst>
                    <a:ext uri="{9D8B030D-6E8A-4147-A177-3AD203B41FA5}">
                      <a16:colId xmlns:a16="http://schemas.microsoft.com/office/drawing/2014/main" val="20002"/>
                    </a:ext>
                  </a:extLst>
                </a:gridCol>
              </a:tblGrid>
              <a:tr h="162918">
                <a:tc>
                  <a:txBody>
                    <a:bodyPr/>
                    <a:lstStyle/>
                    <a:p>
                      <a:pPr marL="0" marR="0">
                        <a:spcBef>
                          <a:spcPts val="0"/>
                        </a:spcBef>
                        <a:spcAft>
                          <a:spcPts val="0"/>
                        </a:spcAft>
                      </a:pPr>
                      <a:r>
                        <a:rPr lang="en-US" sz="1100" dirty="0">
                          <a:solidFill>
                            <a:srgbClr val="CC9900"/>
                          </a:solidFill>
                          <a:effectLst/>
                          <a:latin typeface="Calibri" panose="020F0502020204030204" pitchFamily="34" charset="0"/>
                          <a:ea typeface="Calibri" panose="020F0502020204030204" pitchFamily="34" charset="0"/>
                          <a:cs typeface="Times New Roman" panose="02020603050405020304" pitchFamily="18" charset="0"/>
                        </a:rPr>
                        <a:t>General and Technical Competencies </a:t>
                      </a:r>
                      <a:r>
                        <a:rPr lang="en-US" sz="1100" baseline="30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lnL>
                      <a:noFill/>
                    </a:lnL>
                    <a:lnR w="12700" cap="flat" cmpd="sng" algn="ctr">
                      <a:solidFill>
                        <a:srgbClr val="C4BC96"/>
                      </a:solidFill>
                      <a:prstDash val="solid"/>
                      <a:round/>
                      <a:headEnd type="none" w="med" len="med"/>
                      <a:tailEnd type="none" w="med" len="med"/>
                    </a:lnR>
                    <a:lnT>
                      <a:noFill/>
                    </a:lnT>
                    <a:lnB>
                      <a:noFill/>
                    </a:lnB>
                  </a:tcPr>
                </a:tc>
                <a:tc gridSpan="2">
                  <a:txBody>
                    <a:bodyPr/>
                    <a:lstStyle/>
                    <a:p>
                      <a:pPr marL="0" marR="0" algn="ctr">
                        <a:spcBef>
                          <a:spcPts val="0"/>
                        </a:spcBef>
                        <a:spcAft>
                          <a:spcPts val="0"/>
                        </a:spcAft>
                      </a:pPr>
                      <a:r>
                        <a:rPr lang="en-US" sz="9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Proficiency Levels </a:t>
                      </a:r>
                      <a:r>
                        <a:rPr lang="en-US" sz="900">
                          <a:solidFill>
                            <a:srgbClr val="FFFFFF"/>
                          </a:solidFill>
                          <a:effectLst/>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948A54"/>
                    </a:solidFill>
                  </a:tcPr>
                </a:tc>
                <a:tc hMerge="1">
                  <a:txBody>
                    <a:bodyPr/>
                    <a:lstStyle/>
                    <a:p>
                      <a:endParaRPr lang="en-US"/>
                    </a:p>
                  </a:txBody>
                  <a:tcPr/>
                </a:tc>
                <a:extLst>
                  <a:ext uri="{0D108BD9-81ED-4DB2-BD59-A6C34878D82A}">
                    <a16:rowId xmlns:a16="http://schemas.microsoft.com/office/drawing/2014/main" val="10000"/>
                  </a:ext>
                </a:extLst>
              </a:tr>
              <a:tr h="149341">
                <a:tc>
                  <a:txBody>
                    <a:bodyPr/>
                    <a:lstStyle/>
                    <a:p>
                      <a:pPr marL="0" marR="0">
                        <a:spcBef>
                          <a:spcPts val="0"/>
                        </a:spcBef>
                        <a:spcAft>
                          <a:spcPts val="0"/>
                        </a:spcAft>
                      </a:pPr>
                      <a:r>
                        <a:rPr lang="en-US" sz="1000" b="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lnL>
                      <a:noFill/>
                    </a:lnL>
                    <a:lnR w="12700" cap="flat" cmpd="sng" algn="ctr">
                      <a:solidFill>
                        <a:srgbClr val="C4BC96"/>
                      </a:solidFill>
                      <a:prstDash val="solid"/>
                      <a:round/>
                      <a:headEnd type="none" w="med" len="med"/>
                      <a:tailEnd type="none" w="med" len="med"/>
                    </a:lnR>
                    <a:lnT>
                      <a:noFill/>
                    </a:lnT>
                    <a:lnB w="12700" cap="flat" cmpd="sng" algn="ctr">
                      <a:solidFill>
                        <a:srgbClr val="C4BC96"/>
                      </a:solidFill>
                      <a:prstDash val="solid"/>
                      <a:round/>
                      <a:headEnd type="none" w="med" len="med"/>
                      <a:tailEnd type="none" w="med" len="med"/>
                    </a:lnB>
                  </a:tcPr>
                </a:tc>
                <a:tc>
                  <a:txBody>
                    <a:bodyPr/>
                    <a:lstStyle/>
                    <a:p>
                      <a:pPr marL="0" marR="0" algn="ctr">
                        <a:spcBef>
                          <a:spcPts val="0"/>
                        </a:spcBef>
                        <a:spcAft>
                          <a:spcPts val="0"/>
                        </a:spcAft>
                      </a:pPr>
                      <a:r>
                        <a:rPr lang="en-US" sz="9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Targeted</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948A54"/>
                    </a:solidFill>
                  </a:tcPr>
                </a:tc>
                <a:tc>
                  <a:txBody>
                    <a:bodyPr/>
                    <a:lstStyle/>
                    <a:p>
                      <a:pPr marL="0" marR="0" algn="ctr">
                        <a:spcBef>
                          <a:spcPts val="0"/>
                        </a:spcBef>
                        <a:spcAft>
                          <a:spcPts val="0"/>
                        </a:spcAft>
                      </a:pPr>
                      <a:r>
                        <a:rPr lang="en-US" sz="9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Employee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948A54"/>
                    </a:solidFill>
                  </a:tcPr>
                </a:tc>
                <a:extLst>
                  <a:ext uri="{0D108BD9-81ED-4DB2-BD59-A6C34878D82A}">
                    <a16:rowId xmlns:a16="http://schemas.microsoft.com/office/drawing/2014/main" val="10001"/>
                  </a:ext>
                </a:extLst>
              </a:tr>
              <a:tr h="135765">
                <a:tc gridSpan="3">
                  <a:txBody>
                    <a:bodyPr/>
                    <a:lstStyle/>
                    <a:p>
                      <a:pPr marL="0" marR="0">
                        <a:spcBef>
                          <a:spcPts val="0"/>
                        </a:spcBef>
                        <a:spcAft>
                          <a:spcPts val="0"/>
                        </a:spcAft>
                      </a:pPr>
                      <a:r>
                        <a:rPr lang="en-US" sz="10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General </a:t>
                      </a:r>
                      <a:r>
                        <a:rPr lang="en-US" sz="10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lnL>
                      <a:noFill/>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31849B"/>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271529">
                <a:tc>
                  <a:txBody>
                    <a:bodyPr/>
                    <a:lstStyle/>
                    <a:p>
                      <a:pPr marL="0" marR="0">
                        <a:spcBef>
                          <a:spcPts val="500"/>
                        </a:spcBef>
                        <a:spcAft>
                          <a:spcPts val="500"/>
                        </a:spcAft>
                      </a:pPr>
                      <a:r>
                        <a:rPr kumimoji="0" lang="en-US" sz="1000" b="1" i="0" u="none" strike="noStrike" kern="1200" cap="none" spc="0" normalizeH="0" baseline="0" noProof="0" dirty="0">
                          <a:ln>
                            <a:noFill/>
                          </a:ln>
                          <a:solidFill>
                            <a:schemeClr val="tx1">
                              <a:lumMod val="75000"/>
                              <a:lumOff val="2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Oral Communication (*)</a:t>
                      </a:r>
                      <a:r>
                        <a:rPr kumimoji="0" lang="en-US" sz="1000" b="0" i="0" u="none" strike="noStrike" kern="1200" cap="none" spc="0" normalizeH="0" baseline="0" noProof="0" dirty="0">
                          <a:ln>
                            <a:noFill/>
                          </a:ln>
                          <a:solidFill>
                            <a:schemeClr val="tx1">
                              <a:lumMod val="75000"/>
                              <a:lumOff val="2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 - Expresses information (for example, ideas or facts) to individuals or groups effectively, taking into account the audience and nature of the information (for example, technical, sensitive, controversial); makes clear and convincing oral presentations; listens to others, attends to nonverbal cues, and responds appropriately.</a:t>
                      </a:r>
                      <a:endParaRPr lang="en-US" sz="1000" dirty="0">
                        <a:solidFill>
                          <a:schemeClr val="tx1">
                            <a:lumMod val="75000"/>
                            <a:lumOff val="25000"/>
                          </a:schemeClr>
                        </a:solidFill>
                        <a:effectLst/>
                        <a:latin typeface="+mn-lt"/>
                        <a:ea typeface="Calibri"/>
                        <a:cs typeface="Times New Roman"/>
                      </a:endParaRPr>
                    </a:p>
                  </a:txBody>
                  <a:tcPr marL="61094" marR="61094" marT="0" marB="0">
                    <a:lnL>
                      <a:noFill/>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lgn="r">
                        <a:spcBef>
                          <a:spcPts val="0"/>
                        </a:spcBef>
                        <a:spcAft>
                          <a:spcPts val="0"/>
                        </a:spcAft>
                      </a:pPr>
                      <a:r>
                        <a:rPr lang="en-US" sz="1000"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sym typeface="Wingdings 3" panose="05040102010807070707" pitchFamily="18" charset="2"/>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lgn="r">
                        <a:spcBef>
                          <a:spcPts val="0"/>
                        </a:spcBef>
                        <a:spcAft>
                          <a:spcPts val="0"/>
                        </a:spcAft>
                      </a:pPr>
                      <a:r>
                        <a:rPr lang="en-US" sz="1000"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sym typeface="Wingdings 3" panose="05040102010807070707" pitchFamily="18" charset="2"/>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extLst>
                  <a:ext uri="{0D108BD9-81ED-4DB2-BD59-A6C34878D82A}">
                    <a16:rowId xmlns:a16="http://schemas.microsoft.com/office/drawing/2014/main" val="10003"/>
                  </a:ext>
                </a:extLst>
              </a:tr>
              <a:tr h="135765">
                <a:tc gridSpan="3">
                  <a:txBody>
                    <a:bodyPr/>
                    <a:lstStyle/>
                    <a:p>
                      <a:pPr marL="0" marR="0">
                        <a:spcBef>
                          <a:spcPts val="0"/>
                        </a:spcBef>
                        <a:spcAft>
                          <a:spcPts val="0"/>
                        </a:spcAft>
                      </a:pPr>
                      <a:r>
                        <a:rPr lang="en-US" sz="10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Technical </a:t>
                      </a:r>
                      <a:r>
                        <a:rPr lang="en-US" sz="10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lnL>
                      <a:noFill/>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31849B"/>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4"/>
                  </a:ext>
                </a:extLst>
              </a:tr>
              <a:tr h="271529">
                <a:tc>
                  <a:txBody>
                    <a:bodyPr/>
                    <a:lstStyle/>
                    <a:p>
                      <a:pPr marL="0" marR="0">
                        <a:spcBef>
                          <a:spcPts val="600"/>
                        </a:spcBef>
                        <a:spcAft>
                          <a:spcPts val="600"/>
                        </a:spcAft>
                      </a:pPr>
                      <a:r>
                        <a:rPr lang="en-US" sz="1000" b="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Workforce Planning</a:t>
                      </a:r>
                      <a:r>
                        <a:rPr lang="en-US" sz="1000"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 - Knowledge of HR concepts, principles, and practices related to determining workload projections and current and future competency gaps to align human capital with organizational goals.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lnL>
                      <a:noFill/>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lgn="r">
                        <a:spcBef>
                          <a:spcPts val="0"/>
                        </a:spcBef>
                        <a:spcAft>
                          <a:spcPts val="0"/>
                        </a:spcAft>
                      </a:pPr>
                      <a:r>
                        <a:rPr lang="en-US" sz="1000"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sym typeface="Wingdings 3" panose="05040102010807070707" pitchFamily="18" charset="2"/>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lgn="r">
                        <a:spcBef>
                          <a:spcPts val="0"/>
                        </a:spcBef>
                        <a:spcAft>
                          <a:spcPts val="0"/>
                        </a:spcAft>
                      </a:pPr>
                      <a:r>
                        <a:rPr lang="en-US" sz="1000"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sym typeface="Wingdings 3" panose="05040102010807070707" pitchFamily="18" charset="2"/>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15" name="TextBox 14"/>
          <p:cNvSpPr txBox="1"/>
          <p:nvPr/>
        </p:nvSpPr>
        <p:spPr>
          <a:xfrm>
            <a:off x="137160" y="228600"/>
            <a:ext cx="8869680" cy="261610"/>
          </a:xfrm>
          <a:prstGeom prst="rect">
            <a:avLst/>
          </a:prstGeom>
          <a:solidFill>
            <a:schemeClr val="tx1">
              <a:lumMod val="85000"/>
              <a:lumOff val="15000"/>
            </a:schemeClr>
          </a:solidFill>
        </p:spPr>
        <p:txBody>
          <a:bodyPr wrap="square" rtlCol="0">
            <a:spAutoFit/>
          </a:bodyPr>
          <a:lstStyle/>
          <a:p>
            <a:pPr>
              <a:tabLst>
                <a:tab pos="3138488" algn="l"/>
              </a:tabLst>
            </a:pPr>
            <a:r>
              <a:rPr lang="en-US" sz="1100" b="1" dirty="0">
                <a:solidFill>
                  <a:srgbClr val="FFFFFF"/>
                </a:solidFill>
                <a:ea typeface="Calibri"/>
                <a:cs typeface="Times New Roman"/>
              </a:rPr>
              <a:t> Home				</a:t>
            </a:r>
            <a:r>
              <a:rPr lang="en-US" sz="1100" b="1" dirty="0">
                <a:solidFill>
                  <a:schemeClr val="bg1"/>
                </a:solidFill>
                <a:ea typeface="Calibri"/>
                <a:cs typeface="Times New Roman"/>
              </a:rPr>
              <a:t>	Help </a:t>
            </a:r>
            <a:r>
              <a:rPr lang="en-US" sz="1100" b="1" dirty="0">
                <a:solidFill>
                  <a:schemeClr val="bg1"/>
                </a:solidFill>
                <a:ea typeface="Calibri"/>
                <a:cs typeface="Times New Roman"/>
                <a:sym typeface="Wingdings 3"/>
              </a:rPr>
              <a:t>          Minnie Mouse – Sign Out</a:t>
            </a:r>
            <a:r>
              <a:rPr lang="en-US" sz="1100" b="1" dirty="0">
                <a:solidFill>
                  <a:srgbClr val="FFFFFF"/>
                </a:solidFill>
                <a:ea typeface="Calibri"/>
                <a:cs typeface="Times New Roman"/>
              </a:rPr>
              <a:t> </a:t>
            </a:r>
            <a:endParaRPr lang="en-US" sz="1100" u="sng" dirty="0"/>
          </a:p>
        </p:txBody>
      </p:sp>
      <p:sp>
        <p:nvSpPr>
          <p:cNvPr id="18" name="TextBox 17"/>
          <p:cNvSpPr txBox="1"/>
          <p:nvPr/>
        </p:nvSpPr>
        <p:spPr>
          <a:xfrm>
            <a:off x="228600" y="1600200"/>
            <a:ext cx="8686800" cy="1846659"/>
          </a:xfrm>
          <a:prstGeom prst="rect">
            <a:avLst/>
          </a:prstGeom>
          <a:noFill/>
        </p:spPr>
        <p:txBody>
          <a:bodyPr wrap="square" rtlCol="0">
            <a:spAutoFit/>
          </a:bodyPr>
          <a:lstStyle/>
          <a:p>
            <a:pPr>
              <a:tabLst>
                <a:tab pos="5429250" algn="l"/>
              </a:tabLst>
            </a:pPr>
            <a:r>
              <a:rPr lang="en-US" sz="1600" dirty="0">
                <a:solidFill>
                  <a:srgbClr val="CC9900"/>
                </a:solidFill>
                <a:ea typeface="Calibri"/>
                <a:cs typeface="Times New Roman"/>
              </a:rPr>
              <a:t>Position Information </a:t>
            </a:r>
            <a:r>
              <a:rPr lang="en-US" sz="1000" dirty="0">
                <a:solidFill>
                  <a:srgbClr val="CC9900"/>
                </a:solidFill>
                <a:ea typeface="Calibri"/>
                <a:cs typeface="Times New Roman"/>
              </a:rPr>
              <a:t>(</a:t>
            </a:r>
            <a:r>
              <a:rPr lang="en-US" sz="1000" u="sng" dirty="0">
                <a:solidFill>
                  <a:srgbClr val="0070C0"/>
                </a:solidFill>
                <a:ea typeface="Calibri"/>
                <a:cs typeface="Times New Roman"/>
              </a:rPr>
              <a:t>edit</a:t>
            </a:r>
            <a:r>
              <a:rPr lang="en-US" sz="1000" dirty="0">
                <a:solidFill>
                  <a:srgbClr val="CC9900"/>
                </a:solidFill>
                <a:ea typeface="Calibri"/>
                <a:cs typeface="Times New Roman"/>
              </a:rPr>
              <a:t>) </a:t>
            </a:r>
            <a:r>
              <a:rPr lang="en-US" sz="1000" dirty="0">
                <a:solidFill>
                  <a:srgbClr val="FFC000"/>
                </a:solidFill>
                <a:ea typeface="Calibri"/>
                <a:cs typeface="Times New Roman"/>
              </a:rPr>
              <a:t> </a:t>
            </a:r>
            <a:endParaRPr lang="en-US" sz="1000" dirty="0">
              <a:ea typeface="Calibri"/>
              <a:cs typeface="Times New Roman"/>
            </a:endParaRPr>
          </a:p>
          <a:p>
            <a:r>
              <a:rPr lang="en-US" sz="1600" i="1" dirty="0">
                <a:solidFill>
                  <a:srgbClr val="7F7F7F"/>
                </a:solidFill>
                <a:ea typeface="Calibri"/>
                <a:cs typeface="Times New Roman"/>
              </a:rPr>
              <a:t> </a:t>
            </a:r>
            <a:endParaRPr lang="en-US" sz="1100" dirty="0">
              <a:ea typeface="Calibri"/>
              <a:cs typeface="Times New Roman"/>
            </a:endParaRPr>
          </a:p>
          <a:p>
            <a:r>
              <a:rPr lang="en-US" sz="1100" dirty="0">
                <a:solidFill>
                  <a:srgbClr val="000000"/>
                </a:solidFill>
                <a:ea typeface="Calibri"/>
                <a:cs typeface="Times New Roman"/>
              </a:rPr>
              <a:t> </a:t>
            </a:r>
          </a:p>
          <a:p>
            <a:endParaRPr lang="en-US" sz="1100" dirty="0">
              <a:solidFill>
                <a:srgbClr val="000000"/>
              </a:solidFill>
              <a:ea typeface="Calibri"/>
              <a:cs typeface="Times New Roman"/>
            </a:endParaRPr>
          </a:p>
          <a:p>
            <a:endParaRPr lang="en-US" sz="1100" dirty="0">
              <a:solidFill>
                <a:srgbClr val="000000"/>
              </a:solidFill>
              <a:ea typeface="Calibri"/>
              <a:cs typeface="Times New Roman"/>
            </a:endParaRPr>
          </a:p>
          <a:p>
            <a:endParaRPr lang="en-US" sz="1100" dirty="0">
              <a:solidFill>
                <a:srgbClr val="000000"/>
              </a:solidFill>
              <a:ea typeface="Calibri"/>
              <a:cs typeface="Times New Roman"/>
            </a:endParaRPr>
          </a:p>
          <a:p>
            <a:endParaRPr lang="en-US" sz="1100" dirty="0">
              <a:solidFill>
                <a:srgbClr val="000000"/>
              </a:solidFill>
              <a:ea typeface="Calibri"/>
              <a:cs typeface="Times New Roman"/>
            </a:endParaRPr>
          </a:p>
          <a:p>
            <a:endParaRPr lang="en-US" sz="1100" dirty="0">
              <a:solidFill>
                <a:srgbClr val="000000"/>
              </a:solidFill>
              <a:ea typeface="Calibri"/>
              <a:cs typeface="Times New Roman"/>
            </a:endParaRPr>
          </a:p>
          <a:p>
            <a:pPr lvl="0">
              <a:tabLst>
                <a:tab pos="5429250" algn="l"/>
              </a:tabLst>
            </a:pPr>
            <a:r>
              <a:rPr lang="en-US" sz="1600" dirty="0">
                <a:solidFill>
                  <a:srgbClr val="CC9900"/>
                </a:solidFill>
                <a:ea typeface="Calibri"/>
                <a:cs typeface="Times New Roman"/>
              </a:rPr>
              <a:t>Competencies for the Position </a:t>
            </a:r>
            <a:r>
              <a:rPr lang="en-US" sz="1000" dirty="0">
                <a:solidFill>
                  <a:srgbClr val="CC9900"/>
                </a:solidFill>
                <a:ea typeface="Calibri"/>
                <a:cs typeface="Times New Roman"/>
              </a:rPr>
              <a:t>(</a:t>
            </a:r>
            <a:r>
              <a:rPr lang="en-US" sz="1000" u="sng" dirty="0">
                <a:solidFill>
                  <a:srgbClr val="0070C0"/>
                </a:solidFill>
                <a:ea typeface="Calibri"/>
                <a:cs typeface="Times New Roman"/>
              </a:rPr>
              <a:t>edit</a:t>
            </a:r>
            <a:r>
              <a:rPr lang="en-US" sz="1000" dirty="0">
                <a:solidFill>
                  <a:srgbClr val="CC9900"/>
                </a:solidFill>
                <a:ea typeface="Calibri"/>
                <a:cs typeface="Times New Roman"/>
              </a:rPr>
              <a:t>) </a:t>
            </a:r>
          </a:p>
        </p:txBody>
      </p:sp>
      <p:sp>
        <p:nvSpPr>
          <p:cNvPr id="6"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20" name="Text Box 1"/>
          <p:cNvSpPr txBox="1"/>
          <p:nvPr/>
        </p:nvSpPr>
        <p:spPr>
          <a:xfrm>
            <a:off x="3810000" y="6532060"/>
            <a:ext cx="1463040" cy="182880"/>
          </a:xfrm>
          <a:prstGeom prst="rect">
            <a:avLst/>
          </a:prstGeom>
          <a:solidFill>
            <a:schemeClr val="accent5">
              <a:lumMod val="75000"/>
            </a:schemeClr>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ctr" anchorCtr="0" forceAA="0" compatLnSpc="1">
            <a:prstTxWarp prst="textNoShape">
              <a:avLst/>
            </a:prstTxWarp>
            <a:noAutofit/>
          </a:bodyPr>
          <a:lstStyle/>
          <a:p>
            <a:pPr marL="0" marR="0" algn="ctr">
              <a:spcBef>
                <a:spcPts val="0"/>
              </a:spcBef>
              <a:spcAft>
                <a:spcPts val="0"/>
              </a:spcAft>
            </a:pPr>
            <a:r>
              <a:rPr lang="en-US" sz="1100" b="1">
                <a:solidFill>
                  <a:srgbClr val="FFFFFF"/>
                </a:solidFill>
                <a:effectLst/>
                <a:ea typeface="Calibri"/>
                <a:cs typeface="Times New Roman"/>
              </a:rPr>
              <a:t>Save for Later</a:t>
            </a:r>
            <a:endParaRPr lang="en-US" sz="1100">
              <a:effectLst/>
              <a:ea typeface="Calibri"/>
              <a:cs typeface="Times New Roman"/>
            </a:endParaRPr>
          </a:p>
        </p:txBody>
      </p:sp>
      <p:sp>
        <p:nvSpPr>
          <p:cNvPr id="21" name="Text Box 4"/>
          <p:cNvSpPr txBox="1"/>
          <p:nvPr/>
        </p:nvSpPr>
        <p:spPr>
          <a:xfrm>
            <a:off x="5498623" y="6532060"/>
            <a:ext cx="1463040" cy="182880"/>
          </a:xfrm>
          <a:prstGeom prst="rect">
            <a:avLst/>
          </a:prstGeom>
          <a:solidFill>
            <a:schemeClr val="accent5">
              <a:lumMod val="75000"/>
            </a:schemeClr>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marL="0" marR="0" algn="ctr">
              <a:spcBef>
                <a:spcPts val="0"/>
              </a:spcBef>
              <a:spcAft>
                <a:spcPts val="0"/>
              </a:spcAft>
            </a:pPr>
            <a:r>
              <a:rPr lang="en-US" sz="1100" b="1">
                <a:solidFill>
                  <a:srgbClr val="FFFFFF"/>
                </a:solidFill>
                <a:effectLst/>
                <a:ea typeface="Calibri"/>
                <a:cs typeface="Times New Roman"/>
              </a:rPr>
              <a:t>Save and Next Step  </a:t>
            </a:r>
            <a:r>
              <a:rPr lang="en-US" sz="1100" b="1">
                <a:solidFill>
                  <a:srgbClr val="FFFFFF"/>
                </a:solidFill>
                <a:effectLst/>
                <a:ea typeface="Calibri"/>
                <a:cs typeface="Times New Roman"/>
                <a:sym typeface="Wingdings 3"/>
              </a:rPr>
              <a:t></a:t>
            </a:r>
            <a:endParaRPr lang="en-US" sz="1100">
              <a:effectLst/>
              <a:ea typeface="Calibri"/>
              <a:cs typeface="Times New Roman"/>
            </a:endParaRPr>
          </a:p>
        </p:txBody>
      </p:sp>
      <p:sp>
        <p:nvSpPr>
          <p:cNvPr id="22" name="Text Box 13"/>
          <p:cNvSpPr txBox="1"/>
          <p:nvPr/>
        </p:nvSpPr>
        <p:spPr>
          <a:xfrm>
            <a:off x="2103120" y="6532060"/>
            <a:ext cx="1463040" cy="182880"/>
          </a:xfrm>
          <a:prstGeom prst="rect">
            <a:avLst/>
          </a:prstGeom>
          <a:solidFill>
            <a:schemeClr val="accent5">
              <a:lumMod val="75000"/>
            </a:schemeClr>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r>
              <a:rPr lang="en-US" sz="1100" b="1" dirty="0">
                <a:solidFill>
                  <a:srgbClr val="FFFFFF"/>
                </a:solidFill>
                <a:ea typeface="Calibri"/>
                <a:cs typeface="Times New Roman"/>
                <a:sym typeface="Wingdings 3"/>
              </a:rPr>
              <a:t></a:t>
            </a:r>
            <a:r>
              <a:rPr lang="en-US" sz="1100" b="1" dirty="0">
                <a:solidFill>
                  <a:srgbClr val="FFFFFF"/>
                </a:solidFill>
                <a:ea typeface="Calibri"/>
                <a:cs typeface="Times New Roman"/>
              </a:rPr>
              <a:t>  Previous Page</a:t>
            </a:r>
            <a:endParaRPr lang="en-US" sz="1100" dirty="0">
              <a:ea typeface="Calibri"/>
              <a:cs typeface="Times New Roman"/>
            </a:endParaRPr>
          </a:p>
        </p:txBody>
      </p:sp>
      <p:graphicFrame>
        <p:nvGraphicFramePr>
          <p:cNvPr id="8" name="Table 7"/>
          <p:cNvGraphicFramePr>
            <a:graphicFrameLocks noGrp="1"/>
          </p:cNvGraphicFramePr>
          <p:nvPr/>
        </p:nvGraphicFramePr>
        <p:xfrm>
          <a:off x="457200" y="2057400"/>
          <a:ext cx="8229600" cy="841324"/>
        </p:xfrm>
        <a:graphic>
          <a:graphicData uri="http://schemas.openxmlformats.org/drawingml/2006/table">
            <a:tbl>
              <a:tblPr firstRow="1" firstCol="1" bandRow="1"/>
              <a:tblGrid>
                <a:gridCol w="1124542">
                  <a:extLst>
                    <a:ext uri="{9D8B030D-6E8A-4147-A177-3AD203B41FA5}">
                      <a16:colId xmlns:a16="http://schemas.microsoft.com/office/drawing/2014/main" val="20000"/>
                    </a:ext>
                  </a:extLst>
                </a:gridCol>
                <a:gridCol w="7105058">
                  <a:extLst>
                    <a:ext uri="{9D8B030D-6E8A-4147-A177-3AD203B41FA5}">
                      <a16:colId xmlns:a16="http://schemas.microsoft.com/office/drawing/2014/main" val="20001"/>
                    </a:ext>
                  </a:extLst>
                </a:gridCol>
              </a:tblGrid>
              <a:tr h="149939">
                <a:tc>
                  <a:txBody>
                    <a:bodyPr/>
                    <a:lstStyle/>
                    <a:p>
                      <a:pPr marL="0" marR="0">
                        <a:spcBef>
                          <a:spcPts val="0"/>
                        </a:spcBef>
                        <a:spcAft>
                          <a:spcPts val="0"/>
                        </a:spcAft>
                        <a:tabLst>
                          <a:tab pos="5429250" algn="l"/>
                        </a:tabLst>
                      </a:pPr>
                      <a:r>
                        <a:rPr lang="en-US" sz="1000" b="1" dirty="0">
                          <a:solidFill>
                            <a:srgbClr val="31849B"/>
                          </a:solidFill>
                          <a:effectLst/>
                          <a:latin typeface="Calibri"/>
                          <a:ea typeface="Calibri"/>
                          <a:cs typeface="Times New Roman"/>
                        </a:rPr>
                        <a:t>Incumbent</a:t>
                      </a:r>
                      <a:endParaRPr lang="en-US" sz="1000" dirty="0">
                        <a:effectLst/>
                        <a:latin typeface="Calibri"/>
                        <a:ea typeface="Calibri"/>
                        <a:cs typeface="Times New Roman"/>
                      </a:endParaRPr>
                    </a:p>
                  </a:txBody>
                  <a:tcPr marL="61339" marR="61339" marT="0" marB="0">
                    <a:lnL>
                      <a:noFill/>
                    </a:lnL>
                    <a:lnR>
                      <a:noFill/>
                    </a:lnR>
                    <a:lnT>
                      <a:noFill/>
                    </a:lnT>
                    <a:lnB>
                      <a:noFill/>
                    </a:lnB>
                  </a:tcPr>
                </a:tc>
                <a:tc>
                  <a:txBody>
                    <a:bodyPr/>
                    <a:lstStyle/>
                    <a:p>
                      <a:pPr marL="0" marR="0">
                        <a:spcBef>
                          <a:spcPts val="0"/>
                        </a:spcBef>
                        <a:spcAft>
                          <a:spcPts val="0"/>
                        </a:spcAft>
                        <a:tabLst>
                          <a:tab pos="5429250" algn="l"/>
                        </a:tabLst>
                      </a:pPr>
                      <a:r>
                        <a:rPr lang="en-US" sz="1000">
                          <a:solidFill>
                            <a:srgbClr val="595959"/>
                          </a:solidFill>
                          <a:effectLst/>
                          <a:latin typeface="Calibri"/>
                          <a:ea typeface="Calibri"/>
                          <a:cs typeface="Times New Roman"/>
                        </a:rPr>
                        <a:t>Goofy Goof (Goofy.Goof@opm.gov)</a:t>
                      </a:r>
                      <a:endParaRPr lang="en-US" sz="1000">
                        <a:effectLst/>
                        <a:latin typeface="Calibri"/>
                        <a:ea typeface="Calibri"/>
                        <a:cs typeface="Times New Roman"/>
                      </a:endParaRPr>
                    </a:p>
                  </a:txBody>
                  <a:tcPr marL="61339" marR="61339" marT="0" marB="0">
                    <a:lnL>
                      <a:noFill/>
                    </a:lnL>
                    <a:lnR>
                      <a:noFill/>
                    </a:lnR>
                    <a:lnT>
                      <a:noFill/>
                    </a:lnT>
                    <a:lnB>
                      <a:noFill/>
                    </a:lnB>
                  </a:tcPr>
                </a:tc>
                <a:extLst>
                  <a:ext uri="{0D108BD9-81ED-4DB2-BD59-A6C34878D82A}">
                    <a16:rowId xmlns:a16="http://schemas.microsoft.com/office/drawing/2014/main" val="10000"/>
                  </a:ext>
                </a:extLst>
              </a:tr>
              <a:tr h="68154">
                <a:tc>
                  <a:txBody>
                    <a:bodyPr/>
                    <a:lstStyle/>
                    <a:p>
                      <a:pPr marL="0" marR="0">
                        <a:spcBef>
                          <a:spcPts val="0"/>
                        </a:spcBef>
                        <a:spcAft>
                          <a:spcPts val="0"/>
                        </a:spcAft>
                        <a:tabLst>
                          <a:tab pos="5429250" algn="l"/>
                        </a:tabLst>
                      </a:pPr>
                      <a:r>
                        <a:rPr lang="en-US" sz="400" b="1">
                          <a:solidFill>
                            <a:srgbClr val="31849B"/>
                          </a:solidFill>
                          <a:effectLst/>
                          <a:latin typeface="Calibri"/>
                          <a:ea typeface="Calibri"/>
                          <a:cs typeface="Times New Roman"/>
                        </a:rPr>
                        <a:t> </a:t>
                      </a:r>
                      <a:endParaRPr lang="en-US" sz="1000">
                        <a:effectLst/>
                        <a:latin typeface="Calibri"/>
                        <a:ea typeface="Calibri"/>
                        <a:cs typeface="Times New Roman"/>
                      </a:endParaRPr>
                    </a:p>
                  </a:txBody>
                  <a:tcPr marL="61339" marR="61339" marT="0" marB="0">
                    <a:lnL>
                      <a:noFill/>
                    </a:lnL>
                    <a:lnR>
                      <a:noFill/>
                    </a:lnR>
                    <a:lnT>
                      <a:noFill/>
                    </a:lnT>
                    <a:lnB>
                      <a:noFill/>
                    </a:lnB>
                  </a:tcPr>
                </a:tc>
                <a:tc>
                  <a:txBody>
                    <a:bodyPr/>
                    <a:lstStyle/>
                    <a:p>
                      <a:pPr marL="0" marR="0">
                        <a:spcBef>
                          <a:spcPts val="0"/>
                        </a:spcBef>
                        <a:spcAft>
                          <a:spcPts val="0"/>
                        </a:spcAft>
                        <a:tabLst>
                          <a:tab pos="5429250" algn="l"/>
                        </a:tabLst>
                      </a:pPr>
                      <a:r>
                        <a:rPr lang="en-US" sz="400">
                          <a:solidFill>
                            <a:srgbClr val="595959"/>
                          </a:solidFill>
                          <a:effectLst/>
                          <a:latin typeface="Calibri"/>
                          <a:ea typeface="Calibri"/>
                          <a:cs typeface="Times New Roman"/>
                        </a:rPr>
                        <a:t> </a:t>
                      </a:r>
                      <a:endParaRPr lang="en-US" sz="1000">
                        <a:effectLst/>
                        <a:latin typeface="Calibri"/>
                        <a:ea typeface="Calibri"/>
                        <a:cs typeface="Times New Roman"/>
                      </a:endParaRPr>
                    </a:p>
                  </a:txBody>
                  <a:tcPr marL="61339" marR="61339" marT="0" marB="0">
                    <a:lnL>
                      <a:noFill/>
                    </a:lnL>
                    <a:lnR>
                      <a:noFill/>
                    </a:lnR>
                    <a:lnT>
                      <a:noFill/>
                    </a:lnT>
                    <a:lnB>
                      <a:noFill/>
                    </a:lnB>
                  </a:tcPr>
                </a:tc>
                <a:extLst>
                  <a:ext uri="{0D108BD9-81ED-4DB2-BD59-A6C34878D82A}">
                    <a16:rowId xmlns:a16="http://schemas.microsoft.com/office/drawing/2014/main" val="10001"/>
                  </a:ext>
                </a:extLst>
              </a:tr>
              <a:tr h="149939">
                <a:tc>
                  <a:txBody>
                    <a:bodyPr/>
                    <a:lstStyle/>
                    <a:p>
                      <a:pPr marL="0" marR="0">
                        <a:spcBef>
                          <a:spcPts val="0"/>
                        </a:spcBef>
                        <a:spcAft>
                          <a:spcPts val="0"/>
                        </a:spcAft>
                        <a:tabLst>
                          <a:tab pos="5429250" algn="l"/>
                        </a:tabLst>
                      </a:pPr>
                      <a:r>
                        <a:rPr lang="en-US" sz="1000" b="1">
                          <a:solidFill>
                            <a:srgbClr val="31849B"/>
                          </a:solidFill>
                          <a:effectLst/>
                          <a:latin typeface="Calibri"/>
                          <a:ea typeface="Calibri"/>
                          <a:cs typeface="Times New Roman"/>
                        </a:rPr>
                        <a:t>Position</a:t>
                      </a:r>
                      <a:endParaRPr lang="en-US" sz="1000">
                        <a:effectLst/>
                        <a:latin typeface="Calibri"/>
                        <a:ea typeface="Calibri"/>
                        <a:cs typeface="Times New Roman"/>
                      </a:endParaRPr>
                    </a:p>
                  </a:txBody>
                  <a:tcPr marL="61339" marR="61339" marT="0" marB="0">
                    <a:lnL>
                      <a:noFill/>
                    </a:lnL>
                    <a:lnR>
                      <a:noFill/>
                    </a:lnR>
                    <a:lnT>
                      <a:noFill/>
                    </a:lnT>
                    <a:lnB>
                      <a:noFill/>
                    </a:lnB>
                  </a:tcPr>
                </a:tc>
                <a:tc>
                  <a:txBody>
                    <a:bodyPr/>
                    <a:lstStyle/>
                    <a:p>
                      <a:pPr marL="0" marR="0">
                        <a:spcBef>
                          <a:spcPts val="0"/>
                        </a:spcBef>
                        <a:spcAft>
                          <a:spcPts val="0"/>
                        </a:spcAft>
                        <a:tabLst>
                          <a:tab pos="5429250" algn="l"/>
                        </a:tabLst>
                      </a:pPr>
                      <a:r>
                        <a:rPr lang="en-US" sz="1000" dirty="0">
                          <a:solidFill>
                            <a:srgbClr val="595959"/>
                          </a:solidFill>
                          <a:effectLst/>
                          <a:latin typeface="Calibri"/>
                          <a:ea typeface="Calibri"/>
                          <a:cs typeface="Times New Roman"/>
                        </a:rPr>
                        <a:t>GS-0343-13 Employee in Human Resources</a:t>
                      </a:r>
                      <a:endParaRPr lang="en-US" sz="1000" dirty="0">
                        <a:effectLst/>
                        <a:latin typeface="Calibri"/>
                        <a:ea typeface="Calibri"/>
                        <a:cs typeface="Times New Roman"/>
                      </a:endParaRPr>
                    </a:p>
                  </a:txBody>
                  <a:tcPr marL="61339" marR="61339" marT="0" marB="0">
                    <a:lnL>
                      <a:noFill/>
                    </a:lnL>
                    <a:lnR>
                      <a:noFill/>
                    </a:lnR>
                    <a:lnT>
                      <a:noFill/>
                    </a:lnT>
                    <a:lnB>
                      <a:noFill/>
                    </a:lnB>
                  </a:tcPr>
                </a:tc>
                <a:extLst>
                  <a:ext uri="{0D108BD9-81ED-4DB2-BD59-A6C34878D82A}">
                    <a16:rowId xmlns:a16="http://schemas.microsoft.com/office/drawing/2014/main" val="10002"/>
                  </a:ext>
                </a:extLst>
              </a:tr>
              <a:tr h="81785">
                <a:tc>
                  <a:txBody>
                    <a:bodyPr/>
                    <a:lstStyle/>
                    <a:p>
                      <a:pPr marL="0" marR="0">
                        <a:spcBef>
                          <a:spcPts val="0"/>
                        </a:spcBef>
                        <a:spcAft>
                          <a:spcPts val="0"/>
                        </a:spcAft>
                        <a:tabLst>
                          <a:tab pos="5429250" algn="l"/>
                        </a:tabLst>
                      </a:pPr>
                      <a:r>
                        <a:rPr lang="en-US" sz="500" b="1">
                          <a:solidFill>
                            <a:srgbClr val="31849B"/>
                          </a:solidFill>
                          <a:effectLst/>
                          <a:latin typeface="Calibri"/>
                          <a:ea typeface="Calibri"/>
                          <a:cs typeface="Times New Roman"/>
                        </a:rPr>
                        <a:t> </a:t>
                      </a:r>
                      <a:endParaRPr lang="en-US" sz="1000">
                        <a:effectLst/>
                        <a:latin typeface="Calibri"/>
                        <a:ea typeface="Calibri"/>
                        <a:cs typeface="Times New Roman"/>
                      </a:endParaRPr>
                    </a:p>
                  </a:txBody>
                  <a:tcPr marL="61339" marR="61339" marT="0" marB="0">
                    <a:lnL>
                      <a:noFill/>
                    </a:lnL>
                    <a:lnR>
                      <a:noFill/>
                    </a:lnR>
                    <a:lnT>
                      <a:noFill/>
                    </a:lnT>
                    <a:lnB>
                      <a:noFill/>
                    </a:lnB>
                  </a:tcPr>
                </a:tc>
                <a:tc>
                  <a:txBody>
                    <a:bodyPr/>
                    <a:lstStyle/>
                    <a:p>
                      <a:pPr marL="0" marR="0">
                        <a:spcBef>
                          <a:spcPts val="0"/>
                        </a:spcBef>
                        <a:spcAft>
                          <a:spcPts val="0"/>
                        </a:spcAft>
                        <a:tabLst>
                          <a:tab pos="5429250" algn="l"/>
                        </a:tabLst>
                      </a:pPr>
                      <a:r>
                        <a:rPr lang="en-US" sz="500">
                          <a:solidFill>
                            <a:srgbClr val="595959"/>
                          </a:solidFill>
                          <a:effectLst/>
                          <a:latin typeface="Calibri"/>
                          <a:ea typeface="Calibri"/>
                          <a:cs typeface="Times New Roman"/>
                        </a:rPr>
                        <a:t> </a:t>
                      </a:r>
                      <a:endParaRPr lang="en-US" sz="1000">
                        <a:effectLst/>
                        <a:latin typeface="Calibri"/>
                        <a:ea typeface="Calibri"/>
                        <a:cs typeface="Times New Roman"/>
                      </a:endParaRPr>
                    </a:p>
                  </a:txBody>
                  <a:tcPr marL="61339" marR="61339" marT="0" marB="0">
                    <a:lnL>
                      <a:noFill/>
                    </a:lnL>
                    <a:lnR>
                      <a:noFill/>
                    </a:lnR>
                    <a:lnT>
                      <a:noFill/>
                    </a:lnT>
                    <a:lnB>
                      <a:noFill/>
                    </a:lnB>
                  </a:tcPr>
                </a:tc>
                <a:extLst>
                  <a:ext uri="{0D108BD9-81ED-4DB2-BD59-A6C34878D82A}">
                    <a16:rowId xmlns:a16="http://schemas.microsoft.com/office/drawing/2014/main" val="10003"/>
                  </a:ext>
                </a:extLst>
              </a:tr>
              <a:tr h="149939">
                <a:tc>
                  <a:txBody>
                    <a:bodyPr/>
                    <a:lstStyle/>
                    <a:p>
                      <a:pPr marL="0" marR="0">
                        <a:spcBef>
                          <a:spcPts val="0"/>
                        </a:spcBef>
                        <a:spcAft>
                          <a:spcPts val="0"/>
                        </a:spcAft>
                        <a:tabLst>
                          <a:tab pos="5429250" algn="l"/>
                        </a:tabLst>
                      </a:pPr>
                      <a:r>
                        <a:rPr lang="en-US" sz="1000" b="1">
                          <a:solidFill>
                            <a:srgbClr val="31849B"/>
                          </a:solidFill>
                          <a:effectLst/>
                          <a:latin typeface="Calibri"/>
                          <a:ea typeface="Calibri"/>
                          <a:cs typeface="Times New Roman"/>
                        </a:rPr>
                        <a:t>Organization</a:t>
                      </a:r>
                      <a:endParaRPr lang="en-US" sz="1000">
                        <a:effectLst/>
                        <a:latin typeface="Calibri"/>
                        <a:ea typeface="Calibri"/>
                        <a:cs typeface="Times New Roman"/>
                      </a:endParaRPr>
                    </a:p>
                  </a:txBody>
                  <a:tcPr marL="61339" marR="61339" marT="0" marB="0">
                    <a:lnL>
                      <a:noFill/>
                    </a:lnL>
                    <a:lnR>
                      <a:noFill/>
                    </a:lnR>
                    <a:lnT>
                      <a:noFill/>
                    </a:lnT>
                    <a:lnB>
                      <a:noFill/>
                    </a:lnB>
                  </a:tcPr>
                </a:tc>
                <a:tc>
                  <a:txBody>
                    <a:bodyPr/>
                    <a:lstStyle/>
                    <a:p>
                      <a:pPr marL="0" marR="0">
                        <a:spcBef>
                          <a:spcPts val="0"/>
                        </a:spcBef>
                        <a:spcAft>
                          <a:spcPts val="0"/>
                        </a:spcAft>
                        <a:tabLst>
                          <a:tab pos="5429250" algn="l"/>
                        </a:tabLst>
                      </a:pPr>
                      <a:r>
                        <a:rPr lang="en-US" sz="1000">
                          <a:solidFill>
                            <a:srgbClr val="595959"/>
                          </a:solidFill>
                          <a:effectLst/>
                          <a:latin typeface="Calibri"/>
                          <a:ea typeface="Calibri"/>
                          <a:cs typeface="Times New Roman"/>
                        </a:rPr>
                        <a:t>Office of Personnel Management &gt; Employee Services &gt; Strategic Workforce Planning &gt; Forecasting &amp; Methods</a:t>
                      </a:r>
                      <a:endParaRPr lang="en-US" sz="1000">
                        <a:effectLst/>
                        <a:latin typeface="Calibri"/>
                        <a:ea typeface="Calibri"/>
                        <a:cs typeface="Times New Roman"/>
                      </a:endParaRPr>
                    </a:p>
                  </a:txBody>
                  <a:tcPr marL="61339" marR="61339" marT="0" marB="0">
                    <a:lnL>
                      <a:noFill/>
                    </a:lnL>
                    <a:lnR>
                      <a:noFill/>
                    </a:lnR>
                    <a:lnT>
                      <a:noFill/>
                    </a:lnT>
                    <a:lnB>
                      <a:noFill/>
                    </a:lnB>
                  </a:tcPr>
                </a:tc>
                <a:extLst>
                  <a:ext uri="{0D108BD9-81ED-4DB2-BD59-A6C34878D82A}">
                    <a16:rowId xmlns:a16="http://schemas.microsoft.com/office/drawing/2014/main" val="10004"/>
                  </a:ext>
                </a:extLst>
              </a:tr>
              <a:tr h="81785">
                <a:tc>
                  <a:txBody>
                    <a:bodyPr/>
                    <a:lstStyle/>
                    <a:p>
                      <a:pPr marL="0" marR="0">
                        <a:spcBef>
                          <a:spcPts val="0"/>
                        </a:spcBef>
                        <a:spcAft>
                          <a:spcPts val="0"/>
                        </a:spcAft>
                        <a:tabLst>
                          <a:tab pos="5429250" algn="l"/>
                        </a:tabLst>
                      </a:pPr>
                      <a:r>
                        <a:rPr lang="en-US" sz="500" b="1">
                          <a:solidFill>
                            <a:srgbClr val="31849B"/>
                          </a:solidFill>
                          <a:effectLst/>
                          <a:latin typeface="Calibri"/>
                          <a:ea typeface="Calibri"/>
                          <a:cs typeface="Times New Roman"/>
                        </a:rPr>
                        <a:t> </a:t>
                      </a:r>
                      <a:endParaRPr lang="en-US" sz="1000">
                        <a:effectLst/>
                        <a:latin typeface="Calibri"/>
                        <a:ea typeface="Calibri"/>
                        <a:cs typeface="Times New Roman"/>
                      </a:endParaRPr>
                    </a:p>
                  </a:txBody>
                  <a:tcPr marL="61339" marR="61339" marT="0" marB="0">
                    <a:lnL>
                      <a:noFill/>
                    </a:lnL>
                    <a:lnR>
                      <a:noFill/>
                    </a:lnR>
                    <a:lnT>
                      <a:noFill/>
                    </a:lnT>
                    <a:lnB>
                      <a:noFill/>
                    </a:lnB>
                  </a:tcPr>
                </a:tc>
                <a:tc>
                  <a:txBody>
                    <a:bodyPr/>
                    <a:lstStyle/>
                    <a:p>
                      <a:pPr marL="0" marR="0">
                        <a:spcBef>
                          <a:spcPts val="0"/>
                        </a:spcBef>
                        <a:spcAft>
                          <a:spcPts val="0"/>
                        </a:spcAft>
                        <a:tabLst>
                          <a:tab pos="5429250" algn="l"/>
                        </a:tabLst>
                      </a:pPr>
                      <a:r>
                        <a:rPr lang="en-US" sz="500">
                          <a:solidFill>
                            <a:srgbClr val="595959"/>
                          </a:solidFill>
                          <a:effectLst/>
                          <a:latin typeface="Calibri"/>
                          <a:ea typeface="Calibri"/>
                          <a:cs typeface="Times New Roman"/>
                        </a:rPr>
                        <a:t> </a:t>
                      </a:r>
                      <a:endParaRPr lang="en-US" sz="1000">
                        <a:effectLst/>
                        <a:latin typeface="Calibri"/>
                        <a:ea typeface="Calibri"/>
                        <a:cs typeface="Times New Roman"/>
                      </a:endParaRPr>
                    </a:p>
                  </a:txBody>
                  <a:tcPr marL="61339" marR="61339" marT="0" marB="0">
                    <a:lnL>
                      <a:noFill/>
                    </a:lnL>
                    <a:lnR>
                      <a:noFill/>
                    </a:lnR>
                    <a:lnT>
                      <a:noFill/>
                    </a:lnT>
                    <a:lnB>
                      <a:noFill/>
                    </a:lnB>
                  </a:tcPr>
                </a:tc>
                <a:extLst>
                  <a:ext uri="{0D108BD9-81ED-4DB2-BD59-A6C34878D82A}">
                    <a16:rowId xmlns:a16="http://schemas.microsoft.com/office/drawing/2014/main" val="10005"/>
                  </a:ext>
                </a:extLst>
              </a:tr>
              <a:tr h="149939">
                <a:tc>
                  <a:txBody>
                    <a:bodyPr/>
                    <a:lstStyle/>
                    <a:p>
                      <a:pPr marL="0" marR="0">
                        <a:spcBef>
                          <a:spcPts val="0"/>
                        </a:spcBef>
                        <a:spcAft>
                          <a:spcPts val="0"/>
                        </a:spcAft>
                        <a:tabLst>
                          <a:tab pos="5429250" algn="l"/>
                        </a:tabLst>
                      </a:pPr>
                      <a:r>
                        <a:rPr lang="en-US" sz="1000" b="1">
                          <a:solidFill>
                            <a:srgbClr val="31849B"/>
                          </a:solidFill>
                          <a:effectLst/>
                          <a:latin typeface="Calibri"/>
                          <a:ea typeface="Calibri"/>
                          <a:cs typeface="Times New Roman"/>
                        </a:rPr>
                        <a:t>Duty Station</a:t>
                      </a:r>
                      <a:endParaRPr lang="en-US" sz="1000">
                        <a:effectLst/>
                        <a:latin typeface="Calibri"/>
                        <a:ea typeface="Calibri"/>
                        <a:cs typeface="Times New Roman"/>
                      </a:endParaRPr>
                    </a:p>
                  </a:txBody>
                  <a:tcPr marL="61339" marR="61339" marT="0" marB="0">
                    <a:lnL>
                      <a:noFill/>
                    </a:lnL>
                    <a:lnR>
                      <a:noFill/>
                    </a:lnR>
                    <a:lnT>
                      <a:noFill/>
                    </a:lnT>
                    <a:lnB>
                      <a:noFill/>
                    </a:lnB>
                  </a:tcPr>
                </a:tc>
                <a:tc>
                  <a:txBody>
                    <a:bodyPr/>
                    <a:lstStyle/>
                    <a:p>
                      <a:pPr marL="0" marR="0">
                        <a:spcBef>
                          <a:spcPts val="0"/>
                        </a:spcBef>
                        <a:spcAft>
                          <a:spcPts val="0"/>
                        </a:spcAft>
                        <a:tabLst>
                          <a:tab pos="5429250" algn="l"/>
                        </a:tabLst>
                      </a:pPr>
                      <a:r>
                        <a:rPr lang="en-US" sz="1000" dirty="0">
                          <a:solidFill>
                            <a:srgbClr val="595959"/>
                          </a:solidFill>
                          <a:effectLst/>
                          <a:latin typeface="Calibri"/>
                          <a:ea typeface="Calibri"/>
                          <a:cs typeface="Times New Roman"/>
                        </a:rPr>
                        <a:t>Washington, DC</a:t>
                      </a:r>
                      <a:endParaRPr lang="en-US" sz="1000" dirty="0">
                        <a:effectLst/>
                        <a:latin typeface="Calibri"/>
                        <a:ea typeface="Calibri"/>
                        <a:cs typeface="Times New Roman"/>
                      </a:endParaRPr>
                    </a:p>
                  </a:txBody>
                  <a:tcPr marL="61339" marR="61339" marT="0" marB="0">
                    <a:lnL>
                      <a:noFill/>
                    </a:lnL>
                    <a:lnR>
                      <a:noFill/>
                    </a:lnR>
                    <a:lnT>
                      <a:noFill/>
                    </a:lnT>
                    <a:lnB>
                      <a:noFill/>
                    </a:lnB>
                  </a:tcPr>
                </a:tc>
                <a:extLst>
                  <a:ext uri="{0D108BD9-81ED-4DB2-BD59-A6C34878D82A}">
                    <a16:rowId xmlns:a16="http://schemas.microsoft.com/office/drawing/2014/main" val="10006"/>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3078155566"/>
              </p:ext>
            </p:extLst>
          </p:nvPr>
        </p:nvGraphicFramePr>
        <p:xfrm>
          <a:off x="461244" y="3555028"/>
          <a:ext cx="8232372" cy="777240"/>
        </p:xfrm>
        <a:graphic>
          <a:graphicData uri="http://schemas.openxmlformats.org/drawingml/2006/table">
            <a:tbl>
              <a:tblPr firstRow="1" firstCol="1" bandRow="1"/>
              <a:tblGrid>
                <a:gridCol w="6771261">
                  <a:extLst>
                    <a:ext uri="{9D8B030D-6E8A-4147-A177-3AD203B41FA5}">
                      <a16:colId xmlns:a16="http://schemas.microsoft.com/office/drawing/2014/main" val="20000"/>
                    </a:ext>
                  </a:extLst>
                </a:gridCol>
                <a:gridCol w="748347">
                  <a:extLst>
                    <a:ext uri="{9D8B030D-6E8A-4147-A177-3AD203B41FA5}">
                      <a16:colId xmlns:a16="http://schemas.microsoft.com/office/drawing/2014/main" val="20001"/>
                    </a:ext>
                  </a:extLst>
                </a:gridCol>
                <a:gridCol w="712764">
                  <a:extLst>
                    <a:ext uri="{9D8B030D-6E8A-4147-A177-3AD203B41FA5}">
                      <a16:colId xmlns:a16="http://schemas.microsoft.com/office/drawing/2014/main" val="20002"/>
                    </a:ext>
                  </a:extLst>
                </a:gridCol>
              </a:tblGrid>
              <a:tr h="162918">
                <a:tc>
                  <a:txBody>
                    <a:bodyPr/>
                    <a:lstStyle/>
                    <a:p>
                      <a:pPr marL="0" marR="0">
                        <a:spcBef>
                          <a:spcPts val="0"/>
                        </a:spcBef>
                        <a:spcAft>
                          <a:spcPts val="0"/>
                        </a:spcAft>
                      </a:pPr>
                      <a:r>
                        <a:rPr lang="en-US" sz="1100" dirty="0">
                          <a:solidFill>
                            <a:srgbClr val="CC9900"/>
                          </a:solidFill>
                          <a:effectLst/>
                          <a:latin typeface="Calibri" panose="020F0502020204030204" pitchFamily="34" charset="0"/>
                          <a:ea typeface="Calibri" panose="020F0502020204030204" pitchFamily="34" charset="0"/>
                          <a:cs typeface="Times New Roman" panose="02020603050405020304" pitchFamily="18" charset="0"/>
                        </a:rPr>
                        <a:t>Leadership Competencies </a:t>
                      </a:r>
                      <a:r>
                        <a:rPr lang="en-US" sz="1100" baseline="30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lnL>
                      <a:noFill/>
                    </a:lnL>
                    <a:lnR w="12700" cap="flat" cmpd="sng" algn="ctr">
                      <a:solidFill>
                        <a:srgbClr val="C4BC96"/>
                      </a:solidFill>
                      <a:prstDash val="solid"/>
                      <a:round/>
                      <a:headEnd type="none" w="med" len="med"/>
                      <a:tailEnd type="none" w="med" len="med"/>
                    </a:lnR>
                    <a:lnT>
                      <a:noFill/>
                    </a:lnT>
                    <a:lnB>
                      <a:noFill/>
                    </a:lnB>
                  </a:tcPr>
                </a:tc>
                <a:tc gridSpan="2">
                  <a:txBody>
                    <a:bodyPr/>
                    <a:lstStyle/>
                    <a:p>
                      <a:pPr marL="0" marR="0" algn="ctr">
                        <a:spcBef>
                          <a:spcPts val="0"/>
                        </a:spcBef>
                        <a:spcAft>
                          <a:spcPts val="0"/>
                        </a:spcAft>
                      </a:pPr>
                      <a:r>
                        <a:rPr lang="en-US" sz="9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Proficiency Levels </a:t>
                      </a:r>
                      <a:r>
                        <a:rPr lang="en-US" sz="900">
                          <a:solidFill>
                            <a:srgbClr val="FFFFFF"/>
                          </a:solidFill>
                          <a:effectLst/>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948A54"/>
                    </a:solidFill>
                  </a:tcPr>
                </a:tc>
                <a:tc hMerge="1">
                  <a:txBody>
                    <a:bodyPr/>
                    <a:lstStyle/>
                    <a:p>
                      <a:endParaRPr lang="en-US"/>
                    </a:p>
                  </a:txBody>
                  <a:tcPr/>
                </a:tc>
                <a:extLst>
                  <a:ext uri="{0D108BD9-81ED-4DB2-BD59-A6C34878D82A}">
                    <a16:rowId xmlns:a16="http://schemas.microsoft.com/office/drawing/2014/main" val="10000"/>
                  </a:ext>
                </a:extLst>
              </a:tr>
              <a:tr h="149341">
                <a:tc>
                  <a:txBody>
                    <a:bodyPr/>
                    <a:lstStyle/>
                    <a:p>
                      <a:pPr marL="0" marR="0">
                        <a:spcBef>
                          <a:spcPts val="0"/>
                        </a:spcBef>
                        <a:spcAft>
                          <a:spcPts val="0"/>
                        </a:spcAft>
                      </a:pPr>
                      <a:r>
                        <a:rPr lang="en-US" sz="1000" b="0" u="none" dirty="0">
                          <a:solidFill>
                            <a:srgbClr val="CC99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000" b="0" u="sng" dirty="0">
                          <a:solidFill>
                            <a:srgbClr val="CC9900"/>
                          </a:solidFill>
                          <a:effectLst/>
                          <a:latin typeface="Calibri" panose="020F0502020204030204" pitchFamily="34" charset="0"/>
                          <a:ea typeface="Calibri" panose="020F0502020204030204" pitchFamily="34" charset="0"/>
                          <a:cs typeface="Times New Roman" panose="02020603050405020304" pitchFamily="18" charset="0"/>
                        </a:rPr>
                        <a:t>View Proficiency Level Illustrations</a:t>
                      </a:r>
                    </a:p>
                  </a:txBody>
                  <a:tcPr marL="61094" marR="61094" marT="0" marB="0">
                    <a:lnL>
                      <a:noFill/>
                    </a:lnL>
                    <a:lnR w="12700" cap="flat" cmpd="sng" algn="ctr">
                      <a:solidFill>
                        <a:srgbClr val="C4BC96"/>
                      </a:solidFill>
                      <a:prstDash val="solid"/>
                      <a:round/>
                      <a:headEnd type="none" w="med" len="med"/>
                      <a:tailEnd type="none" w="med" len="med"/>
                    </a:lnR>
                    <a:lnT>
                      <a:noFill/>
                    </a:lnT>
                    <a:lnB w="12700" cap="flat" cmpd="sng" algn="ctr">
                      <a:solidFill>
                        <a:srgbClr val="C4BC96"/>
                      </a:solidFill>
                      <a:prstDash val="solid"/>
                      <a:round/>
                      <a:headEnd type="none" w="med" len="med"/>
                      <a:tailEnd type="none" w="med" len="med"/>
                    </a:lnB>
                  </a:tcPr>
                </a:tc>
                <a:tc>
                  <a:txBody>
                    <a:bodyPr/>
                    <a:lstStyle/>
                    <a:p>
                      <a:pPr marL="0" marR="0" algn="ctr">
                        <a:spcBef>
                          <a:spcPts val="0"/>
                        </a:spcBef>
                        <a:spcAft>
                          <a:spcPts val="0"/>
                        </a:spcAft>
                      </a:pPr>
                      <a:r>
                        <a:rPr lang="en-US" sz="9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Targeted</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948A54"/>
                    </a:solidFill>
                  </a:tcPr>
                </a:tc>
                <a:tc>
                  <a:txBody>
                    <a:bodyPr/>
                    <a:lstStyle/>
                    <a:p>
                      <a:pPr marL="0" marR="0" algn="ctr">
                        <a:spcBef>
                          <a:spcPts val="0"/>
                        </a:spcBef>
                        <a:spcAft>
                          <a:spcPts val="0"/>
                        </a:spcAft>
                      </a:pPr>
                      <a:r>
                        <a:rPr lang="en-US" sz="9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Employee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948A54"/>
                    </a:solidFill>
                  </a:tcPr>
                </a:tc>
                <a:extLst>
                  <a:ext uri="{0D108BD9-81ED-4DB2-BD59-A6C34878D82A}">
                    <a16:rowId xmlns:a16="http://schemas.microsoft.com/office/drawing/2014/main" val="10001"/>
                  </a:ext>
                </a:extLst>
              </a:tr>
              <a:tr h="135765">
                <a:tc gridSpan="3">
                  <a:txBody>
                    <a:bodyPr/>
                    <a:lstStyle/>
                    <a:p>
                      <a:pPr marL="0" marR="0">
                        <a:spcBef>
                          <a:spcPts val="0"/>
                        </a:spcBef>
                        <a:spcAft>
                          <a:spcPts val="0"/>
                        </a:spcAft>
                      </a:pPr>
                      <a:r>
                        <a:rPr lang="en-US" sz="10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Building Coalitions </a:t>
                      </a:r>
                      <a:r>
                        <a:rPr lang="en-US" sz="10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lnL>
                      <a:noFill/>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31849B"/>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149341">
                <a:tc>
                  <a:txBody>
                    <a:bodyPr/>
                    <a:lstStyle/>
                    <a:p>
                      <a:pPr marL="0" marR="0">
                        <a:spcBef>
                          <a:spcPts val="500"/>
                        </a:spcBef>
                        <a:spcAft>
                          <a:spcPts val="500"/>
                        </a:spcAft>
                      </a:pPr>
                      <a:r>
                        <a:rPr lang="en-US" sz="1000" b="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Partnering </a:t>
                      </a:r>
                      <a:r>
                        <a:rPr lang="en-US" sz="1000"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 Develops networks and builds alliances; collaborates across boundaries to build strategic relationships and achieve common goals.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lnL>
                      <a:noFill/>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lgn="r">
                        <a:spcBef>
                          <a:spcPts val="0"/>
                        </a:spcBef>
                        <a:spcAft>
                          <a:spcPts val="0"/>
                        </a:spcAft>
                      </a:pPr>
                      <a:r>
                        <a:rPr lang="en-US" sz="1000"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sym typeface="Wingdings 3" panose="05040102010807070707" pitchFamily="18" charset="2"/>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lgn="r">
                        <a:spcBef>
                          <a:spcPts val="0"/>
                        </a:spcBef>
                        <a:spcAft>
                          <a:spcPts val="0"/>
                        </a:spcAft>
                      </a:pPr>
                      <a:r>
                        <a:rPr lang="en-US" sz="1000"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sym typeface="Wingdings 3" panose="05040102010807070707" pitchFamily="18" charset="2"/>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9" name="TextBox 18"/>
          <p:cNvSpPr txBox="1"/>
          <p:nvPr/>
        </p:nvSpPr>
        <p:spPr>
          <a:xfrm>
            <a:off x="7238676" y="5863676"/>
            <a:ext cx="731520" cy="274320"/>
          </a:xfrm>
          <a:prstGeom prst="rect">
            <a:avLst/>
          </a:prstGeom>
          <a:solidFill>
            <a:schemeClr val="bg1"/>
          </a:solidFill>
        </p:spPr>
        <p:txBody>
          <a:bodyPr wrap="square" lIns="0" tIns="0" rIns="0" bIns="0" rtlCol="0" anchor="ctr" anchorCtr="0">
            <a:spAutoFit/>
          </a:bodyPr>
          <a:lstStyle/>
          <a:p>
            <a:pPr algn="ctr"/>
            <a:r>
              <a:rPr lang="en-US" sz="1000" dirty="0">
                <a:solidFill>
                  <a:srgbClr val="595959"/>
                </a:solidFill>
                <a:latin typeface="Calibri" panose="020F0502020204030204" pitchFamily="34" charset="0"/>
                <a:ea typeface="Calibri" panose="020F0502020204030204" pitchFamily="34" charset="0"/>
                <a:cs typeface="Times New Roman" panose="02020603050405020304" pitchFamily="18" charset="0"/>
              </a:rPr>
              <a:t>3</a:t>
            </a:r>
          </a:p>
          <a:p>
            <a:pPr algn="ctr"/>
            <a:r>
              <a:rPr lang="en-US" sz="900" dirty="0">
                <a:solidFill>
                  <a:srgbClr val="595959"/>
                </a:solidFill>
                <a:latin typeface="Calibri" panose="020F0502020204030204" pitchFamily="34" charset="0"/>
                <a:cs typeface="Times New Roman" panose="02020603050405020304" pitchFamily="18" charset="0"/>
              </a:rPr>
              <a:t>Intermediate</a:t>
            </a:r>
            <a:endParaRPr lang="en-US" sz="900" dirty="0"/>
          </a:p>
        </p:txBody>
      </p:sp>
      <p:sp>
        <p:nvSpPr>
          <p:cNvPr id="24" name="TextBox 23"/>
          <p:cNvSpPr txBox="1"/>
          <p:nvPr/>
        </p:nvSpPr>
        <p:spPr>
          <a:xfrm>
            <a:off x="7985598" y="5854642"/>
            <a:ext cx="685800" cy="292388"/>
          </a:xfrm>
          <a:prstGeom prst="rect">
            <a:avLst/>
          </a:prstGeom>
          <a:solidFill>
            <a:schemeClr val="bg1"/>
          </a:solidFill>
        </p:spPr>
        <p:txBody>
          <a:bodyPr wrap="square" lIns="0" tIns="0" rIns="0" bIns="0" rtlCol="0" anchor="ctr" anchorCtr="0">
            <a:spAutoFit/>
          </a:bodyPr>
          <a:lstStyle/>
          <a:p>
            <a:pPr algn="ctr"/>
            <a:r>
              <a:rPr lang="en-US" sz="1000" dirty="0">
                <a:solidFill>
                  <a:srgbClr val="595959"/>
                </a:solidFill>
                <a:latin typeface="Calibri" panose="020F0502020204030204" pitchFamily="34" charset="0"/>
                <a:ea typeface="Calibri" panose="020F0502020204030204" pitchFamily="34" charset="0"/>
                <a:cs typeface="Times New Roman" panose="02020603050405020304" pitchFamily="18" charset="0"/>
              </a:rPr>
              <a:t>2</a:t>
            </a:r>
          </a:p>
          <a:p>
            <a:pPr algn="ctr"/>
            <a:r>
              <a:rPr lang="en-US" sz="900" dirty="0">
                <a:solidFill>
                  <a:srgbClr val="595959"/>
                </a:solidFill>
                <a:latin typeface="Calibri" panose="020F0502020204030204" pitchFamily="34" charset="0"/>
                <a:cs typeface="Times New Roman" panose="02020603050405020304" pitchFamily="18" charset="0"/>
              </a:rPr>
              <a:t>Basic</a:t>
            </a:r>
            <a:endParaRPr lang="en-US" sz="900" dirty="0"/>
          </a:p>
        </p:txBody>
      </p:sp>
      <p:sp>
        <p:nvSpPr>
          <p:cNvPr id="26" name="TextBox 25"/>
          <p:cNvSpPr txBox="1"/>
          <p:nvPr/>
        </p:nvSpPr>
        <p:spPr>
          <a:xfrm>
            <a:off x="7985598" y="5325484"/>
            <a:ext cx="685800" cy="274320"/>
          </a:xfrm>
          <a:prstGeom prst="rect">
            <a:avLst/>
          </a:prstGeom>
          <a:solidFill>
            <a:schemeClr val="bg1"/>
          </a:solidFill>
        </p:spPr>
        <p:txBody>
          <a:bodyPr wrap="square" lIns="0" tIns="0" rIns="0" bIns="0" rtlCol="0" anchor="ctr" anchorCtr="0">
            <a:spAutoFit/>
          </a:bodyPr>
          <a:lstStyle/>
          <a:p>
            <a:pPr algn="ctr"/>
            <a:r>
              <a:rPr lang="en-US" sz="1000" dirty="0">
                <a:solidFill>
                  <a:srgbClr val="595959"/>
                </a:solidFill>
                <a:latin typeface="Calibri" panose="020F0502020204030204" pitchFamily="34" charset="0"/>
                <a:ea typeface="Calibri" panose="020F0502020204030204" pitchFamily="34" charset="0"/>
                <a:cs typeface="Times New Roman" panose="02020603050405020304" pitchFamily="18" charset="0"/>
              </a:rPr>
              <a:t>3</a:t>
            </a:r>
          </a:p>
          <a:p>
            <a:pPr algn="ctr"/>
            <a:r>
              <a:rPr lang="en-US" sz="900" dirty="0">
                <a:solidFill>
                  <a:srgbClr val="595959"/>
                </a:solidFill>
                <a:latin typeface="Calibri" panose="020F0502020204030204" pitchFamily="34" charset="0"/>
                <a:cs typeface="Times New Roman" panose="02020603050405020304" pitchFamily="18" charset="0"/>
              </a:rPr>
              <a:t>Intermediate</a:t>
            </a:r>
            <a:endParaRPr lang="en-US" sz="900" dirty="0"/>
          </a:p>
        </p:txBody>
      </p:sp>
      <p:sp>
        <p:nvSpPr>
          <p:cNvPr id="27" name="TextBox 26"/>
          <p:cNvSpPr txBox="1"/>
          <p:nvPr/>
        </p:nvSpPr>
        <p:spPr>
          <a:xfrm>
            <a:off x="8001000" y="4042105"/>
            <a:ext cx="685800" cy="274320"/>
          </a:xfrm>
          <a:prstGeom prst="rect">
            <a:avLst/>
          </a:prstGeom>
          <a:solidFill>
            <a:schemeClr val="bg1"/>
          </a:solidFill>
        </p:spPr>
        <p:txBody>
          <a:bodyPr wrap="square" lIns="0" tIns="0" rIns="0" bIns="0" rtlCol="0" anchor="ctr" anchorCtr="0">
            <a:spAutoFit/>
          </a:bodyPr>
          <a:lstStyle/>
          <a:p>
            <a:pPr algn="ctr"/>
            <a:r>
              <a:rPr lang="en-US" sz="1000" dirty="0">
                <a:solidFill>
                  <a:srgbClr val="595959"/>
                </a:solidFill>
                <a:latin typeface="Calibri" panose="020F0502020204030204" pitchFamily="34" charset="0"/>
                <a:ea typeface="Calibri" panose="020F0502020204030204" pitchFamily="34" charset="0"/>
                <a:cs typeface="Times New Roman" panose="02020603050405020304" pitchFamily="18" charset="0"/>
              </a:rPr>
              <a:t>3</a:t>
            </a:r>
          </a:p>
          <a:p>
            <a:pPr algn="ctr"/>
            <a:r>
              <a:rPr lang="en-US" sz="900" dirty="0">
                <a:solidFill>
                  <a:srgbClr val="595959"/>
                </a:solidFill>
                <a:latin typeface="Calibri" panose="020F0502020204030204" pitchFamily="34" charset="0"/>
                <a:cs typeface="Times New Roman" panose="02020603050405020304" pitchFamily="18" charset="0"/>
              </a:rPr>
              <a:t>Intermediate</a:t>
            </a:r>
            <a:endParaRPr lang="en-US" sz="900" dirty="0"/>
          </a:p>
        </p:txBody>
      </p:sp>
      <p:sp>
        <p:nvSpPr>
          <p:cNvPr id="28" name="TextBox 27"/>
          <p:cNvSpPr txBox="1"/>
          <p:nvPr/>
        </p:nvSpPr>
        <p:spPr>
          <a:xfrm>
            <a:off x="7261536" y="5316450"/>
            <a:ext cx="685800" cy="292388"/>
          </a:xfrm>
          <a:prstGeom prst="rect">
            <a:avLst/>
          </a:prstGeom>
          <a:solidFill>
            <a:schemeClr val="bg1"/>
          </a:solidFill>
        </p:spPr>
        <p:txBody>
          <a:bodyPr wrap="square" lIns="0" tIns="0" rIns="0" bIns="0" rtlCol="0" anchor="ctr" anchorCtr="0">
            <a:spAutoFit/>
          </a:bodyPr>
          <a:lstStyle/>
          <a:p>
            <a:pPr algn="ctr"/>
            <a:r>
              <a:rPr lang="en-US" sz="1000" dirty="0">
                <a:solidFill>
                  <a:srgbClr val="595959"/>
                </a:solidFill>
                <a:latin typeface="Calibri" panose="020F0502020204030204" pitchFamily="34" charset="0"/>
                <a:ea typeface="Calibri" panose="020F0502020204030204" pitchFamily="34" charset="0"/>
                <a:cs typeface="Times New Roman" panose="02020603050405020304" pitchFamily="18" charset="0"/>
              </a:rPr>
              <a:t>3</a:t>
            </a:r>
          </a:p>
          <a:p>
            <a:pPr algn="ctr"/>
            <a:r>
              <a:rPr lang="en-US" sz="900" dirty="0">
                <a:solidFill>
                  <a:srgbClr val="595959"/>
                </a:solidFill>
                <a:latin typeface="Calibri" panose="020F0502020204030204" pitchFamily="34" charset="0"/>
                <a:cs typeface="Times New Roman" panose="02020603050405020304" pitchFamily="18" charset="0"/>
              </a:rPr>
              <a:t>Intermediate</a:t>
            </a:r>
            <a:endParaRPr lang="en-US" sz="900" dirty="0"/>
          </a:p>
        </p:txBody>
      </p:sp>
      <p:sp>
        <p:nvSpPr>
          <p:cNvPr id="29" name="TextBox 28"/>
          <p:cNvSpPr txBox="1"/>
          <p:nvPr/>
        </p:nvSpPr>
        <p:spPr>
          <a:xfrm>
            <a:off x="7261536" y="4033071"/>
            <a:ext cx="685800" cy="292388"/>
          </a:xfrm>
          <a:prstGeom prst="rect">
            <a:avLst/>
          </a:prstGeom>
          <a:solidFill>
            <a:schemeClr val="bg1"/>
          </a:solidFill>
        </p:spPr>
        <p:txBody>
          <a:bodyPr wrap="square" lIns="0" tIns="0" rIns="0" bIns="0" rtlCol="0" anchor="ctr" anchorCtr="0">
            <a:spAutoFit/>
          </a:bodyPr>
          <a:lstStyle/>
          <a:p>
            <a:pPr algn="ctr"/>
            <a:r>
              <a:rPr lang="en-US" sz="1000" dirty="0">
                <a:solidFill>
                  <a:srgbClr val="595959"/>
                </a:solidFill>
                <a:latin typeface="Calibri" panose="020F0502020204030204" pitchFamily="34" charset="0"/>
                <a:ea typeface="Calibri" panose="020F0502020204030204" pitchFamily="34" charset="0"/>
                <a:cs typeface="Times New Roman" panose="02020603050405020304" pitchFamily="18" charset="0"/>
              </a:rPr>
              <a:t>2</a:t>
            </a:r>
          </a:p>
          <a:p>
            <a:pPr algn="ctr"/>
            <a:r>
              <a:rPr lang="en-US" sz="900" dirty="0">
                <a:solidFill>
                  <a:srgbClr val="595959"/>
                </a:solidFill>
                <a:latin typeface="Calibri" panose="020F0502020204030204" pitchFamily="34" charset="0"/>
                <a:cs typeface="Times New Roman" panose="02020603050405020304" pitchFamily="18" charset="0"/>
              </a:rPr>
              <a:t>Basic</a:t>
            </a:r>
            <a:endParaRPr lang="en-US" sz="900" dirty="0"/>
          </a:p>
        </p:txBody>
      </p:sp>
      <p:sp>
        <p:nvSpPr>
          <p:cNvPr id="34" name="Rectangle 10"/>
          <p:cNvSpPr>
            <a:spLocks noChangeArrowheads="1"/>
          </p:cNvSpPr>
          <p:nvPr/>
        </p:nvSpPr>
        <p:spPr bwMode="auto">
          <a:xfrm>
            <a:off x="303981" y="986419"/>
            <a:ext cx="8760733"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5429250" algn="l"/>
              </a:tabLst>
              <a:defRPr>
                <a:solidFill>
                  <a:schemeClr val="tx1"/>
                </a:solidFill>
                <a:latin typeface="Arial" pitchFamily="34" charset="0"/>
                <a:cs typeface="Arial" pitchFamily="34" charset="0"/>
              </a:defRPr>
            </a:lvl1pPr>
            <a:lvl2pPr fontAlgn="base">
              <a:spcBef>
                <a:spcPct val="0"/>
              </a:spcBef>
              <a:spcAft>
                <a:spcPct val="0"/>
              </a:spcAft>
              <a:tabLst>
                <a:tab pos="5429250" algn="l"/>
              </a:tabLst>
              <a:defRPr>
                <a:solidFill>
                  <a:schemeClr val="tx1"/>
                </a:solidFill>
                <a:latin typeface="Arial" pitchFamily="34" charset="0"/>
                <a:cs typeface="Arial" pitchFamily="34" charset="0"/>
              </a:defRPr>
            </a:lvl2pPr>
            <a:lvl3pPr fontAlgn="base">
              <a:spcBef>
                <a:spcPct val="0"/>
              </a:spcBef>
              <a:spcAft>
                <a:spcPct val="0"/>
              </a:spcAft>
              <a:tabLst>
                <a:tab pos="5429250" algn="l"/>
              </a:tabLst>
              <a:defRPr>
                <a:solidFill>
                  <a:schemeClr val="tx1"/>
                </a:solidFill>
                <a:latin typeface="Arial" pitchFamily="34" charset="0"/>
                <a:cs typeface="Arial" pitchFamily="34" charset="0"/>
              </a:defRPr>
            </a:lvl3pPr>
            <a:lvl4pPr fontAlgn="base">
              <a:spcBef>
                <a:spcPct val="0"/>
              </a:spcBef>
              <a:spcAft>
                <a:spcPct val="0"/>
              </a:spcAft>
              <a:tabLst>
                <a:tab pos="5429250" algn="l"/>
              </a:tabLst>
              <a:defRPr>
                <a:solidFill>
                  <a:schemeClr val="tx1"/>
                </a:solidFill>
                <a:latin typeface="Arial" pitchFamily="34" charset="0"/>
                <a:cs typeface="Arial" pitchFamily="34" charset="0"/>
              </a:defRPr>
            </a:lvl4pPr>
            <a:lvl5pPr fontAlgn="base">
              <a:spcBef>
                <a:spcPct val="0"/>
              </a:spcBef>
              <a:spcAft>
                <a:spcPct val="0"/>
              </a:spcAft>
              <a:tabLst>
                <a:tab pos="5429250" algn="l"/>
              </a:tabLst>
              <a:defRPr>
                <a:solidFill>
                  <a:schemeClr val="tx1"/>
                </a:solidFill>
                <a:latin typeface="Arial" pitchFamily="34" charset="0"/>
                <a:cs typeface="Arial" pitchFamily="34" charset="0"/>
              </a:defRPr>
            </a:lvl5pPr>
            <a:lvl6pPr fontAlgn="base">
              <a:spcBef>
                <a:spcPct val="0"/>
              </a:spcBef>
              <a:spcAft>
                <a:spcPct val="0"/>
              </a:spcAft>
              <a:tabLst>
                <a:tab pos="5429250" algn="l"/>
              </a:tabLst>
              <a:defRPr>
                <a:solidFill>
                  <a:schemeClr val="tx1"/>
                </a:solidFill>
                <a:latin typeface="Arial" pitchFamily="34" charset="0"/>
                <a:cs typeface="Arial" pitchFamily="34" charset="0"/>
              </a:defRPr>
            </a:lvl6pPr>
            <a:lvl7pPr fontAlgn="base">
              <a:spcBef>
                <a:spcPct val="0"/>
              </a:spcBef>
              <a:spcAft>
                <a:spcPct val="0"/>
              </a:spcAft>
              <a:tabLst>
                <a:tab pos="5429250" algn="l"/>
              </a:tabLst>
              <a:defRPr>
                <a:solidFill>
                  <a:schemeClr val="tx1"/>
                </a:solidFill>
                <a:latin typeface="Arial" pitchFamily="34" charset="0"/>
                <a:cs typeface="Arial" pitchFamily="34" charset="0"/>
              </a:defRPr>
            </a:lvl7pPr>
            <a:lvl8pPr fontAlgn="base">
              <a:spcBef>
                <a:spcPct val="0"/>
              </a:spcBef>
              <a:spcAft>
                <a:spcPct val="0"/>
              </a:spcAft>
              <a:tabLst>
                <a:tab pos="5429250" algn="l"/>
              </a:tabLst>
              <a:defRPr>
                <a:solidFill>
                  <a:schemeClr val="tx1"/>
                </a:solidFill>
                <a:latin typeface="Arial" pitchFamily="34" charset="0"/>
                <a:cs typeface="Arial" pitchFamily="34" charset="0"/>
              </a:defRPr>
            </a:lvl8pPr>
            <a:lvl9pPr fontAlgn="base">
              <a:spcBef>
                <a:spcPct val="0"/>
              </a:spcBef>
              <a:spcAft>
                <a:spcPct val="0"/>
              </a:spcAft>
              <a:tabLst>
                <a:tab pos="5429250" algn="l"/>
              </a:tabLst>
              <a:defRPr>
                <a:solidFill>
                  <a:schemeClr val="tx1"/>
                </a:solidFill>
                <a:latin typeface="Arial" pitchFamily="34" charset="0"/>
                <a:cs typeface="Arial" pitchFamily="34" charset="0"/>
              </a:defRPr>
            </a:lvl9pPr>
          </a:lstStyle>
          <a:p>
            <a:pPr lvl="0" algn="ct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rPr>
              <a:t>   </a:t>
            </a:r>
            <a:r>
              <a:rPr kumimoji="0" lang="en-US" altLang="en-US" sz="1100" b="1" i="0" strike="noStrike" cap="none" normalizeH="0" baseline="0" dirty="0">
                <a:ln>
                  <a:noFill/>
                </a:ln>
                <a:solidFill>
                  <a:srgbClr val="31849B"/>
                </a:solidFill>
                <a:effectLst/>
                <a:latin typeface="Calibri" pitchFamily="34" charset="0"/>
                <a:ea typeface="Calibri" pitchFamily="34" charset="0"/>
                <a:cs typeface="Times New Roman" pitchFamily="18" charset="0"/>
              </a:rPr>
              <a:t>Step 1 - Create Position</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rPr>
              <a:t>    </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rPr>
              <a:t> </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          </a:t>
            </a:r>
            <a:r>
              <a:rPr kumimoji="0" lang="en-US" altLang="en-US" sz="1100" b="1" i="0"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Step 2 - Select Competencies    </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rPr>
              <a:t> </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          </a:t>
            </a:r>
            <a:r>
              <a:rPr kumimoji="0" lang="en-US" altLang="en-US" sz="1100" b="1" i="0" u="sng"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Step 3</a:t>
            </a:r>
            <a:r>
              <a:rPr lang="en-US" altLang="en-US" sz="1100" b="1" u="sng" dirty="0">
                <a:solidFill>
                  <a:srgbClr val="31849B"/>
                </a:solidFill>
                <a:latin typeface="Calibri" pitchFamily="34" charset="0"/>
                <a:ea typeface="Calibri" pitchFamily="34" charset="0"/>
                <a:cs typeface="Times New Roman" pitchFamily="18" charset="0"/>
                <a:sym typeface="Wingdings" pitchFamily="2" charset="2"/>
              </a:rPr>
              <a:t> - Identify Proficiency Levels</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    </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rPr>
              <a:t> </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          Step 4 - Review and Send  </a:t>
            </a:r>
            <a:endParaRPr kumimoji="0" lang="en-US" altLang="en-US" sz="800" b="0" i="0" u="none" strike="noStrike" cap="none" normalizeH="0" baseline="0" dirty="0">
              <a:ln>
                <a:noFill/>
              </a:ln>
              <a:solidFill>
                <a:schemeClr val="tx1"/>
              </a:solidFill>
              <a:effectLst/>
              <a:latin typeface="Arial" pitchFamily="34" charset="0"/>
              <a:cs typeface="Arial" pitchFamily="34" charset="0"/>
              <a:sym typeface="Wingdings" pitchFamily="2" charset="2"/>
            </a:endParaRPr>
          </a:p>
          <a:p>
            <a:pPr marL="0" marR="0" lvl="0" indent="0" algn="ctr" defTabSz="914400" rtl="0" eaLnBrk="0" fontAlgn="base" latinLnBrk="0" hangingPunct="0">
              <a:lnSpc>
                <a:spcPct val="100000"/>
              </a:lnSpc>
              <a:spcBef>
                <a:spcPct val="0"/>
              </a:spcBef>
              <a:spcAft>
                <a:spcPct val="0"/>
              </a:spcAft>
              <a:buClrTx/>
              <a:buSzTx/>
              <a:buFontTx/>
              <a:buNone/>
              <a:tabLst>
                <a:tab pos="5429250" algn="l"/>
              </a:tabLst>
            </a:pPr>
            <a:endPar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endParaRPr>
          </a:p>
        </p:txBody>
      </p:sp>
      <p:sp>
        <p:nvSpPr>
          <p:cNvPr id="35" name="Oval 11"/>
          <p:cNvSpPr>
            <a:spLocks noChangeArrowheads="1"/>
          </p:cNvSpPr>
          <p:nvPr/>
        </p:nvSpPr>
        <p:spPr bwMode="auto">
          <a:xfrm>
            <a:off x="2286000" y="1039685"/>
            <a:ext cx="182562" cy="182563"/>
          </a:xfrm>
          <a:prstGeom prst="ellipse">
            <a:avLst/>
          </a:prstGeom>
          <a:solidFill>
            <a:srgbClr val="006600"/>
          </a:solidFill>
          <a:ln>
            <a:noFill/>
          </a:ln>
        </p:spPr>
        <p:txBody>
          <a:bodyPr vert="horz" wrap="squar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bg1"/>
                </a:solidFill>
                <a:effectLst/>
                <a:latin typeface="Arial" pitchFamily="34" charset="0"/>
                <a:cs typeface="Arial" pitchFamily="34" charset="0"/>
                <a:sym typeface="Wingdings" panose="05000000000000000000" pitchFamily="2" charset="2"/>
              </a:rPr>
              <a:t></a:t>
            </a:r>
            <a:endParaRPr kumimoji="0" lang="en-US" altLang="en-US" sz="1200" b="0" i="0" u="none" strike="noStrike" cap="none" normalizeH="0" baseline="0" dirty="0">
              <a:ln>
                <a:noFill/>
              </a:ln>
              <a:solidFill>
                <a:schemeClr val="bg1"/>
              </a:solidFill>
              <a:effectLst/>
              <a:latin typeface="Arial" pitchFamily="34" charset="0"/>
              <a:cs typeface="Arial" pitchFamily="34" charset="0"/>
            </a:endParaRPr>
          </a:p>
        </p:txBody>
      </p:sp>
      <p:sp>
        <p:nvSpPr>
          <p:cNvPr id="36" name="Oval 12"/>
          <p:cNvSpPr>
            <a:spLocks noChangeArrowheads="1"/>
          </p:cNvSpPr>
          <p:nvPr/>
        </p:nvSpPr>
        <p:spPr bwMode="auto">
          <a:xfrm>
            <a:off x="7138195" y="1039686"/>
            <a:ext cx="182563" cy="182563"/>
          </a:xfrm>
          <a:prstGeom prst="ellipse">
            <a:avLst/>
          </a:prstGeom>
          <a:solidFill>
            <a:srgbClr val="A5A5A5"/>
          </a:solidFill>
          <a:ln>
            <a:noFill/>
          </a:ln>
          <a:extLst>
            <a:ext uri="{91240B29-F687-4F45-9708-019B960494DF}">
              <a14:hiddenLine xmlns:a14="http://schemas.microsoft.com/office/drawing/2010/main" w="3175">
                <a:solidFill>
                  <a:srgbClr val="000000"/>
                </a:solidFill>
                <a:round/>
                <a:headEnd/>
                <a:tailEnd/>
              </a14:hiddenLine>
            </a:ext>
          </a:extLst>
        </p:spPr>
        <p:txBody>
          <a:bodyPr vert="horz" wrap="squar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37" name="Oval 6"/>
          <p:cNvSpPr>
            <a:spLocks noChangeArrowheads="1"/>
          </p:cNvSpPr>
          <p:nvPr/>
        </p:nvSpPr>
        <p:spPr bwMode="auto">
          <a:xfrm>
            <a:off x="4572000" y="1039685"/>
            <a:ext cx="182563" cy="182563"/>
          </a:xfrm>
          <a:prstGeom prst="ellipse">
            <a:avLst/>
          </a:prstGeom>
          <a:solidFill>
            <a:srgbClr val="A5A5A5"/>
          </a:solidFill>
          <a:ln>
            <a:noFill/>
          </a:ln>
          <a:extLst>
            <a:ext uri="{91240B29-F687-4F45-9708-019B960494DF}">
              <a14:hiddenLine xmlns:a14="http://schemas.microsoft.com/office/drawing/2010/main" w="3175">
                <a:solidFill>
                  <a:srgbClr val="000000"/>
                </a:solidFill>
                <a:round/>
                <a:headEnd/>
                <a:tailEnd/>
              </a14:hiddenLine>
            </a:ext>
          </a:extLst>
        </p:spPr>
        <p:txBody>
          <a:bodyPr vert="horz" wrap="squar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38" name="Oval 10"/>
          <p:cNvSpPr>
            <a:spLocks noChangeArrowheads="1"/>
          </p:cNvSpPr>
          <p:nvPr/>
        </p:nvSpPr>
        <p:spPr bwMode="auto">
          <a:xfrm>
            <a:off x="342901" y="1039686"/>
            <a:ext cx="182562" cy="182562"/>
          </a:xfrm>
          <a:prstGeom prst="ellipse">
            <a:avLst/>
          </a:prstGeom>
          <a:solidFill>
            <a:srgbClr val="006600"/>
          </a:solidFill>
          <a:ln>
            <a:noFill/>
          </a:ln>
        </p:spPr>
        <p:txBody>
          <a:bodyPr vert="horz" wrap="squar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bg1"/>
                </a:solidFill>
                <a:effectLst/>
                <a:latin typeface="Arial" pitchFamily="34" charset="0"/>
                <a:cs typeface="Arial" pitchFamily="34" charset="0"/>
                <a:sym typeface="Wingdings" panose="05000000000000000000" pitchFamily="2" charset="2"/>
              </a:rPr>
              <a:t></a:t>
            </a:r>
            <a:endParaRPr kumimoji="0" lang="en-US" altLang="en-US" sz="1200" b="0" i="0" u="none" strike="noStrike" cap="none" normalizeH="0" baseline="0" dirty="0">
              <a:ln>
                <a:noFill/>
              </a:ln>
              <a:solidFill>
                <a:schemeClr val="bg1"/>
              </a:solidFill>
              <a:effectLst/>
              <a:latin typeface="Arial" pitchFamily="34" charset="0"/>
              <a:cs typeface="Arial" pitchFamily="34" charset="0"/>
            </a:endParaRPr>
          </a:p>
        </p:txBody>
      </p:sp>
      <p:sp>
        <p:nvSpPr>
          <p:cNvPr id="25" name="TextBox 24"/>
          <p:cNvSpPr txBox="1"/>
          <p:nvPr/>
        </p:nvSpPr>
        <p:spPr>
          <a:xfrm>
            <a:off x="4419600" y="3517739"/>
            <a:ext cx="3581400" cy="2194560"/>
          </a:xfrm>
          <a:prstGeom prst="rect">
            <a:avLst/>
          </a:prstGeom>
          <a:solidFill>
            <a:schemeClr val="bg1"/>
          </a:solidFill>
          <a:ln w="12700">
            <a:solidFill>
              <a:schemeClr val="bg2">
                <a:lumMod val="75000"/>
              </a:schemeClr>
            </a:solidFill>
          </a:ln>
        </p:spPr>
        <p:txBody>
          <a:bodyPr wrap="square" rtlCol="0">
            <a:spAutoFit/>
          </a:bodyPr>
          <a:lstStyle/>
          <a:p>
            <a:r>
              <a:rPr lang="en-US" sz="1000" b="1" dirty="0"/>
              <a:t>1. Awareness</a:t>
            </a:r>
            <a:r>
              <a:rPr lang="en-US" sz="1000" dirty="0"/>
              <a:t> - Applies the competency in the simplest situations.  Requires close and extensive guidance.</a:t>
            </a:r>
          </a:p>
          <a:p>
            <a:endParaRPr lang="en-US" sz="1000" dirty="0"/>
          </a:p>
          <a:p>
            <a:r>
              <a:rPr lang="en-US" sz="1000" b="1" dirty="0"/>
              <a:t>2. Basic</a:t>
            </a:r>
            <a:r>
              <a:rPr lang="en-US" sz="1000" dirty="0"/>
              <a:t> - Applies the competency in somewhat difficult situations.  Requires frequent guidance.</a:t>
            </a:r>
          </a:p>
          <a:p>
            <a:endParaRPr lang="en-US" sz="1000" dirty="0"/>
          </a:p>
          <a:p>
            <a:r>
              <a:rPr lang="en-US" sz="1000" b="1" dirty="0"/>
              <a:t>3. Intermediate </a:t>
            </a:r>
            <a:r>
              <a:rPr lang="en-US" sz="1000" dirty="0"/>
              <a:t>- Applies the competency in difficult situations.  Requires occasional guidance.</a:t>
            </a:r>
          </a:p>
          <a:p>
            <a:endParaRPr lang="en-US" sz="1000" dirty="0"/>
          </a:p>
          <a:p>
            <a:r>
              <a:rPr lang="en-US" sz="1000" b="1" dirty="0"/>
              <a:t>4. Advanced </a:t>
            </a:r>
            <a:r>
              <a:rPr lang="en-US" sz="1000" dirty="0"/>
              <a:t>- Applies the competency in considerably difficult situations.  Generally requires little or no guidance.</a:t>
            </a:r>
          </a:p>
          <a:p>
            <a:endParaRPr lang="en-US" sz="1000" dirty="0"/>
          </a:p>
          <a:p>
            <a:r>
              <a:rPr lang="en-US" sz="1000" b="1" dirty="0"/>
              <a:t>5. Expert </a:t>
            </a:r>
            <a:r>
              <a:rPr lang="en-US" sz="1000" dirty="0"/>
              <a:t>- Applies the competency in exceptionally difficult       </a:t>
            </a:r>
            <a:r>
              <a:rPr lang="en-US" sz="1000" dirty="0">
                <a:solidFill>
                  <a:srgbClr val="595959"/>
                </a:solidFill>
                <a:latin typeface="Calibri" panose="020F0502020204030204" pitchFamily="34" charset="0"/>
                <a:ea typeface="Calibri" panose="020F0502020204030204" pitchFamily="34" charset="0"/>
                <a:cs typeface="Times New Roman" panose="02020603050405020304" pitchFamily="18" charset="0"/>
                <a:sym typeface="Wingdings 3" panose="05040102010807070707" pitchFamily="18" charset="2"/>
              </a:rPr>
              <a:t></a:t>
            </a:r>
            <a:endParaRPr lang="en-US" sz="1000" dirty="0">
              <a:latin typeface="Calibri" panose="020F0502020204030204" pitchFamily="34" charset="0"/>
              <a:ea typeface="Calibri" panose="020F0502020204030204" pitchFamily="34" charset="0"/>
              <a:cs typeface="Times New Roman" panose="02020603050405020304" pitchFamily="18" charset="0"/>
            </a:endParaRPr>
          </a:p>
          <a:p>
            <a:r>
              <a:rPr lang="en-US" sz="1000" dirty="0"/>
              <a:t>situations.  Serves as a key resource and advises others.</a:t>
            </a:r>
            <a:r>
              <a:rPr lang="en-US" sz="1000" dirty="0">
                <a:solidFill>
                  <a:srgbClr val="595959"/>
                </a:solidFill>
                <a:latin typeface="Calibri" panose="020F0502020204030204" pitchFamily="34" charset="0"/>
                <a:ea typeface="Calibri" panose="020F0502020204030204" pitchFamily="34" charset="0"/>
                <a:cs typeface="Times New Roman" panose="02020603050405020304" pitchFamily="18" charset="0"/>
                <a:sym typeface="Wingdings 3" panose="05040102010807070707" pitchFamily="18" charset="2"/>
              </a:rPr>
              <a:t>              </a:t>
            </a:r>
            <a:endParaRPr lang="en-US" sz="1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0" name="TextBox 29"/>
          <p:cNvSpPr txBox="1"/>
          <p:nvPr/>
        </p:nvSpPr>
        <p:spPr>
          <a:xfrm>
            <a:off x="3359328" y="524754"/>
            <a:ext cx="2425344" cy="430887"/>
          </a:xfrm>
          <a:prstGeom prst="rect">
            <a:avLst/>
          </a:prstGeom>
          <a:noFill/>
        </p:spPr>
        <p:txBody>
          <a:bodyPr wrap="none" rtlCol="0">
            <a:spAutoFit/>
          </a:bodyPr>
          <a:lstStyle/>
          <a:p>
            <a:r>
              <a:rPr lang="en-US" sz="2200" b="1" dirty="0">
                <a:solidFill>
                  <a:srgbClr val="CC9900"/>
                </a:solidFill>
              </a:rPr>
              <a:t>Add Team Member</a:t>
            </a:r>
            <a:endParaRPr lang="en-US" sz="2200" dirty="0">
              <a:solidFill>
                <a:srgbClr val="CC9900"/>
              </a:solidFill>
            </a:endParaRPr>
          </a:p>
        </p:txBody>
      </p:sp>
    </p:spTree>
    <p:extLst>
      <p:ext uri="{BB962C8B-B14F-4D97-AF65-F5344CB8AC3E}">
        <p14:creationId xmlns:p14="http://schemas.microsoft.com/office/powerpoint/2010/main" val="2261404973"/>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down)">
                                      <p:cBhvr>
                                        <p:cTn id="7" dur="500"/>
                                        <p:tgtEl>
                                          <p:spTgt spid="25"/>
                                        </p:tgtEl>
                                      </p:cBhvr>
                                    </p:animEffect>
                                  </p:childTnLst>
                                  <p:subTnLst>
                                    <p:set>
                                      <p:cBhvr override="childStyle">
                                        <p:cTn dur="1" fill="hold" display="0" masterRel="nextClick" afterEffect="1"/>
                                        <p:tgtEl>
                                          <p:spTgt spid="25"/>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8"/>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26"/>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9"/>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24"/>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29"/>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4" grpId="0" animBg="1"/>
      <p:bldP spid="26" grpId="0" animBg="1"/>
      <p:bldP spid="27" grpId="0" animBg="1"/>
      <p:bldP spid="28" grpId="0" animBg="1"/>
      <p:bldP spid="29" grpId="0" animBg="1"/>
      <p:bldP spid="2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Supervisor</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08960" y="1478280"/>
            <a:ext cx="2926080" cy="3901440"/>
          </a:xfrm>
          <a:prstGeom prst="rect">
            <a:avLst/>
          </a:prstGeom>
        </p:spPr>
      </p:pic>
    </p:spTree>
    <p:extLst>
      <p:ext uri="{BB962C8B-B14F-4D97-AF65-F5344CB8AC3E}">
        <p14:creationId xmlns:p14="http://schemas.microsoft.com/office/powerpoint/2010/main" val="21806597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11"/>
          <p:cNvGraphicFramePr>
            <a:graphicFrameLocks noGrp="1"/>
          </p:cNvGraphicFramePr>
          <p:nvPr>
            <p:extLst>
              <p:ext uri="{D42A27DB-BD31-4B8C-83A1-F6EECF244321}">
                <p14:modId xmlns:p14="http://schemas.microsoft.com/office/powerpoint/2010/main" val="3577091863"/>
              </p:ext>
            </p:extLst>
          </p:nvPr>
        </p:nvGraphicFramePr>
        <p:xfrm>
          <a:off x="454428" y="4769224"/>
          <a:ext cx="8232372" cy="1386840"/>
        </p:xfrm>
        <a:graphic>
          <a:graphicData uri="http://schemas.openxmlformats.org/drawingml/2006/table">
            <a:tbl>
              <a:tblPr firstRow="1" firstCol="1" bandRow="1"/>
              <a:tblGrid>
                <a:gridCol w="6771261">
                  <a:extLst>
                    <a:ext uri="{9D8B030D-6E8A-4147-A177-3AD203B41FA5}">
                      <a16:colId xmlns:a16="http://schemas.microsoft.com/office/drawing/2014/main" val="20000"/>
                    </a:ext>
                  </a:extLst>
                </a:gridCol>
                <a:gridCol w="748347">
                  <a:extLst>
                    <a:ext uri="{9D8B030D-6E8A-4147-A177-3AD203B41FA5}">
                      <a16:colId xmlns:a16="http://schemas.microsoft.com/office/drawing/2014/main" val="20001"/>
                    </a:ext>
                  </a:extLst>
                </a:gridCol>
                <a:gridCol w="712764">
                  <a:extLst>
                    <a:ext uri="{9D8B030D-6E8A-4147-A177-3AD203B41FA5}">
                      <a16:colId xmlns:a16="http://schemas.microsoft.com/office/drawing/2014/main" val="20002"/>
                    </a:ext>
                  </a:extLst>
                </a:gridCol>
              </a:tblGrid>
              <a:tr h="162918">
                <a:tc>
                  <a:txBody>
                    <a:bodyPr/>
                    <a:lstStyle/>
                    <a:p>
                      <a:pPr marL="0" marR="0">
                        <a:spcBef>
                          <a:spcPts val="0"/>
                        </a:spcBef>
                        <a:spcAft>
                          <a:spcPts val="0"/>
                        </a:spcAft>
                      </a:pPr>
                      <a:r>
                        <a:rPr lang="en-US" sz="1100" dirty="0">
                          <a:solidFill>
                            <a:srgbClr val="CC9900"/>
                          </a:solidFill>
                          <a:effectLst/>
                          <a:latin typeface="Calibri" panose="020F0502020204030204" pitchFamily="34" charset="0"/>
                          <a:ea typeface="Calibri" panose="020F0502020204030204" pitchFamily="34" charset="0"/>
                          <a:cs typeface="Times New Roman" panose="02020603050405020304" pitchFamily="18" charset="0"/>
                        </a:rPr>
                        <a:t>General and Technical Competencies </a:t>
                      </a:r>
                      <a:r>
                        <a:rPr lang="en-US" sz="1100" baseline="30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lnL>
                      <a:noFill/>
                    </a:lnL>
                    <a:lnR w="12700" cap="flat" cmpd="sng" algn="ctr">
                      <a:solidFill>
                        <a:srgbClr val="C4BC96"/>
                      </a:solidFill>
                      <a:prstDash val="solid"/>
                      <a:round/>
                      <a:headEnd type="none" w="med" len="med"/>
                      <a:tailEnd type="none" w="med" len="med"/>
                    </a:lnR>
                    <a:lnT>
                      <a:noFill/>
                    </a:lnT>
                    <a:lnB>
                      <a:noFill/>
                    </a:lnB>
                  </a:tcPr>
                </a:tc>
                <a:tc gridSpan="2">
                  <a:txBody>
                    <a:bodyPr/>
                    <a:lstStyle/>
                    <a:p>
                      <a:pPr marL="0" marR="0" algn="ctr">
                        <a:spcBef>
                          <a:spcPts val="0"/>
                        </a:spcBef>
                        <a:spcAft>
                          <a:spcPts val="0"/>
                        </a:spcAft>
                      </a:pPr>
                      <a:r>
                        <a:rPr lang="en-US" sz="9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Proficiency Levels </a:t>
                      </a:r>
                      <a:r>
                        <a:rPr lang="en-US" sz="900">
                          <a:solidFill>
                            <a:srgbClr val="FFFFFF"/>
                          </a:solidFill>
                          <a:effectLst/>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948A54"/>
                    </a:solidFill>
                  </a:tcPr>
                </a:tc>
                <a:tc hMerge="1">
                  <a:txBody>
                    <a:bodyPr/>
                    <a:lstStyle/>
                    <a:p>
                      <a:endParaRPr lang="en-US"/>
                    </a:p>
                  </a:txBody>
                  <a:tcPr/>
                </a:tc>
                <a:extLst>
                  <a:ext uri="{0D108BD9-81ED-4DB2-BD59-A6C34878D82A}">
                    <a16:rowId xmlns:a16="http://schemas.microsoft.com/office/drawing/2014/main" val="10000"/>
                  </a:ext>
                </a:extLst>
              </a:tr>
              <a:tr h="149341">
                <a:tc>
                  <a:txBody>
                    <a:bodyPr/>
                    <a:lstStyle/>
                    <a:p>
                      <a:pPr marL="0" marR="0">
                        <a:spcBef>
                          <a:spcPts val="0"/>
                        </a:spcBef>
                        <a:spcAft>
                          <a:spcPts val="0"/>
                        </a:spcAft>
                      </a:pPr>
                      <a:r>
                        <a:rPr lang="en-US" sz="1000" b="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lnL>
                      <a:noFill/>
                    </a:lnL>
                    <a:lnR w="12700" cap="flat" cmpd="sng" algn="ctr">
                      <a:solidFill>
                        <a:srgbClr val="C4BC96"/>
                      </a:solidFill>
                      <a:prstDash val="solid"/>
                      <a:round/>
                      <a:headEnd type="none" w="med" len="med"/>
                      <a:tailEnd type="none" w="med" len="med"/>
                    </a:lnR>
                    <a:lnT>
                      <a:noFill/>
                    </a:lnT>
                    <a:lnB w="12700" cap="flat" cmpd="sng" algn="ctr">
                      <a:solidFill>
                        <a:srgbClr val="C4BC96"/>
                      </a:solidFill>
                      <a:prstDash val="solid"/>
                      <a:round/>
                      <a:headEnd type="none" w="med" len="med"/>
                      <a:tailEnd type="none" w="med" len="med"/>
                    </a:lnB>
                  </a:tcPr>
                </a:tc>
                <a:tc>
                  <a:txBody>
                    <a:bodyPr/>
                    <a:lstStyle/>
                    <a:p>
                      <a:pPr marL="0" marR="0" algn="ctr">
                        <a:spcBef>
                          <a:spcPts val="0"/>
                        </a:spcBef>
                        <a:spcAft>
                          <a:spcPts val="0"/>
                        </a:spcAft>
                      </a:pPr>
                      <a:r>
                        <a:rPr lang="en-US" sz="9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Targeted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948A54"/>
                    </a:solidFill>
                  </a:tcPr>
                </a:tc>
                <a:tc>
                  <a:txBody>
                    <a:bodyPr/>
                    <a:lstStyle/>
                    <a:p>
                      <a:pPr marL="0" marR="0" algn="ctr">
                        <a:spcBef>
                          <a:spcPts val="0"/>
                        </a:spcBef>
                        <a:spcAft>
                          <a:spcPts val="0"/>
                        </a:spcAft>
                      </a:pPr>
                      <a:r>
                        <a:rPr lang="en-US" sz="9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Employee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948A54"/>
                    </a:solidFill>
                  </a:tcPr>
                </a:tc>
                <a:extLst>
                  <a:ext uri="{0D108BD9-81ED-4DB2-BD59-A6C34878D82A}">
                    <a16:rowId xmlns:a16="http://schemas.microsoft.com/office/drawing/2014/main" val="10001"/>
                  </a:ext>
                </a:extLst>
              </a:tr>
              <a:tr h="135765">
                <a:tc gridSpan="3">
                  <a:txBody>
                    <a:bodyPr/>
                    <a:lstStyle/>
                    <a:p>
                      <a:pPr marL="0" marR="0">
                        <a:spcBef>
                          <a:spcPts val="0"/>
                        </a:spcBef>
                        <a:spcAft>
                          <a:spcPts val="0"/>
                        </a:spcAft>
                      </a:pPr>
                      <a:r>
                        <a:rPr lang="en-US" sz="10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General </a:t>
                      </a:r>
                      <a:r>
                        <a:rPr lang="en-US" sz="10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lnL>
                      <a:noFill/>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31849B"/>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271529">
                <a:tc>
                  <a:txBody>
                    <a:bodyPr/>
                    <a:lstStyle/>
                    <a:p>
                      <a:pPr marL="0" marR="0">
                        <a:spcBef>
                          <a:spcPts val="500"/>
                        </a:spcBef>
                        <a:spcAft>
                          <a:spcPts val="500"/>
                        </a:spcAft>
                      </a:pPr>
                      <a:r>
                        <a:rPr kumimoji="0" lang="en-US" sz="1000" b="1" i="0" u="none" strike="noStrike" kern="1200" cap="none" spc="0" normalizeH="0" baseline="0" noProof="0" dirty="0">
                          <a:ln>
                            <a:noFill/>
                          </a:ln>
                          <a:solidFill>
                            <a:schemeClr val="tx1">
                              <a:lumMod val="75000"/>
                              <a:lumOff val="2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Oral Communication (*)</a:t>
                      </a:r>
                      <a:r>
                        <a:rPr kumimoji="0" lang="en-US" sz="1000" b="0" i="0" u="none" strike="noStrike" kern="1200" cap="none" spc="0" normalizeH="0" baseline="0" noProof="0" dirty="0">
                          <a:ln>
                            <a:noFill/>
                          </a:ln>
                          <a:solidFill>
                            <a:schemeClr val="tx1">
                              <a:lumMod val="75000"/>
                              <a:lumOff val="2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 - Expresses information (for example, ideas or facts) to individuals or groups effectively, taking into account the audience and nature of the information (for example, technical, sensitive, controversial); makes clear and convincing oral presentations; listens to others, attends to nonverbal cues, and responds appropriately.</a:t>
                      </a:r>
                      <a:endParaRPr lang="en-US" sz="1000" dirty="0">
                        <a:solidFill>
                          <a:schemeClr val="tx1">
                            <a:lumMod val="75000"/>
                            <a:lumOff val="25000"/>
                          </a:schemeClr>
                        </a:solidFill>
                        <a:effectLst/>
                        <a:latin typeface="+mn-lt"/>
                        <a:ea typeface="Calibri"/>
                        <a:cs typeface="Times New Roman"/>
                      </a:endParaRPr>
                    </a:p>
                  </a:txBody>
                  <a:tcPr marL="61094" marR="61094" marT="0" marB="0">
                    <a:lnL>
                      <a:noFill/>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lgn="r">
                        <a:spcBef>
                          <a:spcPts val="0"/>
                        </a:spcBef>
                        <a:spcAft>
                          <a:spcPts val="0"/>
                        </a:spcAft>
                      </a:pPr>
                      <a:r>
                        <a:rPr lang="en-US" sz="1000"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sym typeface="Wingdings 3" panose="05040102010807070707" pitchFamily="18" charset="2"/>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lgn="r">
                        <a:spcBef>
                          <a:spcPts val="0"/>
                        </a:spcBef>
                        <a:spcAft>
                          <a:spcPts val="0"/>
                        </a:spcAft>
                      </a:pPr>
                      <a:r>
                        <a:rPr lang="en-US" sz="1000"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sym typeface="Wingdings 3" panose="05040102010807070707" pitchFamily="18" charset="2"/>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extLst>
                  <a:ext uri="{0D108BD9-81ED-4DB2-BD59-A6C34878D82A}">
                    <a16:rowId xmlns:a16="http://schemas.microsoft.com/office/drawing/2014/main" val="10003"/>
                  </a:ext>
                </a:extLst>
              </a:tr>
              <a:tr h="135765">
                <a:tc gridSpan="3">
                  <a:txBody>
                    <a:bodyPr/>
                    <a:lstStyle/>
                    <a:p>
                      <a:pPr marL="0" marR="0">
                        <a:spcBef>
                          <a:spcPts val="0"/>
                        </a:spcBef>
                        <a:spcAft>
                          <a:spcPts val="0"/>
                        </a:spcAft>
                      </a:pPr>
                      <a:r>
                        <a:rPr lang="en-US" sz="10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Technical </a:t>
                      </a:r>
                      <a:r>
                        <a:rPr lang="en-US" sz="10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lnL>
                      <a:noFill/>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31849B"/>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4"/>
                  </a:ext>
                </a:extLst>
              </a:tr>
              <a:tr h="271529">
                <a:tc>
                  <a:txBody>
                    <a:bodyPr/>
                    <a:lstStyle/>
                    <a:p>
                      <a:pPr marL="0" marR="0">
                        <a:spcBef>
                          <a:spcPts val="600"/>
                        </a:spcBef>
                        <a:spcAft>
                          <a:spcPts val="600"/>
                        </a:spcAft>
                      </a:pPr>
                      <a:r>
                        <a:rPr lang="en-US" sz="1000" b="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Workforce Planning</a:t>
                      </a:r>
                      <a:r>
                        <a:rPr lang="en-US" sz="1000"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 - Knowledge of HR concepts, principles, and practices related to determining workload projections and current and future competency gaps to align human capital with organizational goals.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lnL>
                      <a:noFill/>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lgn="r">
                        <a:spcBef>
                          <a:spcPts val="0"/>
                        </a:spcBef>
                        <a:spcAft>
                          <a:spcPts val="0"/>
                        </a:spcAft>
                      </a:pPr>
                      <a:r>
                        <a:rPr lang="en-US" sz="1000"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sym typeface="Wingdings 3" panose="05040102010807070707" pitchFamily="18" charset="2"/>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lgn="r">
                        <a:spcBef>
                          <a:spcPts val="0"/>
                        </a:spcBef>
                        <a:spcAft>
                          <a:spcPts val="0"/>
                        </a:spcAft>
                      </a:pPr>
                      <a:r>
                        <a:rPr lang="en-US" sz="1000"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sym typeface="Wingdings 3" panose="05040102010807070707" pitchFamily="18" charset="2"/>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15" name="TextBox 14"/>
          <p:cNvSpPr txBox="1"/>
          <p:nvPr/>
        </p:nvSpPr>
        <p:spPr>
          <a:xfrm>
            <a:off x="137160" y="228600"/>
            <a:ext cx="8869680" cy="261610"/>
          </a:xfrm>
          <a:prstGeom prst="rect">
            <a:avLst/>
          </a:prstGeom>
          <a:solidFill>
            <a:schemeClr val="tx1">
              <a:lumMod val="85000"/>
              <a:lumOff val="15000"/>
            </a:schemeClr>
          </a:solidFill>
        </p:spPr>
        <p:txBody>
          <a:bodyPr wrap="square" rtlCol="0">
            <a:spAutoFit/>
          </a:bodyPr>
          <a:lstStyle/>
          <a:p>
            <a:pPr>
              <a:tabLst>
                <a:tab pos="3138488" algn="l"/>
              </a:tabLst>
            </a:pPr>
            <a:r>
              <a:rPr lang="en-US" sz="1100" b="1" dirty="0">
                <a:solidFill>
                  <a:srgbClr val="FFFFFF"/>
                </a:solidFill>
                <a:ea typeface="Calibri"/>
                <a:cs typeface="Times New Roman"/>
              </a:rPr>
              <a:t> Home				</a:t>
            </a:r>
            <a:r>
              <a:rPr lang="en-US" sz="1100" b="1" dirty="0">
                <a:solidFill>
                  <a:schemeClr val="bg1"/>
                </a:solidFill>
                <a:ea typeface="Calibri"/>
                <a:cs typeface="Times New Roman"/>
              </a:rPr>
              <a:t>	Help </a:t>
            </a:r>
            <a:r>
              <a:rPr lang="en-US" sz="1100" b="1" dirty="0">
                <a:solidFill>
                  <a:schemeClr val="bg1"/>
                </a:solidFill>
                <a:ea typeface="Calibri"/>
                <a:cs typeface="Times New Roman"/>
                <a:sym typeface="Wingdings 3"/>
              </a:rPr>
              <a:t>          Minnie Mouse – Sign Out</a:t>
            </a:r>
            <a:r>
              <a:rPr lang="en-US" sz="1100" b="1" dirty="0">
                <a:solidFill>
                  <a:srgbClr val="FFFFFF"/>
                </a:solidFill>
                <a:ea typeface="Calibri"/>
                <a:cs typeface="Times New Roman"/>
              </a:rPr>
              <a:t> </a:t>
            </a:r>
            <a:endParaRPr lang="en-US" sz="1100" u="sng" dirty="0"/>
          </a:p>
        </p:txBody>
      </p:sp>
      <p:sp>
        <p:nvSpPr>
          <p:cNvPr id="18" name="TextBox 17"/>
          <p:cNvSpPr txBox="1"/>
          <p:nvPr/>
        </p:nvSpPr>
        <p:spPr>
          <a:xfrm>
            <a:off x="228600" y="1600200"/>
            <a:ext cx="8686800" cy="1846659"/>
          </a:xfrm>
          <a:prstGeom prst="rect">
            <a:avLst/>
          </a:prstGeom>
          <a:noFill/>
        </p:spPr>
        <p:txBody>
          <a:bodyPr wrap="square" rtlCol="0">
            <a:spAutoFit/>
          </a:bodyPr>
          <a:lstStyle/>
          <a:p>
            <a:pPr>
              <a:tabLst>
                <a:tab pos="5429250" algn="l"/>
              </a:tabLst>
            </a:pPr>
            <a:r>
              <a:rPr lang="en-US" sz="1600" dirty="0">
                <a:solidFill>
                  <a:srgbClr val="CC9900"/>
                </a:solidFill>
                <a:ea typeface="Calibri"/>
                <a:cs typeface="Times New Roman"/>
              </a:rPr>
              <a:t>Position Information </a:t>
            </a:r>
            <a:r>
              <a:rPr lang="en-US" sz="1000" dirty="0">
                <a:solidFill>
                  <a:srgbClr val="CC9900"/>
                </a:solidFill>
                <a:ea typeface="Calibri"/>
                <a:cs typeface="Times New Roman"/>
              </a:rPr>
              <a:t>(</a:t>
            </a:r>
            <a:r>
              <a:rPr lang="en-US" sz="1000" u="sng" dirty="0">
                <a:solidFill>
                  <a:srgbClr val="0070C0"/>
                </a:solidFill>
                <a:ea typeface="Calibri"/>
                <a:cs typeface="Times New Roman"/>
              </a:rPr>
              <a:t>edit</a:t>
            </a:r>
            <a:r>
              <a:rPr lang="en-US" sz="1000" dirty="0">
                <a:solidFill>
                  <a:srgbClr val="CC9900"/>
                </a:solidFill>
                <a:ea typeface="Calibri"/>
                <a:cs typeface="Times New Roman"/>
              </a:rPr>
              <a:t>) </a:t>
            </a:r>
            <a:r>
              <a:rPr lang="en-US" sz="1000" dirty="0">
                <a:solidFill>
                  <a:srgbClr val="FFC000"/>
                </a:solidFill>
                <a:ea typeface="Calibri"/>
                <a:cs typeface="Times New Roman"/>
              </a:rPr>
              <a:t> </a:t>
            </a:r>
            <a:endParaRPr lang="en-US" sz="1000" dirty="0">
              <a:ea typeface="Calibri"/>
              <a:cs typeface="Times New Roman"/>
            </a:endParaRPr>
          </a:p>
          <a:p>
            <a:r>
              <a:rPr lang="en-US" sz="1600" i="1" dirty="0">
                <a:solidFill>
                  <a:srgbClr val="7F7F7F"/>
                </a:solidFill>
                <a:ea typeface="Calibri"/>
                <a:cs typeface="Times New Roman"/>
              </a:rPr>
              <a:t> </a:t>
            </a:r>
            <a:endParaRPr lang="en-US" sz="1100" dirty="0">
              <a:ea typeface="Calibri"/>
              <a:cs typeface="Times New Roman"/>
            </a:endParaRPr>
          </a:p>
          <a:p>
            <a:r>
              <a:rPr lang="en-US" sz="1100" dirty="0">
                <a:solidFill>
                  <a:srgbClr val="000000"/>
                </a:solidFill>
                <a:ea typeface="Calibri"/>
                <a:cs typeface="Times New Roman"/>
              </a:rPr>
              <a:t> </a:t>
            </a:r>
          </a:p>
          <a:p>
            <a:endParaRPr lang="en-US" sz="1100" dirty="0">
              <a:solidFill>
                <a:srgbClr val="000000"/>
              </a:solidFill>
              <a:ea typeface="Calibri"/>
              <a:cs typeface="Times New Roman"/>
            </a:endParaRPr>
          </a:p>
          <a:p>
            <a:endParaRPr lang="en-US" sz="1100" dirty="0">
              <a:solidFill>
                <a:srgbClr val="000000"/>
              </a:solidFill>
              <a:ea typeface="Calibri"/>
              <a:cs typeface="Times New Roman"/>
            </a:endParaRPr>
          </a:p>
          <a:p>
            <a:endParaRPr lang="en-US" sz="1100" dirty="0">
              <a:solidFill>
                <a:srgbClr val="000000"/>
              </a:solidFill>
              <a:ea typeface="Calibri"/>
              <a:cs typeface="Times New Roman"/>
            </a:endParaRPr>
          </a:p>
          <a:p>
            <a:endParaRPr lang="en-US" sz="1100" dirty="0">
              <a:solidFill>
                <a:srgbClr val="000000"/>
              </a:solidFill>
              <a:ea typeface="Calibri"/>
              <a:cs typeface="Times New Roman"/>
            </a:endParaRPr>
          </a:p>
          <a:p>
            <a:endParaRPr lang="en-US" sz="1100" dirty="0">
              <a:solidFill>
                <a:srgbClr val="000000"/>
              </a:solidFill>
              <a:ea typeface="Calibri"/>
              <a:cs typeface="Times New Roman"/>
            </a:endParaRPr>
          </a:p>
          <a:p>
            <a:pPr lvl="0">
              <a:tabLst>
                <a:tab pos="5429250" algn="l"/>
              </a:tabLst>
            </a:pPr>
            <a:r>
              <a:rPr lang="en-US" sz="1600" dirty="0">
                <a:solidFill>
                  <a:srgbClr val="CC9900"/>
                </a:solidFill>
                <a:ea typeface="Calibri"/>
                <a:cs typeface="Times New Roman"/>
              </a:rPr>
              <a:t>Competencies for the Position </a:t>
            </a:r>
            <a:r>
              <a:rPr lang="en-US" sz="1000" dirty="0">
                <a:solidFill>
                  <a:srgbClr val="CC9900"/>
                </a:solidFill>
                <a:ea typeface="Calibri"/>
                <a:cs typeface="Times New Roman"/>
              </a:rPr>
              <a:t>(</a:t>
            </a:r>
            <a:r>
              <a:rPr lang="en-US" sz="1000" u="sng" dirty="0">
                <a:solidFill>
                  <a:srgbClr val="0070C0"/>
                </a:solidFill>
                <a:ea typeface="Calibri"/>
                <a:cs typeface="Times New Roman"/>
              </a:rPr>
              <a:t>edit</a:t>
            </a:r>
            <a:r>
              <a:rPr lang="en-US" sz="1000" dirty="0">
                <a:solidFill>
                  <a:srgbClr val="CC9900"/>
                </a:solidFill>
                <a:ea typeface="Calibri"/>
                <a:cs typeface="Times New Roman"/>
              </a:rPr>
              <a:t>) </a:t>
            </a:r>
          </a:p>
        </p:txBody>
      </p:sp>
      <p:sp>
        <p:nvSpPr>
          <p:cNvPr id="6"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21" name="Text Box 4"/>
          <p:cNvSpPr txBox="1"/>
          <p:nvPr/>
        </p:nvSpPr>
        <p:spPr>
          <a:xfrm>
            <a:off x="5498623" y="6532060"/>
            <a:ext cx="1463040" cy="182880"/>
          </a:xfrm>
          <a:prstGeom prst="rect">
            <a:avLst/>
          </a:prstGeom>
          <a:solidFill>
            <a:schemeClr val="accent5">
              <a:lumMod val="75000"/>
            </a:schemeClr>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marL="0" marR="0" algn="ctr">
              <a:spcBef>
                <a:spcPts val="0"/>
              </a:spcBef>
              <a:spcAft>
                <a:spcPts val="0"/>
              </a:spcAft>
            </a:pPr>
            <a:r>
              <a:rPr lang="en-US" sz="1100" b="1" dirty="0">
                <a:solidFill>
                  <a:srgbClr val="FFFFFF"/>
                </a:solidFill>
                <a:effectLst/>
                <a:ea typeface="Calibri"/>
                <a:cs typeface="Times New Roman"/>
              </a:rPr>
              <a:t>Send to Employee </a:t>
            </a:r>
            <a:r>
              <a:rPr lang="en-US" sz="1100" b="1" dirty="0">
                <a:solidFill>
                  <a:srgbClr val="FFFFFF"/>
                </a:solidFill>
                <a:effectLst/>
                <a:ea typeface="Calibri"/>
                <a:cs typeface="Times New Roman"/>
                <a:sym typeface="Wingdings 3"/>
              </a:rPr>
              <a:t></a:t>
            </a:r>
            <a:endParaRPr lang="en-US" sz="1100" dirty="0">
              <a:effectLst/>
              <a:ea typeface="Calibri"/>
              <a:cs typeface="Times New Roman"/>
            </a:endParaRPr>
          </a:p>
        </p:txBody>
      </p:sp>
      <p:sp>
        <p:nvSpPr>
          <p:cNvPr id="22" name="Text Box 13"/>
          <p:cNvSpPr txBox="1"/>
          <p:nvPr/>
        </p:nvSpPr>
        <p:spPr>
          <a:xfrm>
            <a:off x="2103120" y="6532060"/>
            <a:ext cx="1463040" cy="182880"/>
          </a:xfrm>
          <a:prstGeom prst="rect">
            <a:avLst/>
          </a:prstGeom>
          <a:solidFill>
            <a:schemeClr val="accent5">
              <a:lumMod val="75000"/>
            </a:schemeClr>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r>
              <a:rPr lang="en-US" sz="1100" b="1" dirty="0">
                <a:solidFill>
                  <a:srgbClr val="FFFFFF"/>
                </a:solidFill>
                <a:ea typeface="Calibri"/>
                <a:cs typeface="Times New Roman"/>
                <a:sym typeface="Wingdings 3"/>
              </a:rPr>
              <a:t></a:t>
            </a:r>
            <a:r>
              <a:rPr lang="en-US" sz="1100" b="1" dirty="0">
                <a:solidFill>
                  <a:srgbClr val="FFFFFF"/>
                </a:solidFill>
                <a:ea typeface="Calibri"/>
                <a:cs typeface="Times New Roman"/>
              </a:rPr>
              <a:t>  Previous Page</a:t>
            </a:r>
            <a:endParaRPr lang="en-US" sz="1100" dirty="0">
              <a:ea typeface="Calibri"/>
              <a:cs typeface="Times New Roman"/>
            </a:endParaRPr>
          </a:p>
        </p:txBody>
      </p:sp>
      <p:graphicFrame>
        <p:nvGraphicFramePr>
          <p:cNvPr id="8" name="Table 7"/>
          <p:cNvGraphicFramePr>
            <a:graphicFrameLocks noGrp="1"/>
          </p:cNvGraphicFramePr>
          <p:nvPr/>
        </p:nvGraphicFramePr>
        <p:xfrm>
          <a:off x="457200" y="2057400"/>
          <a:ext cx="8229600" cy="841324"/>
        </p:xfrm>
        <a:graphic>
          <a:graphicData uri="http://schemas.openxmlformats.org/drawingml/2006/table">
            <a:tbl>
              <a:tblPr firstRow="1" firstCol="1" bandRow="1"/>
              <a:tblGrid>
                <a:gridCol w="1124542">
                  <a:extLst>
                    <a:ext uri="{9D8B030D-6E8A-4147-A177-3AD203B41FA5}">
                      <a16:colId xmlns:a16="http://schemas.microsoft.com/office/drawing/2014/main" val="20000"/>
                    </a:ext>
                  </a:extLst>
                </a:gridCol>
                <a:gridCol w="7105058">
                  <a:extLst>
                    <a:ext uri="{9D8B030D-6E8A-4147-A177-3AD203B41FA5}">
                      <a16:colId xmlns:a16="http://schemas.microsoft.com/office/drawing/2014/main" val="20001"/>
                    </a:ext>
                  </a:extLst>
                </a:gridCol>
              </a:tblGrid>
              <a:tr h="149939">
                <a:tc>
                  <a:txBody>
                    <a:bodyPr/>
                    <a:lstStyle/>
                    <a:p>
                      <a:pPr marL="0" marR="0">
                        <a:spcBef>
                          <a:spcPts val="0"/>
                        </a:spcBef>
                        <a:spcAft>
                          <a:spcPts val="0"/>
                        </a:spcAft>
                        <a:tabLst>
                          <a:tab pos="5429250" algn="l"/>
                        </a:tabLst>
                      </a:pPr>
                      <a:r>
                        <a:rPr lang="en-US" sz="1000" b="1" dirty="0">
                          <a:solidFill>
                            <a:srgbClr val="31849B"/>
                          </a:solidFill>
                          <a:effectLst/>
                          <a:latin typeface="Calibri"/>
                          <a:ea typeface="Calibri"/>
                          <a:cs typeface="Times New Roman"/>
                        </a:rPr>
                        <a:t>Incumbent</a:t>
                      </a:r>
                      <a:endParaRPr lang="en-US" sz="1000" dirty="0">
                        <a:effectLst/>
                        <a:latin typeface="Calibri"/>
                        <a:ea typeface="Calibri"/>
                        <a:cs typeface="Times New Roman"/>
                      </a:endParaRPr>
                    </a:p>
                  </a:txBody>
                  <a:tcPr marL="61339" marR="61339" marT="0" marB="0">
                    <a:lnL>
                      <a:noFill/>
                    </a:lnL>
                    <a:lnR>
                      <a:noFill/>
                    </a:lnR>
                    <a:lnT>
                      <a:noFill/>
                    </a:lnT>
                    <a:lnB>
                      <a:noFill/>
                    </a:lnB>
                  </a:tcPr>
                </a:tc>
                <a:tc>
                  <a:txBody>
                    <a:bodyPr/>
                    <a:lstStyle/>
                    <a:p>
                      <a:pPr marL="0" marR="0">
                        <a:spcBef>
                          <a:spcPts val="0"/>
                        </a:spcBef>
                        <a:spcAft>
                          <a:spcPts val="0"/>
                        </a:spcAft>
                        <a:tabLst>
                          <a:tab pos="5429250" algn="l"/>
                        </a:tabLst>
                      </a:pPr>
                      <a:r>
                        <a:rPr lang="en-US" sz="1000" dirty="0">
                          <a:solidFill>
                            <a:srgbClr val="595959"/>
                          </a:solidFill>
                          <a:effectLst/>
                          <a:latin typeface="Calibri"/>
                          <a:ea typeface="Calibri"/>
                          <a:cs typeface="Times New Roman"/>
                        </a:rPr>
                        <a:t>Goofy Goof (Goofy.Goof@opm.gov)</a:t>
                      </a:r>
                      <a:endParaRPr lang="en-US" sz="1000" dirty="0">
                        <a:effectLst/>
                        <a:latin typeface="Calibri"/>
                        <a:ea typeface="Calibri"/>
                        <a:cs typeface="Times New Roman"/>
                      </a:endParaRPr>
                    </a:p>
                  </a:txBody>
                  <a:tcPr marL="61339" marR="61339" marT="0" marB="0">
                    <a:lnL>
                      <a:noFill/>
                    </a:lnL>
                    <a:lnR>
                      <a:noFill/>
                    </a:lnR>
                    <a:lnT>
                      <a:noFill/>
                    </a:lnT>
                    <a:lnB>
                      <a:noFill/>
                    </a:lnB>
                  </a:tcPr>
                </a:tc>
                <a:extLst>
                  <a:ext uri="{0D108BD9-81ED-4DB2-BD59-A6C34878D82A}">
                    <a16:rowId xmlns:a16="http://schemas.microsoft.com/office/drawing/2014/main" val="10000"/>
                  </a:ext>
                </a:extLst>
              </a:tr>
              <a:tr h="68154">
                <a:tc>
                  <a:txBody>
                    <a:bodyPr/>
                    <a:lstStyle/>
                    <a:p>
                      <a:pPr marL="0" marR="0">
                        <a:spcBef>
                          <a:spcPts val="0"/>
                        </a:spcBef>
                        <a:spcAft>
                          <a:spcPts val="0"/>
                        </a:spcAft>
                        <a:tabLst>
                          <a:tab pos="5429250" algn="l"/>
                        </a:tabLst>
                      </a:pPr>
                      <a:r>
                        <a:rPr lang="en-US" sz="400" b="1">
                          <a:solidFill>
                            <a:srgbClr val="31849B"/>
                          </a:solidFill>
                          <a:effectLst/>
                          <a:latin typeface="Calibri"/>
                          <a:ea typeface="Calibri"/>
                          <a:cs typeface="Times New Roman"/>
                        </a:rPr>
                        <a:t> </a:t>
                      </a:r>
                      <a:endParaRPr lang="en-US" sz="1000">
                        <a:effectLst/>
                        <a:latin typeface="Calibri"/>
                        <a:ea typeface="Calibri"/>
                        <a:cs typeface="Times New Roman"/>
                      </a:endParaRPr>
                    </a:p>
                  </a:txBody>
                  <a:tcPr marL="61339" marR="61339" marT="0" marB="0">
                    <a:lnL>
                      <a:noFill/>
                    </a:lnL>
                    <a:lnR>
                      <a:noFill/>
                    </a:lnR>
                    <a:lnT>
                      <a:noFill/>
                    </a:lnT>
                    <a:lnB>
                      <a:noFill/>
                    </a:lnB>
                  </a:tcPr>
                </a:tc>
                <a:tc>
                  <a:txBody>
                    <a:bodyPr/>
                    <a:lstStyle/>
                    <a:p>
                      <a:pPr marL="0" marR="0">
                        <a:spcBef>
                          <a:spcPts val="0"/>
                        </a:spcBef>
                        <a:spcAft>
                          <a:spcPts val="0"/>
                        </a:spcAft>
                        <a:tabLst>
                          <a:tab pos="5429250" algn="l"/>
                        </a:tabLst>
                      </a:pPr>
                      <a:r>
                        <a:rPr lang="en-US" sz="400">
                          <a:solidFill>
                            <a:srgbClr val="595959"/>
                          </a:solidFill>
                          <a:effectLst/>
                          <a:latin typeface="Calibri"/>
                          <a:ea typeface="Calibri"/>
                          <a:cs typeface="Times New Roman"/>
                        </a:rPr>
                        <a:t> </a:t>
                      </a:r>
                      <a:endParaRPr lang="en-US" sz="1000">
                        <a:effectLst/>
                        <a:latin typeface="Calibri"/>
                        <a:ea typeface="Calibri"/>
                        <a:cs typeface="Times New Roman"/>
                      </a:endParaRPr>
                    </a:p>
                  </a:txBody>
                  <a:tcPr marL="61339" marR="61339" marT="0" marB="0">
                    <a:lnL>
                      <a:noFill/>
                    </a:lnL>
                    <a:lnR>
                      <a:noFill/>
                    </a:lnR>
                    <a:lnT>
                      <a:noFill/>
                    </a:lnT>
                    <a:lnB>
                      <a:noFill/>
                    </a:lnB>
                  </a:tcPr>
                </a:tc>
                <a:extLst>
                  <a:ext uri="{0D108BD9-81ED-4DB2-BD59-A6C34878D82A}">
                    <a16:rowId xmlns:a16="http://schemas.microsoft.com/office/drawing/2014/main" val="10001"/>
                  </a:ext>
                </a:extLst>
              </a:tr>
              <a:tr h="149939">
                <a:tc>
                  <a:txBody>
                    <a:bodyPr/>
                    <a:lstStyle/>
                    <a:p>
                      <a:pPr marL="0" marR="0">
                        <a:spcBef>
                          <a:spcPts val="0"/>
                        </a:spcBef>
                        <a:spcAft>
                          <a:spcPts val="0"/>
                        </a:spcAft>
                        <a:tabLst>
                          <a:tab pos="5429250" algn="l"/>
                        </a:tabLst>
                      </a:pPr>
                      <a:r>
                        <a:rPr lang="en-US" sz="1000" b="1">
                          <a:solidFill>
                            <a:srgbClr val="31849B"/>
                          </a:solidFill>
                          <a:effectLst/>
                          <a:latin typeface="Calibri"/>
                          <a:ea typeface="Calibri"/>
                          <a:cs typeface="Times New Roman"/>
                        </a:rPr>
                        <a:t>Position</a:t>
                      </a:r>
                      <a:endParaRPr lang="en-US" sz="1000">
                        <a:effectLst/>
                        <a:latin typeface="Calibri"/>
                        <a:ea typeface="Calibri"/>
                        <a:cs typeface="Times New Roman"/>
                      </a:endParaRPr>
                    </a:p>
                  </a:txBody>
                  <a:tcPr marL="61339" marR="61339" marT="0" marB="0">
                    <a:lnL>
                      <a:noFill/>
                    </a:lnL>
                    <a:lnR>
                      <a:noFill/>
                    </a:lnR>
                    <a:lnT>
                      <a:noFill/>
                    </a:lnT>
                    <a:lnB>
                      <a:noFill/>
                    </a:lnB>
                  </a:tcPr>
                </a:tc>
                <a:tc>
                  <a:txBody>
                    <a:bodyPr/>
                    <a:lstStyle/>
                    <a:p>
                      <a:pPr marL="0" marR="0">
                        <a:spcBef>
                          <a:spcPts val="0"/>
                        </a:spcBef>
                        <a:spcAft>
                          <a:spcPts val="0"/>
                        </a:spcAft>
                        <a:tabLst>
                          <a:tab pos="5429250" algn="l"/>
                        </a:tabLst>
                      </a:pPr>
                      <a:r>
                        <a:rPr lang="en-US" sz="1000" dirty="0">
                          <a:solidFill>
                            <a:srgbClr val="595959"/>
                          </a:solidFill>
                          <a:effectLst/>
                          <a:latin typeface="Calibri"/>
                          <a:ea typeface="Calibri"/>
                          <a:cs typeface="Times New Roman"/>
                        </a:rPr>
                        <a:t>GS-0343-13 Employee in Human Resources</a:t>
                      </a:r>
                      <a:endParaRPr lang="en-US" sz="1000" dirty="0">
                        <a:effectLst/>
                        <a:latin typeface="Calibri"/>
                        <a:ea typeface="Calibri"/>
                        <a:cs typeface="Times New Roman"/>
                      </a:endParaRPr>
                    </a:p>
                  </a:txBody>
                  <a:tcPr marL="61339" marR="61339" marT="0" marB="0">
                    <a:lnL>
                      <a:noFill/>
                    </a:lnL>
                    <a:lnR>
                      <a:noFill/>
                    </a:lnR>
                    <a:lnT>
                      <a:noFill/>
                    </a:lnT>
                    <a:lnB>
                      <a:noFill/>
                    </a:lnB>
                  </a:tcPr>
                </a:tc>
                <a:extLst>
                  <a:ext uri="{0D108BD9-81ED-4DB2-BD59-A6C34878D82A}">
                    <a16:rowId xmlns:a16="http://schemas.microsoft.com/office/drawing/2014/main" val="10002"/>
                  </a:ext>
                </a:extLst>
              </a:tr>
              <a:tr h="81785">
                <a:tc>
                  <a:txBody>
                    <a:bodyPr/>
                    <a:lstStyle/>
                    <a:p>
                      <a:pPr marL="0" marR="0">
                        <a:spcBef>
                          <a:spcPts val="0"/>
                        </a:spcBef>
                        <a:spcAft>
                          <a:spcPts val="0"/>
                        </a:spcAft>
                        <a:tabLst>
                          <a:tab pos="5429250" algn="l"/>
                        </a:tabLst>
                      </a:pPr>
                      <a:r>
                        <a:rPr lang="en-US" sz="500" b="1">
                          <a:solidFill>
                            <a:srgbClr val="31849B"/>
                          </a:solidFill>
                          <a:effectLst/>
                          <a:latin typeface="Calibri"/>
                          <a:ea typeface="Calibri"/>
                          <a:cs typeface="Times New Roman"/>
                        </a:rPr>
                        <a:t> </a:t>
                      </a:r>
                      <a:endParaRPr lang="en-US" sz="1000">
                        <a:effectLst/>
                        <a:latin typeface="Calibri"/>
                        <a:ea typeface="Calibri"/>
                        <a:cs typeface="Times New Roman"/>
                      </a:endParaRPr>
                    </a:p>
                  </a:txBody>
                  <a:tcPr marL="61339" marR="61339" marT="0" marB="0">
                    <a:lnL>
                      <a:noFill/>
                    </a:lnL>
                    <a:lnR>
                      <a:noFill/>
                    </a:lnR>
                    <a:lnT>
                      <a:noFill/>
                    </a:lnT>
                    <a:lnB>
                      <a:noFill/>
                    </a:lnB>
                  </a:tcPr>
                </a:tc>
                <a:tc>
                  <a:txBody>
                    <a:bodyPr/>
                    <a:lstStyle/>
                    <a:p>
                      <a:pPr marL="0" marR="0">
                        <a:spcBef>
                          <a:spcPts val="0"/>
                        </a:spcBef>
                        <a:spcAft>
                          <a:spcPts val="0"/>
                        </a:spcAft>
                        <a:tabLst>
                          <a:tab pos="5429250" algn="l"/>
                        </a:tabLst>
                      </a:pPr>
                      <a:r>
                        <a:rPr lang="en-US" sz="500">
                          <a:solidFill>
                            <a:srgbClr val="595959"/>
                          </a:solidFill>
                          <a:effectLst/>
                          <a:latin typeface="Calibri"/>
                          <a:ea typeface="Calibri"/>
                          <a:cs typeface="Times New Roman"/>
                        </a:rPr>
                        <a:t> </a:t>
                      </a:r>
                      <a:endParaRPr lang="en-US" sz="1000">
                        <a:effectLst/>
                        <a:latin typeface="Calibri"/>
                        <a:ea typeface="Calibri"/>
                        <a:cs typeface="Times New Roman"/>
                      </a:endParaRPr>
                    </a:p>
                  </a:txBody>
                  <a:tcPr marL="61339" marR="61339" marT="0" marB="0">
                    <a:lnL>
                      <a:noFill/>
                    </a:lnL>
                    <a:lnR>
                      <a:noFill/>
                    </a:lnR>
                    <a:lnT>
                      <a:noFill/>
                    </a:lnT>
                    <a:lnB>
                      <a:noFill/>
                    </a:lnB>
                  </a:tcPr>
                </a:tc>
                <a:extLst>
                  <a:ext uri="{0D108BD9-81ED-4DB2-BD59-A6C34878D82A}">
                    <a16:rowId xmlns:a16="http://schemas.microsoft.com/office/drawing/2014/main" val="10003"/>
                  </a:ext>
                </a:extLst>
              </a:tr>
              <a:tr h="149939">
                <a:tc>
                  <a:txBody>
                    <a:bodyPr/>
                    <a:lstStyle/>
                    <a:p>
                      <a:pPr marL="0" marR="0">
                        <a:spcBef>
                          <a:spcPts val="0"/>
                        </a:spcBef>
                        <a:spcAft>
                          <a:spcPts val="0"/>
                        </a:spcAft>
                        <a:tabLst>
                          <a:tab pos="5429250" algn="l"/>
                        </a:tabLst>
                      </a:pPr>
                      <a:r>
                        <a:rPr lang="en-US" sz="1000" b="1">
                          <a:solidFill>
                            <a:srgbClr val="31849B"/>
                          </a:solidFill>
                          <a:effectLst/>
                          <a:latin typeface="Calibri"/>
                          <a:ea typeface="Calibri"/>
                          <a:cs typeface="Times New Roman"/>
                        </a:rPr>
                        <a:t>Organization</a:t>
                      </a:r>
                      <a:endParaRPr lang="en-US" sz="1000">
                        <a:effectLst/>
                        <a:latin typeface="Calibri"/>
                        <a:ea typeface="Calibri"/>
                        <a:cs typeface="Times New Roman"/>
                      </a:endParaRPr>
                    </a:p>
                  </a:txBody>
                  <a:tcPr marL="61339" marR="61339" marT="0" marB="0">
                    <a:lnL>
                      <a:noFill/>
                    </a:lnL>
                    <a:lnR>
                      <a:noFill/>
                    </a:lnR>
                    <a:lnT>
                      <a:noFill/>
                    </a:lnT>
                    <a:lnB>
                      <a:noFill/>
                    </a:lnB>
                  </a:tcPr>
                </a:tc>
                <a:tc>
                  <a:txBody>
                    <a:bodyPr/>
                    <a:lstStyle/>
                    <a:p>
                      <a:pPr marL="0" marR="0">
                        <a:spcBef>
                          <a:spcPts val="0"/>
                        </a:spcBef>
                        <a:spcAft>
                          <a:spcPts val="0"/>
                        </a:spcAft>
                        <a:tabLst>
                          <a:tab pos="5429250" algn="l"/>
                        </a:tabLst>
                      </a:pPr>
                      <a:r>
                        <a:rPr lang="en-US" sz="1000">
                          <a:solidFill>
                            <a:srgbClr val="595959"/>
                          </a:solidFill>
                          <a:effectLst/>
                          <a:latin typeface="Calibri"/>
                          <a:ea typeface="Calibri"/>
                          <a:cs typeface="Times New Roman"/>
                        </a:rPr>
                        <a:t>Office of Personnel Management &gt; Employee Services &gt; Strategic Workforce Planning &gt; Forecasting &amp; Methods</a:t>
                      </a:r>
                      <a:endParaRPr lang="en-US" sz="1000">
                        <a:effectLst/>
                        <a:latin typeface="Calibri"/>
                        <a:ea typeface="Calibri"/>
                        <a:cs typeface="Times New Roman"/>
                      </a:endParaRPr>
                    </a:p>
                  </a:txBody>
                  <a:tcPr marL="61339" marR="61339" marT="0" marB="0">
                    <a:lnL>
                      <a:noFill/>
                    </a:lnL>
                    <a:lnR>
                      <a:noFill/>
                    </a:lnR>
                    <a:lnT>
                      <a:noFill/>
                    </a:lnT>
                    <a:lnB>
                      <a:noFill/>
                    </a:lnB>
                  </a:tcPr>
                </a:tc>
                <a:extLst>
                  <a:ext uri="{0D108BD9-81ED-4DB2-BD59-A6C34878D82A}">
                    <a16:rowId xmlns:a16="http://schemas.microsoft.com/office/drawing/2014/main" val="10004"/>
                  </a:ext>
                </a:extLst>
              </a:tr>
              <a:tr h="81785">
                <a:tc>
                  <a:txBody>
                    <a:bodyPr/>
                    <a:lstStyle/>
                    <a:p>
                      <a:pPr marL="0" marR="0">
                        <a:spcBef>
                          <a:spcPts val="0"/>
                        </a:spcBef>
                        <a:spcAft>
                          <a:spcPts val="0"/>
                        </a:spcAft>
                        <a:tabLst>
                          <a:tab pos="5429250" algn="l"/>
                        </a:tabLst>
                      </a:pPr>
                      <a:r>
                        <a:rPr lang="en-US" sz="500" b="1">
                          <a:solidFill>
                            <a:srgbClr val="31849B"/>
                          </a:solidFill>
                          <a:effectLst/>
                          <a:latin typeface="Calibri"/>
                          <a:ea typeface="Calibri"/>
                          <a:cs typeface="Times New Roman"/>
                        </a:rPr>
                        <a:t> </a:t>
                      </a:r>
                      <a:endParaRPr lang="en-US" sz="1000">
                        <a:effectLst/>
                        <a:latin typeface="Calibri"/>
                        <a:ea typeface="Calibri"/>
                        <a:cs typeface="Times New Roman"/>
                      </a:endParaRPr>
                    </a:p>
                  </a:txBody>
                  <a:tcPr marL="61339" marR="61339" marT="0" marB="0">
                    <a:lnL>
                      <a:noFill/>
                    </a:lnL>
                    <a:lnR>
                      <a:noFill/>
                    </a:lnR>
                    <a:lnT>
                      <a:noFill/>
                    </a:lnT>
                    <a:lnB>
                      <a:noFill/>
                    </a:lnB>
                  </a:tcPr>
                </a:tc>
                <a:tc>
                  <a:txBody>
                    <a:bodyPr/>
                    <a:lstStyle/>
                    <a:p>
                      <a:pPr marL="0" marR="0">
                        <a:spcBef>
                          <a:spcPts val="0"/>
                        </a:spcBef>
                        <a:spcAft>
                          <a:spcPts val="0"/>
                        </a:spcAft>
                        <a:tabLst>
                          <a:tab pos="5429250" algn="l"/>
                        </a:tabLst>
                      </a:pPr>
                      <a:r>
                        <a:rPr lang="en-US" sz="500">
                          <a:solidFill>
                            <a:srgbClr val="595959"/>
                          </a:solidFill>
                          <a:effectLst/>
                          <a:latin typeface="Calibri"/>
                          <a:ea typeface="Calibri"/>
                          <a:cs typeface="Times New Roman"/>
                        </a:rPr>
                        <a:t> </a:t>
                      </a:r>
                      <a:endParaRPr lang="en-US" sz="1000">
                        <a:effectLst/>
                        <a:latin typeface="Calibri"/>
                        <a:ea typeface="Calibri"/>
                        <a:cs typeface="Times New Roman"/>
                      </a:endParaRPr>
                    </a:p>
                  </a:txBody>
                  <a:tcPr marL="61339" marR="61339" marT="0" marB="0">
                    <a:lnL>
                      <a:noFill/>
                    </a:lnL>
                    <a:lnR>
                      <a:noFill/>
                    </a:lnR>
                    <a:lnT>
                      <a:noFill/>
                    </a:lnT>
                    <a:lnB>
                      <a:noFill/>
                    </a:lnB>
                  </a:tcPr>
                </a:tc>
                <a:extLst>
                  <a:ext uri="{0D108BD9-81ED-4DB2-BD59-A6C34878D82A}">
                    <a16:rowId xmlns:a16="http://schemas.microsoft.com/office/drawing/2014/main" val="10005"/>
                  </a:ext>
                </a:extLst>
              </a:tr>
              <a:tr h="149939">
                <a:tc>
                  <a:txBody>
                    <a:bodyPr/>
                    <a:lstStyle/>
                    <a:p>
                      <a:pPr marL="0" marR="0">
                        <a:spcBef>
                          <a:spcPts val="0"/>
                        </a:spcBef>
                        <a:spcAft>
                          <a:spcPts val="0"/>
                        </a:spcAft>
                        <a:tabLst>
                          <a:tab pos="5429250" algn="l"/>
                        </a:tabLst>
                      </a:pPr>
                      <a:r>
                        <a:rPr lang="en-US" sz="1000" b="1">
                          <a:solidFill>
                            <a:srgbClr val="31849B"/>
                          </a:solidFill>
                          <a:effectLst/>
                          <a:latin typeface="Calibri"/>
                          <a:ea typeface="Calibri"/>
                          <a:cs typeface="Times New Roman"/>
                        </a:rPr>
                        <a:t>Duty Station</a:t>
                      </a:r>
                      <a:endParaRPr lang="en-US" sz="1000">
                        <a:effectLst/>
                        <a:latin typeface="Calibri"/>
                        <a:ea typeface="Calibri"/>
                        <a:cs typeface="Times New Roman"/>
                      </a:endParaRPr>
                    </a:p>
                  </a:txBody>
                  <a:tcPr marL="61339" marR="61339" marT="0" marB="0">
                    <a:lnL>
                      <a:noFill/>
                    </a:lnL>
                    <a:lnR>
                      <a:noFill/>
                    </a:lnR>
                    <a:lnT>
                      <a:noFill/>
                    </a:lnT>
                    <a:lnB>
                      <a:noFill/>
                    </a:lnB>
                  </a:tcPr>
                </a:tc>
                <a:tc>
                  <a:txBody>
                    <a:bodyPr/>
                    <a:lstStyle/>
                    <a:p>
                      <a:pPr marL="0" marR="0">
                        <a:spcBef>
                          <a:spcPts val="0"/>
                        </a:spcBef>
                        <a:spcAft>
                          <a:spcPts val="0"/>
                        </a:spcAft>
                        <a:tabLst>
                          <a:tab pos="5429250" algn="l"/>
                        </a:tabLst>
                      </a:pPr>
                      <a:r>
                        <a:rPr lang="en-US" sz="1000" dirty="0">
                          <a:solidFill>
                            <a:srgbClr val="595959"/>
                          </a:solidFill>
                          <a:effectLst/>
                          <a:latin typeface="Calibri"/>
                          <a:ea typeface="Calibri"/>
                          <a:cs typeface="Times New Roman"/>
                        </a:rPr>
                        <a:t>Washington, DC</a:t>
                      </a:r>
                      <a:endParaRPr lang="en-US" sz="1000" dirty="0">
                        <a:effectLst/>
                        <a:latin typeface="Calibri"/>
                        <a:ea typeface="Calibri"/>
                        <a:cs typeface="Times New Roman"/>
                      </a:endParaRPr>
                    </a:p>
                  </a:txBody>
                  <a:tcPr marL="61339" marR="61339" marT="0" marB="0">
                    <a:lnL>
                      <a:noFill/>
                    </a:lnL>
                    <a:lnR>
                      <a:noFill/>
                    </a:lnR>
                    <a:lnT>
                      <a:noFill/>
                    </a:lnT>
                    <a:lnB>
                      <a:noFill/>
                    </a:lnB>
                  </a:tcPr>
                </a:tc>
                <a:extLst>
                  <a:ext uri="{0D108BD9-81ED-4DB2-BD59-A6C34878D82A}">
                    <a16:rowId xmlns:a16="http://schemas.microsoft.com/office/drawing/2014/main" val="10006"/>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919237205"/>
              </p:ext>
            </p:extLst>
          </p:nvPr>
        </p:nvGraphicFramePr>
        <p:xfrm>
          <a:off x="461244" y="3555028"/>
          <a:ext cx="8232372" cy="777240"/>
        </p:xfrm>
        <a:graphic>
          <a:graphicData uri="http://schemas.openxmlformats.org/drawingml/2006/table">
            <a:tbl>
              <a:tblPr firstRow="1" firstCol="1" bandRow="1"/>
              <a:tblGrid>
                <a:gridCol w="6771261">
                  <a:extLst>
                    <a:ext uri="{9D8B030D-6E8A-4147-A177-3AD203B41FA5}">
                      <a16:colId xmlns:a16="http://schemas.microsoft.com/office/drawing/2014/main" val="20000"/>
                    </a:ext>
                  </a:extLst>
                </a:gridCol>
                <a:gridCol w="748347">
                  <a:extLst>
                    <a:ext uri="{9D8B030D-6E8A-4147-A177-3AD203B41FA5}">
                      <a16:colId xmlns:a16="http://schemas.microsoft.com/office/drawing/2014/main" val="20001"/>
                    </a:ext>
                  </a:extLst>
                </a:gridCol>
                <a:gridCol w="712764">
                  <a:extLst>
                    <a:ext uri="{9D8B030D-6E8A-4147-A177-3AD203B41FA5}">
                      <a16:colId xmlns:a16="http://schemas.microsoft.com/office/drawing/2014/main" val="20002"/>
                    </a:ext>
                  </a:extLst>
                </a:gridCol>
              </a:tblGrid>
              <a:tr h="162918">
                <a:tc>
                  <a:txBody>
                    <a:bodyPr/>
                    <a:lstStyle/>
                    <a:p>
                      <a:pPr marL="0" marR="0">
                        <a:spcBef>
                          <a:spcPts val="0"/>
                        </a:spcBef>
                        <a:spcAft>
                          <a:spcPts val="0"/>
                        </a:spcAft>
                      </a:pPr>
                      <a:r>
                        <a:rPr lang="en-US" sz="1100" dirty="0">
                          <a:solidFill>
                            <a:srgbClr val="CC9900"/>
                          </a:solidFill>
                          <a:effectLst/>
                          <a:latin typeface="Calibri" panose="020F0502020204030204" pitchFamily="34" charset="0"/>
                          <a:ea typeface="Calibri" panose="020F0502020204030204" pitchFamily="34" charset="0"/>
                          <a:cs typeface="Times New Roman" panose="02020603050405020304" pitchFamily="18" charset="0"/>
                        </a:rPr>
                        <a:t>Leadership Competencies </a:t>
                      </a:r>
                      <a:r>
                        <a:rPr lang="en-US" sz="1100" baseline="30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lnL>
                      <a:noFill/>
                    </a:lnL>
                    <a:lnR w="12700" cap="flat" cmpd="sng" algn="ctr">
                      <a:solidFill>
                        <a:srgbClr val="C4BC96"/>
                      </a:solidFill>
                      <a:prstDash val="solid"/>
                      <a:round/>
                      <a:headEnd type="none" w="med" len="med"/>
                      <a:tailEnd type="none" w="med" len="med"/>
                    </a:lnR>
                    <a:lnT>
                      <a:noFill/>
                    </a:lnT>
                    <a:lnB>
                      <a:noFill/>
                    </a:lnB>
                  </a:tcPr>
                </a:tc>
                <a:tc gridSpan="2">
                  <a:txBody>
                    <a:bodyPr/>
                    <a:lstStyle/>
                    <a:p>
                      <a:pPr marL="0" marR="0" algn="ctr">
                        <a:spcBef>
                          <a:spcPts val="0"/>
                        </a:spcBef>
                        <a:spcAft>
                          <a:spcPts val="0"/>
                        </a:spcAft>
                      </a:pPr>
                      <a:r>
                        <a:rPr lang="en-US" sz="9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Proficiency Levels </a:t>
                      </a:r>
                      <a:r>
                        <a:rPr lang="en-US" sz="900">
                          <a:solidFill>
                            <a:srgbClr val="FFFFFF"/>
                          </a:solidFill>
                          <a:effectLst/>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948A54"/>
                    </a:solidFill>
                  </a:tcPr>
                </a:tc>
                <a:tc hMerge="1">
                  <a:txBody>
                    <a:bodyPr/>
                    <a:lstStyle/>
                    <a:p>
                      <a:endParaRPr lang="en-US"/>
                    </a:p>
                  </a:txBody>
                  <a:tcPr/>
                </a:tc>
                <a:extLst>
                  <a:ext uri="{0D108BD9-81ED-4DB2-BD59-A6C34878D82A}">
                    <a16:rowId xmlns:a16="http://schemas.microsoft.com/office/drawing/2014/main" val="10000"/>
                  </a:ext>
                </a:extLst>
              </a:tr>
              <a:tr h="149341">
                <a:tc>
                  <a:txBody>
                    <a:bodyPr/>
                    <a:lstStyle/>
                    <a:p>
                      <a:pPr marL="0" marR="0">
                        <a:spcBef>
                          <a:spcPts val="0"/>
                        </a:spcBef>
                        <a:spcAft>
                          <a:spcPts val="0"/>
                        </a:spcAft>
                      </a:pPr>
                      <a:r>
                        <a:rPr lang="en-US" sz="1000" b="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    </a:t>
                      </a:r>
                      <a:r>
                        <a:rPr lang="en-US" sz="1000" b="0" u="none" dirty="0">
                          <a:solidFill>
                            <a:srgbClr val="CC99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000" b="0" u="sng" dirty="0">
                          <a:solidFill>
                            <a:srgbClr val="CC9900"/>
                          </a:solidFill>
                          <a:effectLst/>
                          <a:latin typeface="Calibri" panose="020F0502020204030204" pitchFamily="34" charset="0"/>
                          <a:ea typeface="Calibri" panose="020F0502020204030204" pitchFamily="34" charset="0"/>
                          <a:cs typeface="Times New Roman" panose="02020603050405020304" pitchFamily="18" charset="0"/>
                        </a:rPr>
                        <a:t>View Proficiency Level Illustrations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lnL>
                      <a:noFill/>
                    </a:lnL>
                    <a:lnR w="12700" cap="flat" cmpd="sng" algn="ctr">
                      <a:solidFill>
                        <a:srgbClr val="C4BC96"/>
                      </a:solidFill>
                      <a:prstDash val="solid"/>
                      <a:round/>
                      <a:headEnd type="none" w="med" len="med"/>
                      <a:tailEnd type="none" w="med" len="med"/>
                    </a:lnR>
                    <a:lnT>
                      <a:noFill/>
                    </a:lnT>
                    <a:lnB w="12700" cap="flat" cmpd="sng" algn="ctr">
                      <a:solidFill>
                        <a:srgbClr val="C4BC96"/>
                      </a:solidFill>
                      <a:prstDash val="solid"/>
                      <a:round/>
                      <a:headEnd type="none" w="med" len="med"/>
                      <a:tailEnd type="none" w="med" len="med"/>
                    </a:lnB>
                  </a:tcPr>
                </a:tc>
                <a:tc>
                  <a:txBody>
                    <a:bodyPr/>
                    <a:lstStyle/>
                    <a:p>
                      <a:pPr marL="0" marR="0" indent="0" algn="ctr">
                        <a:spcBef>
                          <a:spcPts val="0"/>
                        </a:spcBef>
                        <a:spcAft>
                          <a:spcPts val="0"/>
                        </a:spcAft>
                      </a:pPr>
                      <a:r>
                        <a:rPr lang="en-US" sz="9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Targeted</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948A54"/>
                    </a:solidFill>
                  </a:tcPr>
                </a:tc>
                <a:tc>
                  <a:txBody>
                    <a:bodyPr/>
                    <a:lstStyle/>
                    <a:p>
                      <a:pPr marL="0" marR="0" algn="ctr">
                        <a:spcBef>
                          <a:spcPts val="0"/>
                        </a:spcBef>
                        <a:spcAft>
                          <a:spcPts val="0"/>
                        </a:spcAft>
                      </a:pPr>
                      <a:r>
                        <a:rPr lang="en-US" sz="9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Employee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948A54"/>
                    </a:solidFill>
                  </a:tcPr>
                </a:tc>
                <a:extLst>
                  <a:ext uri="{0D108BD9-81ED-4DB2-BD59-A6C34878D82A}">
                    <a16:rowId xmlns:a16="http://schemas.microsoft.com/office/drawing/2014/main" val="10001"/>
                  </a:ext>
                </a:extLst>
              </a:tr>
              <a:tr h="135765">
                <a:tc gridSpan="3">
                  <a:txBody>
                    <a:bodyPr/>
                    <a:lstStyle/>
                    <a:p>
                      <a:pPr marL="0" marR="0">
                        <a:spcBef>
                          <a:spcPts val="0"/>
                        </a:spcBef>
                        <a:spcAft>
                          <a:spcPts val="0"/>
                        </a:spcAft>
                      </a:pPr>
                      <a:r>
                        <a:rPr lang="en-US" sz="10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Building Coalitions </a:t>
                      </a:r>
                      <a:r>
                        <a:rPr lang="en-US" sz="10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lnL>
                      <a:noFill/>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31849B"/>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149341">
                <a:tc>
                  <a:txBody>
                    <a:bodyPr/>
                    <a:lstStyle/>
                    <a:p>
                      <a:pPr marL="0" marR="0">
                        <a:spcBef>
                          <a:spcPts val="500"/>
                        </a:spcBef>
                        <a:spcAft>
                          <a:spcPts val="500"/>
                        </a:spcAft>
                      </a:pPr>
                      <a:r>
                        <a:rPr lang="en-US" sz="1000" b="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Partnering </a:t>
                      </a:r>
                      <a:r>
                        <a:rPr lang="en-US" sz="1000"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 Develops networks and builds alliances; collaborates across boundaries to build strategic relationships and achieve common goals.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lnL>
                      <a:noFill/>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lgn="r">
                        <a:spcBef>
                          <a:spcPts val="0"/>
                        </a:spcBef>
                        <a:spcAft>
                          <a:spcPts val="0"/>
                        </a:spcAft>
                      </a:pPr>
                      <a:r>
                        <a:rPr lang="en-US" sz="1000"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sym typeface="Wingdings 3" panose="05040102010807070707" pitchFamily="18" charset="2"/>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lgn="r">
                        <a:spcBef>
                          <a:spcPts val="0"/>
                        </a:spcBef>
                        <a:spcAft>
                          <a:spcPts val="0"/>
                        </a:spcAft>
                      </a:pPr>
                      <a:r>
                        <a:rPr lang="en-US" sz="1000"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sym typeface="Wingdings 3" panose="05040102010807070707" pitchFamily="18" charset="2"/>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9" name="TextBox 18"/>
          <p:cNvSpPr txBox="1"/>
          <p:nvPr/>
        </p:nvSpPr>
        <p:spPr>
          <a:xfrm>
            <a:off x="7238676" y="5863676"/>
            <a:ext cx="731520" cy="274320"/>
          </a:xfrm>
          <a:prstGeom prst="rect">
            <a:avLst/>
          </a:prstGeom>
          <a:solidFill>
            <a:schemeClr val="bg1"/>
          </a:solidFill>
        </p:spPr>
        <p:txBody>
          <a:bodyPr wrap="square" lIns="0" tIns="0" rIns="0" bIns="0" rtlCol="0" anchor="ctr" anchorCtr="0">
            <a:spAutoFit/>
          </a:bodyPr>
          <a:lstStyle/>
          <a:p>
            <a:pPr algn="ctr"/>
            <a:r>
              <a:rPr lang="en-US" sz="1000" dirty="0">
                <a:solidFill>
                  <a:srgbClr val="595959"/>
                </a:solidFill>
                <a:latin typeface="Calibri" panose="020F0502020204030204" pitchFamily="34" charset="0"/>
                <a:ea typeface="Calibri" panose="020F0502020204030204" pitchFamily="34" charset="0"/>
                <a:cs typeface="Times New Roman" panose="02020603050405020304" pitchFamily="18" charset="0"/>
              </a:rPr>
              <a:t>3</a:t>
            </a:r>
          </a:p>
          <a:p>
            <a:pPr algn="ctr"/>
            <a:r>
              <a:rPr lang="en-US" sz="900" dirty="0">
                <a:solidFill>
                  <a:srgbClr val="595959"/>
                </a:solidFill>
                <a:latin typeface="Calibri" panose="020F0502020204030204" pitchFamily="34" charset="0"/>
                <a:cs typeface="Times New Roman" panose="02020603050405020304" pitchFamily="18" charset="0"/>
              </a:rPr>
              <a:t>Intermediate</a:t>
            </a:r>
            <a:endParaRPr lang="en-US" sz="900" dirty="0"/>
          </a:p>
        </p:txBody>
      </p:sp>
      <p:sp>
        <p:nvSpPr>
          <p:cNvPr id="24" name="TextBox 23"/>
          <p:cNvSpPr txBox="1"/>
          <p:nvPr/>
        </p:nvSpPr>
        <p:spPr>
          <a:xfrm>
            <a:off x="7985598" y="5854642"/>
            <a:ext cx="685800" cy="292388"/>
          </a:xfrm>
          <a:prstGeom prst="rect">
            <a:avLst/>
          </a:prstGeom>
          <a:solidFill>
            <a:schemeClr val="bg1"/>
          </a:solidFill>
        </p:spPr>
        <p:txBody>
          <a:bodyPr wrap="square" lIns="0" tIns="0" rIns="0" bIns="0" rtlCol="0" anchor="ctr" anchorCtr="0">
            <a:spAutoFit/>
          </a:bodyPr>
          <a:lstStyle/>
          <a:p>
            <a:pPr algn="ctr"/>
            <a:r>
              <a:rPr lang="en-US" sz="1000" dirty="0">
                <a:solidFill>
                  <a:srgbClr val="595959"/>
                </a:solidFill>
                <a:latin typeface="Calibri" panose="020F0502020204030204" pitchFamily="34" charset="0"/>
                <a:ea typeface="Calibri" panose="020F0502020204030204" pitchFamily="34" charset="0"/>
                <a:cs typeface="Times New Roman" panose="02020603050405020304" pitchFamily="18" charset="0"/>
              </a:rPr>
              <a:t>2</a:t>
            </a:r>
          </a:p>
          <a:p>
            <a:pPr algn="ctr"/>
            <a:r>
              <a:rPr lang="en-US" sz="900" dirty="0">
                <a:solidFill>
                  <a:srgbClr val="595959"/>
                </a:solidFill>
                <a:latin typeface="Calibri" panose="020F0502020204030204" pitchFamily="34" charset="0"/>
                <a:cs typeface="Times New Roman" panose="02020603050405020304" pitchFamily="18" charset="0"/>
              </a:rPr>
              <a:t>Basic</a:t>
            </a:r>
            <a:endParaRPr lang="en-US" sz="900" dirty="0"/>
          </a:p>
        </p:txBody>
      </p:sp>
      <p:sp>
        <p:nvSpPr>
          <p:cNvPr id="26" name="TextBox 25"/>
          <p:cNvSpPr txBox="1"/>
          <p:nvPr/>
        </p:nvSpPr>
        <p:spPr>
          <a:xfrm>
            <a:off x="7985598" y="5325484"/>
            <a:ext cx="685800" cy="274320"/>
          </a:xfrm>
          <a:prstGeom prst="rect">
            <a:avLst/>
          </a:prstGeom>
          <a:solidFill>
            <a:schemeClr val="bg1"/>
          </a:solidFill>
        </p:spPr>
        <p:txBody>
          <a:bodyPr wrap="square" lIns="0" tIns="0" rIns="0" bIns="0" rtlCol="0" anchor="ctr" anchorCtr="0">
            <a:spAutoFit/>
          </a:bodyPr>
          <a:lstStyle/>
          <a:p>
            <a:pPr algn="ctr"/>
            <a:r>
              <a:rPr lang="en-US" sz="1000" dirty="0">
                <a:solidFill>
                  <a:srgbClr val="595959"/>
                </a:solidFill>
                <a:latin typeface="Calibri" panose="020F0502020204030204" pitchFamily="34" charset="0"/>
                <a:ea typeface="Calibri" panose="020F0502020204030204" pitchFamily="34" charset="0"/>
                <a:cs typeface="Times New Roman" panose="02020603050405020304" pitchFamily="18" charset="0"/>
              </a:rPr>
              <a:t>3</a:t>
            </a:r>
          </a:p>
          <a:p>
            <a:pPr algn="ctr"/>
            <a:r>
              <a:rPr lang="en-US" sz="900" dirty="0">
                <a:solidFill>
                  <a:srgbClr val="595959"/>
                </a:solidFill>
                <a:latin typeface="Calibri" panose="020F0502020204030204" pitchFamily="34" charset="0"/>
                <a:cs typeface="Times New Roman" panose="02020603050405020304" pitchFamily="18" charset="0"/>
              </a:rPr>
              <a:t>Intermediate</a:t>
            </a:r>
            <a:endParaRPr lang="en-US" sz="900" dirty="0"/>
          </a:p>
        </p:txBody>
      </p:sp>
      <p:sp>
        <p:nvSpPr>
          <p:cNvPr id="27" name="TextBox 26"/>
          <p:cNvSpPr txBox="1"/>
          <p:nvPr/>
        </p:nvSpPr>
        <p:spPr>
          <a:xfrm>
            <a:off x="8001000" y="4042105"/>
            <a:ext cx="685800" cy="274320"/>
          </a:xfrm>
          <a:prstGeom prst="rect">
            <a:avLst/>
          </a:prstGeom>
          <a:solidFill>
            <a:schemeClr val="bg1"/>
          </a:solidFill>
        </p:spPr>
        <p:txBody>
          <a:bodyPr wrap="square" lIns="0" tIns="0" rIns="0" bIns="0" rtlCol="0" anchor="ctr" anchorCtr="0">
            <a:spAutoFit/>
          </a:bodyPr>
          <a:lstStyle/>
          <a:p>
            <a:pPr algn="ctr"/>
            <a:r>
              <a:rPr lang="en-US" sz="1000" dirty="0">
                <a:solidFill>
                  <a:srgbClr val="595959"/>
                </a:solidFill>
                <a:latin typeface="Calibri" panose="020F0502020204030204" pitchFamily="34" charset="0"/>
                <a:ea typeface="Calibri" panose="020F0502020204030204" pitchFamily="34" charset="0"/>
                <a:cs typeface="Times New Roman" panose="02020603050405020304" pitchFamily="18" charset="0"/>
              </a:rPr>
              <a:t>3</a:t>
            </a:r>
          </a:p>
          <a:p>
            <a:pPr algn="ctr"/>
            <a:r>
              <a:rPr lang="en-US" sz="900" dirty="0">
                <a:solidFill>
                  <a:srgbClr val="595959"/>
                </a:solidFill>
                <a:latin typeface="Calibri" panose="020F0502020204030204" pitchFamily="34" charset="0"/>
                <a:cs typeface="Times New Roman" panose="02020603050405020304" pitchFamily="18" charset="0"/>
              </a:rPr>
              <a:t>Intermediate</a:t>
            </a:r>
            <a:endParaRPr lang="en-US" sz="900" dirty="0"/>
          </a:p>
        </p:txBody>
      </p:sp>
      <p:sp>
        <p:nvSpPr>
          <p:cNvPr id="28" name="TextBox 27"/>
          <p:cNvSpPr txBox="1"/>
          <p:nvPr/>
        </p:nvSpPr>
        <p:spPr>
          <a:xfrm>
            <a:off x="7261536" y="5316450"/>
            <a:ext cx="685800" cy="292388"/>
          </a:xfrm>
          <a:prstGeom prst="rect">
            <a:avLst/>
          </a:prstGeom>
          <a:solidFill>
            <a:schemeClr val="bg1"/>
          </a:solidFill>
        </p:spPr>
        <p:txBody>
          <a:bodyPr wrap="square" lIns="0" tIns="0" rIns="0" bIns="0" rtlCol="0" anchor="ctr" anchorCtr="0">
            <a:spAutoFit/>
          </a:bodyPr>
          <a:lstStyle/>
          <a:p>
            <a:pPr algn="ctr"/>
            <a:r>
              <a:rPr lang="en-US" sz="1000" dirty="0">
                <a:solidFill>
                  <a:srgbClr val="595959"/>
                </a:solidFill>
                <a:latin typeface="Calibri" panose="020F0502020204030204" pitchFamily="34" charset="0"/>
                <a:ea typeface="Calibri" panose="020F0502020204030204" pitchFamily="34" charset="0"/>
                <a:cs typeface="Times New Roman" panose="02020603050405020304" pitchFamily="18" charset="0"/>
              </a:rPr>
              <a:t>3</a:t>
            </a:r>
          </a:p>
          <a:p>
            <a:pPr algn="ctr"/>
            <a:r>
              <a:rPr lang="en-US" sz="900" dirty="0">
                <a:solidFill>
                  <a:srgbClr val="595959"/>
                </a:solidFill>
                <a:latin typeface="Calibri" panose="020F0502020204030204" pitchFamily="34" charset="0"/>
                <a:cs typeface="Times New Roman" panose="02020603050405020304" pitchFamily="18" charset="0"/>
              </a:rPr>
              <a:t>Intermediate</a:t>
            </a:r>
            <a:endParaRPr lang="en-US" sz="900" dirty="0"/>
          </a:p>
        </p:txBody>
      </p:sp>
      <p:sp>
        <p:nvSpPr>
          <p:cNvPr id="29" name="TextBox 28"/>
          <p:cNvSpPr txBox="1"/>
          <p:nvPr/>
        </p:nvSpPr>
        <p:spPr>
          <a:xfrm>
            <a:off x="7261536" y="4033071"/>
            <a:ext cx="685800" cy="292388"/>
          </a:xfrm>
          <a:prstGeom prst="rect">
            <a:avLst/>
          </a:prstGeom>
          <a:solidFill>
            <a:schemeClr val="bg1"/>
          </a:solidFill>
        </p:spPr>
        <p:txBody>
          <a:bodyPr wrap="square" lIns="0" tIns="0" rIns="0" bIns="0" rtlCol="0" anchor="ctr" anchorCtr="0">
            <a:spAutoFit/>
          </a:bodyPr>
          <a:lstStyle/>
          <a:p>
            <a:pPr algn="ctr"/>
            <a:r>
              <a:rPr lang="en-US" sz="1000" dirty="0">
                <a:solidFill>
                  <a:srgbClr val="595959"/>
                </a:solidFill>
                <a:latin typeface="Calibri" panose="020F0502020204030204" pitchFamily="34" charset="0"/>
                <a:ea typeface="Calibri" panose="020F0502020204030204" pitchFamily="34" charset="0"/>
                <a:cs typeface="Times New Roman" panose="02020603050405020304" pitchFamily="18" charset="0"/>
              </a:rPr>
              <a:t>2</a:t>
            </a:r>
          </a:p>
          <a:p>
            <a:pPr algn="ctr"/>
            <a:r>
              <a:rPr lang="en-US" sz="900" dirty="0">
                <a:solidFill>
                  <a:srgbClr val="595959"/>
                </a:solidFill>
                <a:latin typeface="Calibri" panose="020F0502020204030204" pitchFamily="34" charset="0"/>
                <a:cs typeface="Times New Roman" panose="02020603050405020304" pitchFamily="18" charset="0"/>
              </a:rPr>
              <a:t>Basic</a:t>
            </a:r>
            <a:endParaRPr lang="en-US" sz="900" dirty="0"/>
          </a:p>
        </p:txBody>
      </p:sp>
      <p:sp>
        <p:nvSpPr>
          <p:cNvPr id="31" name="Rounded Rectangle 30"/>
          <p:cNvSpPr/>
          <p:nvPr/>
        </p:nvSpPr>
        <p:spPr>
          <a:xfrm>
            <a:off x="3047047" y="2854960"/>
            <a:ext cx="3049905" cy="1148080"/>
          </a:xfrm>
          <a:prstGeom prst="roundRect">
            <a:avLst>
              <a:gd name="adj" fmla="val 7623"/>
            </a:avLst>
          </a:prstGeom>
          <a:solidFill>
            <a:schemeClr val="bg1">
              <a:lumMod val="95000"/>
            </a:schemeClr>
          </a:solidFill>
          <a:ln>
            <a:solidFill>
              <a:schemeClr val="bg1">
                <a:lumMod val="65000"/>
              </a:schemeClr>
            </a:solidFill>
          </a:ln>
          <a:effectLst>
            <a:outerShdw blurRad="63500" sx="103000" sy="103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marL="800100" marR="0">
              <a:spcBef>
                <a:spcPts val="0"/>
              </a:spcBef>
              <a:spcAft>
                <a:spcPts val="0"/>
              </a:spcAft>
            </a:pPr>
            <a:r>
              <a:rPr lang="en-US" sz="1100">
                <a:solidFill>
                  <a:srgbClr val="000000"/>
                </a:solidFill>
                <a:effectLst/>
                <a:ea typeface="Calibri" panose="020F0502020204030204" pitchFamily="34" charset="0"/>
                <a:cs typeface="Times New Roman" panose="02020603050405020304" pitchFamily="18" charset="0"/>
              </a:rPr>
              <a:t> </a:t>
            </a:r>
            <a:endParaRPr lang="en-US" sz="1100">
              <a:effectLst/>
              <a:ea typeface="Calibri" panose="020F0502020204030204" pitchFamily="34" charset="0"/>
              <a:cs typeface="Times New Roman" panose="02020603050405020304" pitchFamily="18" charset="0"/>
            </a:endParaRPr>
          </a:p>
          <a:p>
            <a:pPr marL="800100" marR="0">
              <a:spcBef>
                <a:spcPts val="0"/>
              </a:spcBef>
              <a:spcAft>
                <a:spcPts val="0"/>
              </a:spcAft>
            </a:pPr>
            <a:r>
              <a:rPr lang="en-US" sz="1100">
                <a:solidFill>
                  <a:srgbClr val="000000"/>
                </a:solidFill>
                <a:effectLst/>
                <a:ea typeface="Calibri" panose="020F0502020204030204" pitchFamily="34" charset="0"/>
                <a:cs typeface="Times New Roman" panose="02020603050405020304" pitchFamily="18" charset="0"/>
              </a:rPr>
              <a:t>Do you want to send this form to </a:t>
            </a:r>
            <a:r>
              <a:rPr lang="en-US" sz="1100" u="sng">
                <a:solidFill>
                  <a:srgbClr val="0000FF"/>
                </a:solidFill>
                <a:effectLst/>
                <a:ea typeface="Calibri" panose="020F0502020204030204" pitchFamily="34" charset="0"/>
                <a:cs typeface="Times New Roman" panose="02020603050405020304" pitchFamily="18" charset="0"/>
                <a:hlinkClick r:id="rId2"/>
              </a:rPr>
              <a:t>Goofy.Goof@opm.gov</a:t>
            </a:r>
            <a:r>
              <a:rPr lang="en-US" sz="1100">
                <a:solidFill>
                  <a:srgbClr val="000000"/>
                </a:solidFill>
                <a:effectLst/>
                <a:ea typeface="Calibri" panose="020F0502020204030204" pitchFamily="34" charset="0"/>
                <a:cs typeface="Times New Roman" panose="02020603050405020304" pitchFamily="18" charset="0"/>
              </a:rPr>
              <a:t>? </a:t>
            </a:r>
            <a:endParaRPr lang="en-US" sz="1100">
              <a:effectLst/>
              <a:ea typeface="Calibri" panose="020F0502020204030204" pitchFamily="34" charset="0"/>
              <a:cs typeface="Times New Roman" panose="02020603050405020304" pitchFamily="18" charset="0"/>
            </a:endParaRPr>
          </a:p>
          <a:p>
            <a:pPr marL="0" marR="0" algn="ctr">
              <a:spcBef>
                <a:spcPts val="0"/>
              </a:spcBef>
              <a:spcAft>
                <a:spcPts val="0"/>
              </a:spcAft>
            </a:pPr>
            <a:r>
              <a:rPr lang="en-US" sz="1100">
                <a:solidFill>
                  <a:srgbClr val="000000"/>
                </a:solidFill>
                <a:effectLst/>
                <a:ea typeface="Calibri" panose="020F0502020204030204" pitchFamily="34" charset="0"/>
                <a:cs typeface="Times New Roman" panose="02020603050405020304" pitchFamily="18" charset="0"/>
              </a:rPr>
              <a:t> </a:t>
            </a:r>
            <a:endParaRPr lang="en-US" sz="1100">
              <a:effectLst/>
              <a:ea typeface="Calibri" panose="020F0502020204030204" pitchFamily="34" charset="0"/>
              <a:cs typeface="Times New Roman" panose="02020603050405020304" pitchFamily="18" charset="0"/>
            </a:endParaRPr>
          </a:p>
          <a:p>
            <a:pPr marL="0" marR="0" algn="ctr">
              <a:spcBef>
                <a:spcPts val="0"/>
              </a:spcBef>
              <a:spcAft>
                <a:spcPts val="0"/>
              </a:spcAft>
            </a:pPr>
            <a:r>
              <a:rPr lang="en-US" sz="1100">
                <a:solidFill>
                  <a:srgbClr val="000000"/>
                </a:solidFill>
                <a:effectLst/>
                <a:ea typeface="Calibri" panose="020F0502020204030204" pitchFamily="34" charset="0"/>
                <a:cs typeface="Times New Roman" panose="02020603050405020304" pitchFamily="18" charset="0"/>
              </a:rPr>
              <a:t> </a:t>
            </a:r>
            <a:endParaRPr lang="en-US" sz="1100">
              <a:effectLst/>
              <a:ea typeface="Calibri" panose="020F0502020204030204" pitchFamily="34" charset="0"/>
              <a:cs typeface="Times New Roman" panose="02020603050405020304" pitchFamily="18" charset="0"/>
            </a:endParaRPr>
          </a:p>
          <a:p>
            <a:pPr marL="0" marR="0" algn="ctr">
              <a:spcBef>
                <a:spcPts val="0"/>
              </a:spcBef>
              <a:spcAft>
                <a:spcPts val="0"/>
              </a:spcAft>
            </a:pPr>
            <a:r>
              <a:rPr lang="en-US" sz="1100">
                <a:solidFill>
                  <a:srgbClr val="000000"/>
                </a:solidFill>
                <a:effectLst/>
                <a:ea typeface="Calibri" panose="020F0502020204030204" pitchFamily="34" charset="0"/>
                <a:cs typeface="Times New Roman" panose="02020603050405020304" pitchFamily="18" charset="0"/>
              </a:rPr>
              <a:t> </a:t>
            </a:r>
            <a:endParaRPr lang="en-US" sz="1100">
              <a:effectLst/>
              <a:ea typeface="Calibri" panose="020F0502020204030204" pitchFamily="34" charset="0"/>
              <a:cs typeface="Times New Roman" panose="02020603050405020304" pitchFamily="18" charset="0"/>
            </a:endParaRPr>
          </a:p>
        </p:txBody>
      </p:sp>
      <p:pic>
        <p:nvPicPr>
          <p:cNvPr id="32" name="Picture 31" descr="C:\Users\VRevelez\AppData\Local\Microsoft\Windows\Temporary Internet Files\Content.IE5\CJ2PPCCM\caution[1].gif"/>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882" t="7162" r="5371" b="14067"/>
          <a:stretch/>
        </p:blipFill>
        <p:spPr bwMode="auto">
          <a:xfrm>
            <a:off x="3214928" y="2973292"/>
            <a:ext cx="548640" cy="411480"/>
          </a:xfrm>
          <a:prstGeom prst="rect">
            <a:avLst/>
          </a:prstGeom>
          <a:noFill/>
          <a:ln>
            <a:noFill/>
          </a:ln>
          <a:extLst>
            <a:ext uri="{53640926-AAD7-44D8-BBD7-CCE9431645EC}">
              <a14:shadowObscured xmlns:a14="http://schemas.microsoft.com/office/drawing/2010/main"/>
            </a:ext>
          </a:extLst>
        </p:spPr>
      </p:pic>
      <p:sp>
        <p:nvSpPr>
          <p:cNvPr id="33" name="Rounded Rectangle 32"/>
          <p:cNvSpPr/>
          <p:nvPr/>
        </p:nvSpPr>
        <p:spPr>
          <a:xfrm>
            <a:off x="3657600" y="3647099"/>
            <a:ext cx="822960" cy="182880"/>
          </a:xfrm>
          <a:prstGeom prst="roundRect">
            <a:avLst>
              <a:gd name="adj" fmla="val 7623"/>
            </a:avLst>
          </a:prstGeom>
          <a:solidFill>
            <a:schemeClr val="bg1">
              <a:lumMod val="95000"/>
            </a:schemeClr>
          </a:solidFill>
          <a:ln w="3175">
            <a:solidFill>
              <a:schemeClr val="tx1">
                <a:lumMod val="50000"/>
                <a:lumOff val="50000"/>
              </a:schemeClr>
            </a:solidFill>
            <a:prstDash val="solid"/>
          </a:ln>
          <a:effectLst>
            <a:glow rad="635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solidFill>
                  <a:srgbClr val="000000"/>
                </a:solidFill>
                <a:effectLst/>
                <a:ea typeface="Calibri" panose="020F0502020204030204" pitchFamily="34" charset="0"/>
                <a:cs typeface="Times New Roman" panose="02020603050405020304" pitchFamily="18" charset="0"/>
              </a:rPr>
              <a:t>Cancel</a:t>
            </a:r>
            <a:endParaRPr lang="en-US" sz="1100" dirty="0">
              <a:effectLst/>
              <a:ea typeface="Calibri" panose="020F0502020204030204" pitchFamily="34" charset="0"/>
              <a:cs typeface="Times New Roman" panose="02020603050405020304" pitchFamily="18" charset="0"/>
            </a:endParaRPr>
          </a:p>
        </p:txBody>
      </p:sp>
      <p:sp>
        <p:nvSpPr>
          <p:cNvPr id="34" name="Rounded Rectangle 33"/>
          <p:cNvSpPr/>
          <p:nvPr/>
        </p:nvSpPr>
        <p:spPr>
          <a:xfrm>
            <a:off x="4822168" y="3647099"/>
            <a:ext cx="822960" cy="182880"/>
          </a:xfrm>
          <a:prstGeom prst="roundRect">
            <a:avLst>
              <a:gd name="adj" fmla="val 7623"/>
            </a:avLst>
          </a:prstGeom>
          <a:solidFill>
            <a:schemeClr val="bg1">
              <a:lumMod val="95000"/>
            </a:schemeClr>
          </a:solidFill>
          <a:ln w="3175">
            <a:solidFill>
              <a:schemeClr val="tx1">
                <a:lumMod val="50000"/>
                <a:lumOff val="50000"/>
              </a:scheme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marL="0" marR="0" algn="ctr">
              <a:spcBef>
                <a:spcPts val="0"/>
              </a:spcBef>
              <a:spcAft>
                <a:spcPts val="0"/>
              </a:spcAft>
            </a:pPr>
            <a:r>
              <a:rPr lang="en-US" sz="1100">
                <a:solidFill>
                  <a:srgbClr val="000000"/>
                </a:solidFill>
                <a:effectLst/>
                <a:ea typeface="Calibri" panose="020F0502020204030204" pitchFamily="34" charset="0"/>
                <a:cs typeface="Times New Roman" panose="02020603050405020304" pitchFamily="18" charset="0"/>
              </a:rPr>
              <a:t>Yes</a:t>
            </a:r>
            <a:endParaRPr lang="en-US" sz="1100">
              <a:effectLst/>
              <a:ea typeface="Calibri" panose="020F0502020204030204" pitchFamily="34" charset="0"/>
              <a:cs typeface="Times New Roman" panose="02020603050405020304" pitchFamily="18" charset="0"/>
            </a:endParaRPr>
          </a:p>
        </p:txBody>
      </p:sp>
      <p:sp>
        <p:nvSpPr>
          <p:cNvPr id="39" name="Rectangle 10"/>
          <p:cNvSpPr>
            <a:spLocks noChangeArrowheads="1"/>
          </p:cNvSpPr>
          <p:nvPr/>
        </p:nvSpPr>
        <p:spPr bwMode="auto">
          <a:xfrm>
            <a:off x="303981" y="986419"/>
            <a:ext cx="8760733"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5429250" algn="l"/>
              </a:tabLst>
              <a:defRPr>
                <a:solidFill>
                  <a:schemeClr val="tx1"/>
                </a:solidFill>
                <a:latin typeface="Arial" pitchFamily="34" charset="0"/>
                <a:cs typeface="Arial" pitchFamily="34" charset="0"/>
              </a:defRPr>
            </a:lvl1pPr>
            <a:lvl2pPr fontAlgn="base">
              <a:spcBef>
                <a:spcPct val="0"/>
              </a:spcBef>
              <a:spcAft>
                <a:spcPct val="0"/>
              </a:spcAft>
              <a:tabLst>
                <a:tab pos="5429250" algn="l"/>
              </a:tabLst>
              <a:defRPr>
                <a:solidFill>
                  <a:schemeClr val="tx1"/>
                </a:solidFill>
                <a:latin typeface="Arial" pitchFamily="34" charset="0"/>
                <a:cs typeface="Arial" pitchFamily="34" charset="0"/>
              </a:defRPr>
            </a:lvl2pPr>
            <a:lvl3pPr fontAlgn="base">
              <a:spcBef>
                <a:spcPct val="0"/>
              </a:spcBef>
              <a:spcAft>
                <a:spcPct val="0"/>
              </a:spcAft>
              <a:tabLst>
                <a:tab pos="5429250" algn="l"/>
              </a:tabLst>
              <a:defRPr>
                <a:solidFill>
                  <a:schemeClr val="tx1"/>
                </a:solidFill>
                <a:latin typeface="Arial" pitchFamily="34" charset="0"/>
                <a:cs typeface="Arial" pitchFamily="34" charset="0"/>
              </a:defRPr>
            </a:lvl3pPr>
            <a:lvl4pPr fontAlgn="base">
              <a:spcBef>
                <a:spcPct val="0"/>
              </a:spcBef>
              <a:spcAft>
                <a:spcPct val="0"/>
              </a:spcAft>
              <a:tabLst>
                <a:tab pos="5429250" algn="l"/>
              </a:tabLst>
              <a:defRPr>
                <a:solidFill>
                  <a:schemeClr val="tx1"/>
                </a:solidFill>
                <a:latin typeface="Arial" pitchFamily="34" charset="0"/>
                <a:cs typeface="Arial" pitchFamily="34" charset="0"/>
              </a:defRPr>
            </a:lvl4pPr>
            <a:lvl5pPr fontAlgn="base">
              <a:spcBef>
                <a:spcPct val="0"/>
              </a:spcBef>
              <a:spcAft>
                <a:spcPct val="0"/>
              </a:spcAft>
              <a:tabLst>
                <a:tab pos="5429250" algn="l"/>
              </a:tabLst>
              <a:defRPr>
                <a:solidFill>
                  <a:schemeClr val="tx1"/>
                </a:solidFill>
                <a:latin typeface="Arial" pitchFamily="34" charset="0"/>
                <a:cs typeface="Arial" pitchFamily="34" charset="0"/>
              </a:defRPr>
            </a:lvl5pPr>
            <a:lvl6pPr fontAlgn="base">
              <a:spcBef>
                <a:spcPct val="0"/>
              </a:spcBef>
              <a:spcAft>
                <a:spcPct val="0"/>
              </a:spcAft>
              <a:tabLst>
                <a:tab pos="5429250" algn="l"/>
              </a:tabLst>
              <a:defRPr>
                <a:solidFill>
                  <a:schemeClr val="tx1"/>
                </a:solidFill>
                <a:latin typeface="Arial" pitchFamily="34" charset="0"/>
                <a:cs typeface="Arial" pitchFamily="34" charset="0"/>
              </a:defRPr>
            </a:lvl6pPr>
            <a:lvl7pPr fontAlgn="base">
              <a:spcBef>
                <a:spcPct val="0"/>
              </a:spcBef>
              <a:spcAft>
                <a:spcPct val="0"/>
              </a:spcAft>
              <a:tabLst>
                <a:tab pos="5429250" algn="l"/>
              </a:tabLst>
              <a:defRPr>
                <a:solidFill>
                  <a:schemeClr val="tx1"/>
                </a:solidFill>
                <a:latin typeface="Arial" pitchFamily="34" charset="0"/>
                <a:cs typeface="Arial" pitchFamily="34" charset="0"/>
              </a:defRPr>
            </a:lvl7pPr>
            <a:lvl8pPr fontAlgn="base">
              <a:spcBef>
                <a:spcPct val="0"/>
              </a:spcBef>
              <a:spcAft>
                <a:spcPct val="0"/>
              </a:spcAft>
              <a:tabLst>
                <a:tab pos="5429250" algn="l"/>
              </a:tabLst>
              <a:defRPr>
                <a:solidFill>
                  <a:schemeClr val="tx1"/>
                </a:solidFill>
                <a:latin typeface="Arial" pitchFamily="34" charset="0"/>
                <a:cs typeface="Arial" pitchFamily="34" charset="0"/>
              </a:defRPr>
            </a:lvl8pPr>
            <a:lvl9pPr fontAlgn="base">
              <a:spcBef>
                <a:spcPct val="0"/>
              </a:spcBef>
              <a:spcAft>
                <a:spcPct val="0"/>
              </a:spcAft>
              <a:tabLst>
                <a:tab pos="5429250" algn="l"/>
              </a:tabLst>
              <a:defRPr>
                <a:solidFill>
                  <a:schemeClr val="tx1"/>
                </a:solidFill>
                <a:latin typeface="Arial" pitchFamily="34" charset="0"/>
                <a:cs typeface="Arial" pitchFamily="34" charset="0"/>
              </a:defRPr>
            </a:lvl9pPr>
          </a:lstStyle>
          <a:p>
            <a:pPr lvl="0" algn="ct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rPr>
              <a:t>   </a:t>
            </a:r>
            <a:r>
              <a:rPr kumimoji="0" lang="en-US" altLang="en-US" sz="1100" b="1" i="0" strike="noStrike" cap="none" normalizeH="0" baseline="0" dirty="0">
                <a:ln>
                  <a:noFill/>
                </a:ln>
                <a:solidFill>
                  <a:srgbClr val="31849B"/>
                </a:solidFill>
                <a:effectLst/>
                <a:latin typeface="Calibri" pitchFamily="34" charset="0"/>
                <a:ea typeface="Calibri" pitchFamily="34" charset="0"/>
                <a:cs typeface="Times New Roman" pitchFamily="18" charset="0"/>
              </a:rPr>
              <a:t>Step 1 - Create Position</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rPr>
              <a:t>    </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rPr>
              <a:t> </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          </a:t>
            </a:r>
            <a:r>
              <a:rPr kumimoji="0" lang="en-US" altLang="en-US" sz="1100" b="1" i="0"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Step 2 - Select Competencies    </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rPr>
              <a:t> </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          </a:t>
            </a:r>
            <a:r>
              <a:rPr kumimoji="0" lang="en-US" altLang="en-US" sz="1100" b="1" i="0"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Step 3</a:t>
            </a:r>
            <a:r>
              <a:rPr lang="en-US" altLang="en-US" sz="1100" b="1" dirty="0">
                <a:solidFill>
                  <a:srgbClr val="31849B"/>
                </a:solidFill>
                <a:latin typeface="Calibri" pitchFamily="34" charset="0"/>
                <a:ea typeface="Calibri" pitchFamily="34" charset="0"/>
                <a:cs typeface="Times New Roman" pitchFamily="18" charset="0"/>
                <a:sym typeface="Wingdings" pitchFamily="2" charset="2"/>
              </a:rPr>
              <a:t> - Identify Proficiency Levels</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    </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rPr>
              <a:t> </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          </a:t>
            </a:r>
            <a:r>
              <a:rPr kumimoji="0" lang="en-US" altLang="en-US" sz="1100" b="1" i="0" u="sng"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Step 4 - Review and Send</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  </a:t>
            </a:r>
            <a:endParaRPr kumimoji="0" lang="en-US" altLang="en-US" sz="800" b="0" i="0" u="none" strike="noStrike" cap="none" normalizeH="0" baseline="0" dirty="0">
              <a:ln>
                <a:noFill/>
              </a:ln>
              <a:solidFill>
                <a:schemeClr val="tx1"/>
              </a:solidFill>
              <a:effectLst/>
              <a:latin typeface="Arial" pitchFamily="34" charset="0"/>
              <a:cs typeface="Arial" pitchFamily="34" charset="0"/>
              <a:sym typeface="Wingdings" pitchFamily="2" charset="2"/>
            </a:endParaRPr>
          </a:p>
          <a:p>
            <a:pPr marL="0" marR="0" lvl="0" indent="0" algn="ctr" defTabSz="914400" rtl="0" eaLnBrk="0" fontAlgn="base" latinLnBrk="0" hangingPunct="0">
              <a:lnSpc>
                <a:spcPct val="100000"/>
              </a:lnSpc>
              <a:spcBef>
                <a:spcPct val="0"/>
              </a:spcBef>
              <a:spcAft>
                <a:spcPct val="0"/>
              </a:spcAft>
              <a:buClrTx/>
              <a:buSzTx/>
              <a:buFontTx/>
              <a:buNone/>
              <a:tabLst>
                <a:tab pos="5429250" algn="l"/>
              </a:tabLst>
            </a:pPr>
            <a:endPar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endParaRPr>
          </a:p>
        </p:txBody>
      </p:sp>
      <p:sp>
        <p:nvSpPr>
          <p:cNvPr id="40" name="Oval 11"/>
          <p:cNvSpPr>
            <a:spLocks noChangeArrowheads="1"/>
          </p:cNvSpPr>
          <p:nvPr/>
        </p:nvSpPr>
        <p:spPr bwMode="auto">
          <a:xfrm>
            <a:off x="2286000" y="1039685"/>
            <a:ext cx="182562" cy="182563"/>
          </a:xfrm>
          <a:prstGeom prst="ellipse">
            <a:avLst/>
          </a:prstGeom>
          <a:solidFill>
            <a:srgbClr val="006600"/>
          </a:solidFill>
          <a:ln>
            <a:noFill/>
          </a:ln>
        </p:spPr>
        <p:txBody>
          <a:bodyPr vert="horz" wrap="squar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bg1"/>
                </a:solidFill>
                <a:effectLst/>
                <a:latin typeface="Arial" pitchFamily="34" charset="0"/>
                <a:cs typeface="Arial" pitchFamily="34" charset="0"/>
                <a:sym typeface="Wingdings" panose="05000000000000000000" pitchFamily="2" charset="2"/>
              </a:rPr>
              <a:t></a:t>
            </a:r>
            <a:endParaRPr kumimoji="0" lang="en-US" altLang="en-US" sz="1200" b="0" i="0" u="none" strike="noStrike" cap="none" normalizeH="0" baseline="0" dirty="0">
              <a:ln>
                <a:noFill/>
              </a:ln>
              <a:solidFill>
                <a:schemeClr val="bg1"/>
              </a:solidFill>
              <a:effectLst/>
              <a:latin typeface="Arial" pitchFamily="34" charset="0"/>
              <a:cs typeface="Arial" pitchFamily="34" charset="0"/>
            </a:endParaRPr>
          </a:p>
        </p:txBody>
      </p:sp>
      <p:sp>
        <p:nvSpPr>
          <p:cNvPr id="41" name="Oval 12"/>
          <p:cNvSpPr>
            <a:spLocks noChangeArrowheads="1"/>
          </p:cNvSpPr>
          <p:nvPr/>
        </p:nvSpPr>
        <p:spPr bwMode="auto">
          <a:xfrm>
            <a:off x="7138195" y="1039686"/>
            <a:ext cx="182563" cy="182563"/>
          </a:xfrm>
          <a:prstGeom prst="ellipse">
            <a:avLst/>
          </a:prstGeom>
          <a:solidFill>
            <a:srgbClr val="A5A5A5"/>
          </a:solidFill>
          <a:ln>
            <a:noFill/>
          </a:ln>
          <a:extLst>
            <a:ext uri="{91240B29-F687-4F45-9708-019B960494DF}">
              <a14:hiddenLine xmlns:a14="http://schemas.microsoft.com/office/drawing/2010/main" w="3175">
                <a:solidFill>
                  <a:srgbClr val="000000"/>
                </a:solidFill>
                <a:round/>
                <a:headEnd/>
                <a:tailEnd/>
              </a14:hiddenLine>
            </a:ext>
          </a:extLst>
        </p:spPr>
        <p:txBody>
          <a:bodyPr vert="horz" wrap="squar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42" name="Oval 6"/>
          <p:cNvSpPr>
            <a:spLocks noChangeArrowheads="1"/>
          </p:cNvSpPr>
          <p:nvPr/>
        </p:nvSpPr>
        <p:spPr bwMode="auto">
          <a:xfrm>
            <a:off x="4572000" y="1039685"/>
            <a:ext cx="182563" cy="182563"/>
          </a:xfrm>
          <a:prstGeom prst="ellipse">
            <a:avLst/>
          </a:prstGeom>
          <a:solidFill>
            <a:srgbClr val="006600"/>
          </a:solidFill>
          <a:ln>
            <a:noFill/>
          </a:ln>
        </p:spPr>
        <p:txBody>
          <a:bodyPr vert="horz" wrap="squar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bg1"/>
                </a:solidFill>
                <a:effectLst/>
                <a:latin typeface="Arial" pitchFamily="34" charset="0"/>
                <a:cs typeface="Arial" pitchFamily="34" charset="0"/>
                <a:sym typeface="Wingdings" panose="05000000000000000000" pitchFamily="2" charset="2"/>
              </a:rPr>
              <a:t></a:t>
            </a:r>
            <a:endParaRPr kumimoji="0" lang="en-US" altLang="en-US" sz="1200" b="0" i="0" u="none" strike="noStrike" cap="none" normalizeH="0" baseline="0" dirty="0">
              <a:ln>
                <a:noFill/>
              </a:ln>
              <a:solidFill>
                <a:schemeClr val="bg1"/>
              </a:solidFill>
              <a:effectLst/>
              <a:latin typeface="Arial" pitchFamily="34" charset="0"/>
              <a:cs typeface="Arial" pitchFamily="34" charset="0"/>
            </a:endParaRPr>
          </a:p>
        </p:txBody>
      </p:sp>
      <p:sp>
        <p:nvSpPr>
          <p:cNvPr id="43" name="Oval 10"/>
          <p:cNvSpPr>
            <a:spLocks noChangeArrowheads="1"/>
          </p:cNvSpPr>
          <p:nvPr/>
        </p:nvSpPr>
        <p:spPr bwMode="auto">
          <a:xfrm>
            <a:off x="342901" y="1039686"/>
            <a:ext cx="182562" cy="182562"/>
          </a:xfrm>
          <a:prstGeom prst="ellipse">
            <a:avLst/>
          </a:prstGeom>
          <a:solidFill>
            <a:srgbClr val="006600"/>
          </a:solidFill>
          <a:ln>
            <a:noFill/>
          </a:ln>
        </p:spPr>
        <p:txBody>
          <a:bodyPr vert="horz" wrap="squar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bg1"/>
                </a:solidFill>
                <a:effectLst/>
                <a:latin typeface="Arial" pitchFamily="34" charset="0"/>
                <a:cs typeface="Arial" pitchFamily="34" charset="0"/>
                <a:sym typeface="Wingdings" panose="05000000000000000000" pitchFamily="2" charset="2"/>
              </a:rPr>
              <a:t></a:t>
            </a:r>
            <a:endParaRPr kumimoji="0" lang="en-US" altLang="en-US" sz="1200" b="0" i="0" u="none" strike="noStrike" cap="none" normalizeH="0" baseline="0" dirty="0">
              <a:ln>
                <a:noFill/>
              </a:ln>
              <a:solidFill>
                <a:schemeClr val="bg1"/>
              </a:solidFill>
              <a:effectLst/>
              <a:latin typeface="Arial" pitchFamily="34" charset="0"/>
              <a:cs typeface="Arial" pitchFamily="34" charset="0"/>
            </a:endParaRPr>
          </a:p>
        </p:txBody>
      </p:sp>
      <p:sp>
        <p:nvSpPr>
          <p:cNvPr id="30" name="TextBox 29"/>
          <p:cNvSpPr txBox="1"/>
          <p:nvPr/>
        </p:nvSpPr>
        <p:spPr>
          <a:xfrm>
            <a:off x="3359328" y="524754"/>
            <a:ext cx="2425344" cy="430887"/>
          </a:xfrm>
          <a:prstGeom prst="rect">
            <a:avLst/>
          </a:prstGeom>
          <a:noFill/>
        </p:spPr>
        <p:txBody>
          <a:bodyPr wrap="none" rtlCol="0">
            <a:spAutoFit/>
          </a:bodyPr>
          <a:lstStyle/>
          <a:p>
            <a:r>
              <a:rPr lang="en-US" sz="2200" b="1" dirty="0">
                <a:solidFill>
                  <a:srgbClr val="CC9900"/>
                </a:solidFill>
              </a:rPr>
              <a:t>Add Team Member</a:t>
            </a:r>
            <a:endParaRPr lang="en-US" sz="2200" dirty="0">
              <a:solidFill>
                <a:srgbClr val="CC9900"/>
              </a:solidFill>
            </a:endParaRPr>
          </a:p>
        </p:txBody>
      </p:sp>
    </p:spTree>
    <p:extLst>
      <p:ext uri="{BB962C8B-B14F-4D97-AF65-F5344CB8AC3E}">
        <p14:creationId xmlns:p14="http://schemas.microsoft.com/office/powerpoint/2010/main" val="3641902608"/>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3" grpId="0" animBg="1"/>
      <p:bldP spid="3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11"/>
          <p:cNvGraphicFramePr>
            <a:graphicFrameLocks noGrp="1"/>
          </p:cNvGraphicFramePr>
          <p:nvPr>
            <p:extLst>
              <p:ext uri="{D42A27DB-BD31-4B8C-83A1-F6EECF244321}">
                <p14:modId xmlns:p14="http://schemas.microsoft.com/office/powerpoint/2010/main" val="944500712"/>
              </p:ext>
            </p:extLst>
          </p:nvPr>
        </p:nvGraphicFramePr>
        <p:xfrm>
          <a:off x="454428" y="4769224"/>
          <a:ext cx="8232372" cy="1386840"/>
        </p:xfrm>
        <a:graphic>
          <a:graphicData uri="http://schemas.openxmlformats.org/drawingml/2006/table">
            <a:tbl>
              <a:tblPr firstRow="1" firstCol="1" bandRow="1"/>
              <a:tblGrid>
                <a:gridCol w="6771261">
                  <a:extLst>
                    <a:ext uri="{9D8B030D-6E8A-4147-A177-3AD203B41FA5}">
                      <a16:colId xmlns:a16="http://schemas.microsoft.com/office/drawing/2014/main" val="20000"/>
                    </a:ext>
                  </a:extLst>
                </a:gridCol>
                <a:gridCol w="748347">
                  <a:extLst>
                    <a:ext uri="{9D8B030D-6E8A-4147-A177-3AD203B41FA5}">
                      <a16:colId xmlns:a16="http://schemas.microsoft.com/office/drawing/2014/main" val="20001"/>
                    </a:ext>
                  </a:extLst>
                </a:gridCol>
                <a:gridCol w="712764">
                  <a:extLst>
                    <a:ext uri="{9D8B030D-6E8A-4147-A177-3AD203B41FA5}">
                      <a16:colId xmlns:a16="http://schemas.microsoft.com/office/drawing/2014/main" val="20002"/>
                    </a:ext>
                  </a:extLst>
                </a:gridCol>
              </a:tblGrid>
              <a:tr h="162918">
                <a:tc>
                  <a:txBody>
                    <a:bodyPr/>
                    <a:lstStyle/>
                    <a:p>
                      <a:pPr marL="0" marR="0">
                        <a:spcBef>
                          <a:spcPts val="0"/>
                        </a:spcBef>
                        <a:spcAft>
                          <a:spcPts val="0"/>
                        </a:spcAft>
                      </a:pPr>
                      <a:r>
                        <a:rPr lang="en-US" sz="1100" dirty="0">
                          <a:solidFill>
                            <a:srgbClr val="CC9900"/>
                          </a:solidFill>
                          <a:effectLst/>
                          <a:latin typeface="Calibri" panose="020F0502020204030204" pitchFamily="34" charset="0"/>
                          <a:ea typeface="Calibri" panose="020F0502020204030204" pitchFamily="34" charset="0"/>
                          <a:cs typeface="Times New Roman" panose="02020603050405020304" pitchFamily="18" charset="0"/>
                        </a:rPr>
                        <a:t>General and Technical Competencies </a:t>
                      </a:r>
                      <a:r>
                        <a:rPr lang="en-US" sz="1100" baseline="30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lnL>
                      <a:noFill/>
                    </a:lnL>
                    <a:lnR w="12700" cap="flat" cmpd="sng" algn="ctr">
                      <a:solidFill>
                        <a:srgbClr val="C4BC96"/>
                      </a:solidFill>
                      <a:prstDash val="solid"/>
                      <a:round/>
                      <a:headEnd type="none" w="med" len="med"/>
                      <a:tailEnd type="none" w="med" len="med"/>
                    </a:lnR>
                    <a:lnT>
                      <a:noFill/>
                    </a:lnT>
                    <a:lnB>
                      <a:noFill/>
                    </a:lnB>
                  </a:tcPr>
                </a:tc>
                <a:tc gridSpan="2">
                  <a:txBody>
                    <a:bodyPr/>
                    <a:lstStyle/>
                    <a:p>
                      <a:pPr marL="0" marR="0" algn="ctr">
                        <a:spcBef>
                          <a:spcPts val="0"/>
                        </a:spcBef>
                        <a:spcAft>
                          <a:spcPts val="0"/>
                        </a:spcAft>
                      </a:pPr>
                      <a:r>
                        <a:rPr lang="en-US" sz="9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Proficiency Levels </a:t>
                      </a:r>
                      <a:r>
                        <a:rPr lang="en-US" sz="900">
                          <a:solidFill>
                            <a:srgbClr val="FFFFFF"/>
                          </a:solidFill>
                          <a:effectLst/>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948A54"/>
                    </a:solidFill>
                  </a:tcPr>
                </a:tc>
                <a:tc hMerge="1">
                  <a:txBody>
                    <a:bodyPr/>
                    <a:lstStyle/>
                    <a:p>
                      <a:endParaRPr lang="en-US"/>
                    </a:p>
                  </a:txBody>
                  <a:tcPr/>
                </a:tc>
                <a:extLst>
                  <a:ext uri="{0D108BD9-81ED-4DB2-BD59-A6C34878D82A}">
                    <a16:rowId xmlns:a16="http://schemas.microsoft.com/office/drawing/2014/main" val="10000"/>
                  </a:ext>
                </a:extLst>
              </a:tr>
              <a:tr h="149341">
                <a:tc>
                  <a:txBody>
                    <a:bodyPr/>
                    <a:lstStyle/>
                    <a:p>
                      <a:pPr marL="0" marR="0">
                        <a:spcBef>
                          <a:spcPts val="0"/>
                        </a:spcBef>
                        <a:spcAft>
                          <a:spcPts val="0"/>
                        </a:spcAft>
                      </a:pPr>
                      <a:r>
                        <a:rPr lang="en-US" sz="1000" b="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lnL>
                      <a:noFill/>
                    </a:lnL>
                    <a:lnR w="12700" cap="flat" cmpd="sng" algn="ctr">
                      <a:solidFill>
                        <a:srgbClr val="C4BC96"/>
                      </a:solidFill>
                      <a:prstDash val="solid"/>
                      <a:round/>
                      <a:headEnd type="none" w="med" len="med"/>
                      <a:tailEnd type="none" w="med" len="med"/>
                    </a:lnR>
                    <a:lnT>
                      <a:noFill/>
                    </a:lnT>
                    <a:lnB w="12700" cap="flat" cmpd="sng" algn="ctr">
                      <a:solidFill>
                        <a:srgbClr val="C4BC96"/>
                      </a:solidFill>
                      <a:prstDash val="solid"/>
                      <a:round/>
                      <a:headEnd type="none" w="med" len="med"/>
                      <a:tailEnd type="none" w="med" len="med"/>
                    </a:lnB>
                  </a:tcPr>
                </a:tc>
                <a:tc>
                  <a:txBody>
                    <a:bodyPr/>
                    <a:lstStyle/>
                    <a:p>
                      <a:pPr marL="0" marR="0" algn="ctr">
                        <a:spcBef>
                          <a:spcPts val="0"/>
                        </a:spcBef>
                        <a:spcAft>
                          <a:spcPts val="0"/>
                        </a:spcAft>
                      </a:pPr>
                      <a:r>
                        <a:rPr lang="en-US" sz="9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Targeted</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948A54"/>
                    </a:solidFill>
                  </a:tcPr>
                </a:tc>
                <a:tc>
                  <a:txBody>
                    <a:bodyPr/>
                    <a:lstStyle/>
                    <a:p>
                      <a:pPr marL="0" marR="0" algn="ctr">
                        <a:spcBef>
                          <a:spcPts val="0"/>
                        </a:spcBef>
                        <a:spcAft>
                          <a:spcPts val="0"/>
                        </a:spcAft>
                      </a:pPr>
                      <a:r>
                        <a:rPr lang="en-US" sz="9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Employee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948A54"/>
                    </a:solidFill>
                  </a:tcPr>
                </a:tc>
                <a:extLst>
                  <a:ext uri="{0D108BD9-81ED-4DB2-BD59-A6C34878D82A}">
                    <a16:rowId xmlns:a16="http://schemas.microsoft.com/office/drawing/2014/main" val="10001"/>
                  </a:ext>
                </a:extLst>
              </a:tr>
              <a:tr h="135765">
                <a:tc gridSpan="3">
                  <a:txBody>
                    <a:bodyPr/>
                    <a:lstStyle/>
                    <a:p>
                      <a:pPr marL="0" marR="0">
                        <a:spcBef>
                          <a:spcPts val="0"/>
                        </a:spcBef>
                        <a:spcAft>
                          <a:spcPts val="0"/>
                        </a:spcAft>
                      </a:pPr>
                      <a:r>
                        <a:rPr lang="en-US" sz="10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General </a:t>
                      </a:r>
                      <a:r>
                        <a:rPr lang="en-US" sz="10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lnL>
                      <a:noFill/>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31849B"/>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271529">
                <a:tc>
                  <a:txBody>
                    <a:bodyPr/>
                    <a:lstStyle/>
                    <a:p>
                      <a:pPr marL="0" marR="0">
                        <a:spcBef>
                          <a:spcPts val="500"/>
                        </a:spcBef>
                        <a:spcAft>
                          <a:spcPts val="500"/>
                        </a:spcAft>
                      </a:pPr>
                      <a:r>
                        <a:rPr kumimoji="0" lang="en-US" sz="1000" b="1" i="0" u="none" strike="noStrike" kern="1200" cap="none" spc="0" normalizeH="0" baseline="0" noProof="0" dirty="0">
                          <a:ln>
                            <a:noFill/>
                          </a:ln>
                          <a:solidFill>
                            <a:schemeClr val="tx1">
                              <a:lumMod val="75000"/>
                              <a:lumOff val="2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Oral Communication (*)</a:t>
                      </a:r>
                      <a:r>
                        <a:rPr kumimoji="0" lang="en-US" sz="1000" b="0" i="0" u="none" strike="noStrike" kern="1200" cap="none" spc="0" normalizeH="0" baseline="0" noProof="0" dirty="0">
                          <a:ln>
                            <a:noFill/>
                          </a:ln>
                          <a:solidFill>
                            <a:schemeClr val="tx1">
                              <a:lumMod val="75000"/>
                              <a:lumOff val="2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 - Expresses information (for example, ideas or facts) to individuals or groups effectively, taking into account the audience and nature of the information (for example, technical, sensitive, controversial); makes clear and convincing oral presentations; listens to others, attends to nonverbal cues, and responds appropriately.</a:t>
                      </a:r>
                      <a:endParaRPr lang="en-US" sz="1000" dirty="0">
                        <a:solidFill>
                          <a:schemeClr val="tx1">
                            <a:lumMod val="75000"/>
                            <a:lumOff val="25000"/>
                          </a:schemeClr>
                        </a:solidFill>
                        <a:effectLst/>
                        <a:latin typeface="+mn-lt"/>
                        <a:ea typeface="Calibri"/>
                        <a:cs typeface="Times New Roman"/>
                      </a:endParaRPr>
                    </a:p>
                  </a:txBody>
                  <a:tcPr marL="61094" marR="61094" marT="0" marB="0">
                    <a:lnL>
                      <a:noFill/>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lgn="r">
                        <a:spcBef>
                          <a:spcPts val="0"/>
                        </a:spcBef>
                        <a:spcAft>
                          <a:spcPts val="0"/>
                        </a:spcAft>
                      </a:pPr>
                      <a:r>
                        <a:rPr lang="en-US" sz="1000"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sym typeface="Wingdings 3" panose="05040102010807070707" pitchFamily="18" charset="2"/>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lgn="r">
                        <a:spcBef>
                          <a:spcPts val="0"/>
                        </a:spcBef>
                        <a:spcAft>
                          <a:spcPts val="0"/>
                        </a:spcAft>
                      </a:pPr>
                      <a:r>
                        <a:rPr lang="en-US" sz="1000"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sym typeface="Wingdings 3" panose="05040102010807070707" pitchFamily="18" charset="2"/>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extLst>
                  <a:ext uri="{0D108BD9-81ED-4DB2-BD59-A6C34878D82A}">
                    <a16:rowId xmlns:a16="http://schemas.microsoft.com/office/drawing/2014/main" val="10003"/>
                  </a:ext>
                </a:extLst>
              </a:tr>
              <a:tr h="135765">
                <a:tc gridSpan="3">
                  <a:txBody>
                    <a:bodyPr/>
                    <a:lstStyle/>
                    <a:p>
                      <a:pPr marL="0" marR="0">
                        <a:spcBef>
                          <a:spcPts val="0"/>
                        </a:spcBef>
                        <a:spcAft>
                          <a:spcPts val="0"/>
                        </a:spcAft>
                      </a:pPr>
                      <a:r>
                        <a:rPr lang="en-US" sz="10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Technical </a:t>
                      </a:r>
                      <a:r>
                        <a:rPr lang="en-US" sz="10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lnL>
                      <a:noFill/>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31849B"/>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4"/>
                  </a:ext>
                </a:extLst>
              </a:tr>
              <a:tr h="271529">
                <a:tc>
                  <a:txBody>
                    <a:bodyPr/>
                    <a:lstStyle/>
                    <a:p>
                      <a:pPr marL="0" marR="0">
                        <a:spcBef>
                          <a:spcPts val="600"/>
                        </a:spcBef>
                        <a:spcAft>
                          <a:spcPts val="600"/>
                        </a:spcAft>
                      </a:pPr>
                      <a:r>
                        <a:rPr lang="en-US" sz="1000" b="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Workforce Planning</a:t>
                      </a:r>
                      <a:r>
                        <a:rPr lang="en-US" sz="1000"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 - Knowledge of HR concepts, principles, and practices related to determining workload projections and current and future competency gaps to align human capital with organizational goals.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lnL>
                      <a:noFill/>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lgn="r">
                        <a:spcBef>
                          <a:spcPts val="0"/>
                        </a:spcBef>
                        <a:spcAft>
                          <a:spcPts val="0"/>
                        </a:spcAft>
                      </a:pPr>
                      <a:r>
                        <a:rPr lang="en-US" sz="1000"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sym typeface="Wingdings 3" panose="05040102010807070707" pitchFamily="18" charset="2"/>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lgn="r">
                        <a:spcBef>
                          <a:spcPts val="0"/>
                        </a:spcBef>
                        <a:spcAft>
                          <a:spcPts val="0"/>
                        </a:spcAft>
                      </a:pPr>
                      <a:r>
                        <a:rPr lang="en-US" sz="1000"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sym typeface="Wingdings 3" panose="05040102010807070707" pitchFamily="18" charset="2"/>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15" name="TextBox 14"/>
          <p:cNvSpPr txBox="1"/>
          <p:nvPr/>
        </p:nvSpPr>
        <p:spPr>
          <a:xfrm>
            <a:off x="137160" y="228600"/>
            <a:ext cx="8869680" cy="261610"/>
          </a:xfrm>
          <a:prstGeom prst="rect">
            <a:avLst/>
          </a:prstGeom>
          <a:solidFill>
            <a:schemeClr val="tx1">
              <a:lumMod val="85000"/>
              <a:lumOff val="15000"/>
            </a:schemeClr>
          </a:solidFill>
        </p:spPr>
        <p:txBody>
          <a:bodyPr wrap="square" rtlCol="0">
            <a:spAutoFit/>
          </a:bodyPr>
          <a:lstStyle/>
          <a:p>
            <a:pPr>
              <a:tabLst>
                <a:tab pos="3138488" algn="l"/>
              </a:tabLst>
            </a:pPr>
            <a:r>
              <a:rPr lang="en-US" sz="1100" b="1" dirty="0">
                <a:solidFill>
                  <a:srgbClr val="FFFFFF"/>
                </a:solidFill>
                <a:ea typeface="Calibri"/>
                <a:cs typeface="Times New Roman"/>
              </a:rPr>
              <a:t> Home				</a:t>
            </a:r>
            <a:r>
              <a:rPr lang="en-US" sz="1100" b="1" dirty="0">
                <a:solidFill>
                  <a:schemeClr val="bg1"/>
                </a:solidFill>
                <a:ea typeface="Calibri"/>
                <a:cs typeface="Times New Roman"/>
              </a:rPr>
              <a:t>	Help </a:t>
            </a:r>
            <a:r>
              <a:rPr lang="en-US" sz="1100" b="1" dirty="0">
                <a:solidFill>
                  <a:schemeClr val="bg1"/>
                </a:solidFill>
                <a:ea typeface="Calibri"/>
                <a:cs typeface="Times New Roman"/>
                <a:sym typeface="Wingdings 3"/>
              </a:rPr>
              <a:t>          Minnie Mouse – Sign Out</a:t>
            </a:r>
            <a:r>
              <a:rPr lang="en-US" sz="1100" b="1" dirty="0">
                <a:solidFill>
                  <a:srgbClr val="FFFFFF"/>
                </a:solidFill>
                <a:ea typeface="Calibri"/>
                <a:cs typeface="Times New Roman"/>
              </a:rPr>
              <a:t> </a:t>
            </a:r>
            <a:endParaRPr lang="en-US" sz="1100" u="sng" dirty="0"/>
          </a:p>
        </p:txBody>
      </p:sp>
      <p:sp>
        <p:nvSpPr>
          <p:cNvPr id="18" name="TextBox 17"/>
          <p:cNvSpPr txBox="1"/>
          <p:nvPr/>
        </p:nvSpPr>
        <p:spPr>
          <a:xfrm>
            <a:off x="228600" y="1600200"/>
            <a:ext cx="8686800" cy="1846659"/>
          </a:xfrm>
          <a:prstGeom prst="rect">
            <a:avLst/>
          </a:prstGeom>
          <a:noFill/>
        </p:spPr>
        <p:txBody>
          <a:bodyPr wrap="square" rtlCol="0">
            <a:spAutoFit/>
          </a:bodyPr>
          <a:lstStyle/>
          <a:p>
            <a:pPr>
              <a:tabLst>
                <a:tab pos="5429250" algn="l"/>
              </a:tabLst>
            </a:pPr>
            <a:r>
              <a:rPr lang="en-US" sz="1600" dirty="0">
                <a:solidFill>
                  <a:srgbClr val="CC9900"/>
                </a:solidFill>
                <a:ea typeface="Calibri"/>
                <a:cs typeface="Times New Roman"/>
              </a:rPr>
              <a:t>Position Information </a:t>
            </a:r>
            <a:r>
              <a:rPr lang="en-US" sz="1000" dirty="0">
                <a:solidFill>
                  <a:srgbClr val="CC9900"/>
                </a:solidFill>
                <a:ea typeface="Calibri"/>
                <a:cs typeface="Times New Roman"/>
              </a:rPr>
              <a:t>(</a:t>
            </a:r>
            <a:r>
              <a:rPr lang="en-US" sz="1000" u="sng" dirty="0">
                <a:solidFill>
                  <a:srgbClr val="0070C0"/>
                </a:solidFill>
                <a:ea typeface="Calibri"/>
                <a:cs typeface="Times New Roman"/>
              </a:rPr>
              <a:t>edit</a:t>
            </a:r>
            <a:r>
              <a:rPr lang="en-US" sz="1000" dirty="0">
                <a:solidFill>
                  <a:srgbClr val="CC9900"/>
                </a:solidFill>
                <a:ea typeface="Calibri"/>
                <a:cs typeface="Times New Roman"/>
              </a:rPr>
              <a:t>) </a:t>
            </a:r>
            <a:r>
              <a:rPr lang="en-US" sz="1000" dirty="0">
                <a:solidFill>
                  <a:srgbClr val="FFC000"/>
                </a:solidFill>
                <a:ea typeface="Calibri"/>
                <a:cs typeface="Times New Roman"/>
              </a:rPr>
              <a:t> </a:t>
            </a:r>
            <a:endParaRPr lang="en-US" sz="1000" dirty="0">
              <a:ea typeface="Calibri"/>
              <a:cs typeface="Times New Roman"/>
            </a:endParaRPr>
          </a:p>
          <a:p>
            <a:r>
              <a:rPr lang="en-US" sz="1600" i="1" dirty="0">
                <a:solidFill>
                  <a:srgbClr val="7F7F7F"/>
                </a:solidFill>
                <a:ea typeface="Calibri"/>
                <a:cs typeface="Times New Roman"/>
              </a:rPr>
              <a:t> </a:t>
            </a:r>
            <a:endParaRPr lang="en-US" sz="1100" dirty="0">
              <a:ea typeface="Calibri"/>
              <a:cs typeface="Times New Roman"/>
            </a:endParaRPr>
          </a:p>
          <a:p>
            <a:r>
              <a:rPr lang="en-US" sz="1100" dirty="0">
                <a:solidFill>
                  <a:srgbClr val="000000"/>
                </a:solidFill>
                <a:ea typeface="Calibri"/>
                <a:cs typeface="Times New Roman"/>
              </a:rPr>
              <a:t> </a:t>
            </a:r>
          </a:p>
          <a:p>
            <a:endParaRPr lang="en-US" sz="1100" dirty="0">
              <a:solidFill>
                <a:srgbClr val="000000"/>
              </a:solidFill>
              <a:ea typeface="Calibri"/>
              <a:cs typeface="Times New Roman"/>
            </a:endParaRPr>
          </a:p>
          <a:p>
            <a:endParaRPr lang="en-US" sz="1100" dirty="0">
              <a:solidFill>
                <a:srgbClr val="000000"/>
              </a:solidFill>
              <a:ea typeface="Calibri"/>
              <a:cs typeface="Times New Roman"/>
            </a:endParaRPr>
          </a:p>
          <a:p>
            <a:endParaRPr lang="en-US" sz="1100" dirty="0">
              <a:solidFill>
                <a:srgbClr val="000000"/>
              </a:solidFill>
              <a:ea typeface="Calibri"/>
              <a:cs typeface="Times New Roman"/>
            </a:endParaRPr>
          </a:p>
          <a:p>
            <a:endParaRPr lang="en-US" sz="1100" dirty="0">
              <a:solidFill>
                <a:srgbClr val="000000"/>
              </a:solidFill>
              <a:ea typeface="Calibri"/>
              <a:cs typeface="Times New Roman"/>
            </a:endParaRPr>
          </a:p>
          <a:p>
            <a:endParaRPr lang="en-US" sz="1100" dirty="0">
              <a:solidFill>
                <a:srgbClr val="000000"/>
              </a:solidFill>
              <a:ea typeface="Calibri"/>
              <a:cs typeface="Times New Roman"/>
            </a:endParaRPr>
          </a:p>
          <a:p>
            <a:pPr lvl="0">
              <a:tabLst>
                <a:tab pos="5429250" algn="l"/>
              </a:tabLst>
            </a:pPr>
            <a:r>
              <a:rPr lang="en-US" sz="1600" dirty="0">
                <a:solidFill>
                  <a:srgbClr val="CC9900"/>
                </a:solidFill>
                <a:ea typeface="Calibri"/>
                <a:cs typeface="Times New Roman"/>
              </a:rPr>
              <a:t>Competencies for the Position </a:t>
            </a:r>
            <a:r>
              <a:rPr lang="en-US" sz="1000" dirty="0">
                <a:solidFill>
                  <a:srgbClr val="CC9900"/>
                </a:solidFill>
                <a:ea typeface="Calibri"/>
                <a:cs typeface="Times New Roman"/>
              </a:rPr>
              <a:t>(</a:t>
            </a:r>
            <a:r>
              <a:rPr lang="en-US" sz="1000" u="sng" dirty="0">
                <a:solidFill>
                  <a:srgbClr val="0070C0"/>
                </a:solidFill>
                <a:ea typeface="Calibri"/>
                <a:cs typeface="Times New Roman"/>
              </a:rPr>
              <a:t>edit</a:t>
            </a:r>
            <a:r>
              <a:rPr lang="en-US" sz="1000" dirty="0">
                <a:solidFill>
                  <a:srgbClr val="CC9900"/>
                </a:solidFill>
                <a:ea typeface="Calibri"/>
                <a:cs typeface="Times New Roman"/>
              </a:rPr>
              <a:t>) </a:t>
            </a:r>
          </a:p>
        </p:txBody>
      </p:sp>
      <p:sp>
        <p:nvSpPr>
          <p:cNvPr id="6"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21" name="Text Box 4"/>
          <p:cNvSpPr txBox="1"/>
          <p:nvPr/>
        </p:nvSpPr>
        <p:spPr>
          <a:xfrm>
            <a:off x="5498623" y="6532060"/>
            <a:ext cx="1463040" cy="182880"/>
          </a:xfrm>
          <a:prstGeom prst="rect">
            <a:avLst/>
          </a:prstGeom>
          <a:solidFill>
            <a:schemeClr val="accent5">
              <a:lumMod val="75000"/>
            </a:schemeClr>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marL="0" marR="0" algn="ctr">
              <a:spcBef>
                <a:spcPts val="0"/>
              </a:spcBef>
              <a:spcAft>
                <a:spcPts val="0"/>
              </a:spcAft>
            </a:pPr>
            <a:r>
              <a:rPr lang="en-US" sz="1100" b="1" dirty="0">
                <a:solidFill>
                  <a:srgbClr val="FFFFFF"/>
                </a:solidFill>
                <a:effectLst/>
                <a:ea typeface="Calibri"/>
                <a:cs typeface="Times New Roman"/>
              </a:rPr>
              <a:t>Send to Employee </a:t>
            </a:r>
            <a:r>
              <a:rPr lang="en-US" sz="1100" b="1" dirty="0">
                <a:solidFill>
                  <a:srgbClr val="FFFFFF"/>
                </a:solidFill>
                <a:effectLst/>
                <a:ea typeface="Calibri"/>
                <a:cs typeface="Times New Roman"/>
                <a:sym typeface="Wingdings 3"/>
              </a:rPr>
              <a:t></a:t>
            </a:r>
            <a:endParaRPr lang="en-US" sz="1100" dirty="0">
              <a:effectLst/>
              <a:ea typeface="Calibri"/>
              <a:cs typeface="Times New Roman"/>
            </a:endParaRPr>
          </a:p>
        </p:txBody>
      </p:sp>
      <p:sp>
        <p:nvSpPr>
          <p:cNvPr id="22" name="Text Box 13"/>
          <p:cNvSpPr txBox="1"/>
          <p:nvPr/>
        </p:nvSpPr>
        <p:spPr>
          <a:xfrm>
            <a:off x="2103120" y="6532060"/>
            <a:ext cx="1463040" cy="182880"/>
          </a:xfrm>
          <a:prstGeom prst="rect">
            <a:avLst/>
          </a:prstGeom>
          <a:solidFill>
            <a:schemeClr val="accent5">
              <a:lumMod val="75000"/>
            </a:schemeClr>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r>
              <a:rPr lang="en-US" sz="1100" b="1" dirty="0">
                <a:solidFill>
                  <a:srgbClr val="FFFFFF"/>
                </a:solidFill>
                <a:ea typeface="Calibri"/>
                <a:cs typeface="Times New Roman"/>
                <a:sym typeface="Wingdings 3"/>
              </a:rPr>
              <a:t></a:t>
            </a:r>
            <a:r>
              <a:rPr lang="en-US" sz="1100" b="1" dirty="0">
                <a:solidFill>
                  <a:srgbClr val="FFFFFF"/>
                </a:solidFill>
                <a:ea typeface="Calibri"/>
                <a:cs typeface="Times New Roman"/>
              </a:rPr>
              <a:t>  Previous Page</a:t>
            </a:r>
            <a:endParaRPr lang="en-US" sz="1100" dirty="0">
              <a:ea typeface="Calibri"/>
              <a:cs typeface="Times New Roman"/>
            </a:endParaRPr>
          </a:p>
        </p:txBody>
      </p:sp>
      <p:graphicFrame>
        <p:nvGraphicFramePr>
          <p:cNvPr id="8" name="Table 7"/>
          <p:cNvGraphicFramePr>
            <a:graphicFrameLocks noGrp="1"/>
          </p:cNvGraphicFramePr>
          <p:nvPr/>
        </p:nvGraphicFramePr>
        <p:xfrm>
          <a:off x="457200" y="2057400"/>
          <a:ext cx="8229600" cy="841324"/>
        </p:xfrm>
        <a:graphic>
          <a:graphicData uri="http://schemas.openxmlformats.org/drawingml/2006/table">
            <a:tbl>
              <a:tblPr firstRow="1" firstCol="1" bandRow="1"/>
              <a:tblGrid>
                <a:gridCol w="1124542">
                  <a:extLst>
                    <a:ext uri="{9D8B030D-6E8A-4147-A177-3AD203B41FA5}">
                      <a16:colId xmlns:a16="http://schemas.microsoft.com/office/drawing/2014/main" val="20000"/>
                    </a:ext>
                  </a:extLst>
                </a:gridCol>
                <a:gridCol w="7105058">
                  <a:extLst>
                    <a:ext uri="{9D8B030D-6E8A-4147-A177-3AD203B41FA5}">
                      <a16:colId xmlns:a16="http://schemas.microsoft.com/office/drawing/2014/main" val="20001"/>
                    </a:ext>
                  </a:extLst>
                </a:gridCol>
              </a:tblGrid>
              <a:tr h="149939">
                <a:tc>
                  <a:txBody>
                    <a:bodyPr/>
                    <a:lstStyle/>
                    <a:p>
                      <a:pPr marL="0" marR="0">
                        <a:spcBef>
                          <a:spcPts val="0"/>
                        </a:spcBef>
                        <a:spcAft>
                          <a:spcPts val="0"/>
                        </a:spcAft>
                        <a:tabLst>
                          <a:tab pos="5429250" algn="l"/>
                        </a:tabLst>
                      </a:pPr>
                      <a:r>
                        <a:rPr lang="en-US" sz="1000" b="1" dirty="0">
                          <a:solidFill>
                            <a:srgbClr val="31849B"/>
                          </a:solidFill>
                          <a:effectLst/>
                          <a:latin typeface="Calibri"/>
                          <a:ea typeface="Calibri"/>
                          <a:cs typeface="Times New Roman"/>
                        </a:rPr>
                        <a:t>Incumbent</a:t>
                      </a:r>
                      <a:endParaRPr lang="en-US" sz="1000" dirty="0">
                        <a:effectLst/>
                        <a:latin typeface="Calibri"/>
                        <a:ea typeface="Calibri"/>
                        <a:cs typeface="Times New Roman"/>
                      </a:endParaRPr>
                    </a:p>
                  </a:txBody>
                  <a:tcPr marL="61339" marR="61339" marT="0" marB="0">
                    <a:lnL>
                      <a:noFill/>
                    </a:lnL>
                    <a:lnR>
                      <a:noFill/>
                    </a:lnR>
                    <a:lnT>
                      <a:noFill/>
                    </a:lnT>
                    <a:lnB>
                      <a:noFill/>
                    </a:lnB>
                  </a:tcPr>
                </a:tc>
                <a:tc>
                  <a:txBody>
                    <a:bodyPr/>
                    <a:lstStyle/>
                    <a:p>
                      <a:pPr marL="0" marR="0">
                        <a:spcBef>
                          <a:spcPts val="0"/>
                        </a:spcBef>
                        <a:spcAft>
                          <a:spcPts val="0"/>
                        </a:spcAft>
                        <a:tabLst>
                          <a:tab pos="5429250" algn="l"/>
                        </a:tabLst>
                      </a:pPr>
                      <a:r>
                        <a:rPr lang="en-US" sz="1000" dirty="0">
                          <a:solidFill>
                            <a:srgbClr val="595959"/>
                          </a:solidFill>
                          <a:effectLst/>
                          <a:latin typeface="Calibri"/>
                          <a:ea typeface="Calibri"/>
                          <a:cs typeface="Times New Roman"/>
                        </a:rPr>
                        <a:t>Goofy Goof (Goofy.Goof@opm.gov)</a:t>
                      </a:r>
                      <a:endParaRPr lang="en-US" sz="1000" dirty="0">
                        <a:effectLst/>
                        <a:latin typeface="Calibri"/>
                        <a:ea typeface="Calibri"/>
                        <a:cs typeface="Times New Roman"/>
                      </a:endParaRPr>
                    </a:p>
                  </a:txBody>
                  <a:tcPr marL="61339" marR="61339" marT="0" marB="0">
                    <a:lnL>
                      <a:noFill/>
                    </a:lnL>
                    <a:lnR>
                      <a:noFill/>
                    </a:lnR>
                    <a:lnT>
                      <a:noFill/>
                    </a:lnT>
                    <a:lnB>
                      <a:noFill/>
                    </a:lnB>
                  </a:tcPr>
                </a:tc>
                <a:extLst>
                  <a:ext uri="{0D108BD9-81ED-4DB2-BD59-A6C34878D82A}">
                    <a16:rowId xmlns:a16="http://schemas.microsoft.com/office/drawing/2014/main" val="10000"/>
                  </a:ext>
                </a:extLst>
              </a:tr>
              <a:tr h="68154">
                <a:tc>
                  <a:txBody>
                    <a:bodyPr/>
                    <a:lstStyle/>
                    <a:p>
                      <a:pPr marL="0" marR="0">
                        <a:spcBef>
                          <a:spcPts val="0"/>
                        </a:spcBef>
                        <a:spcAft>
                          <a:spcPts val="0"/>
                        </a:spcAft>
                        <a:tabLst>
                          <a:tab pos="5429250" algn="l"/>
                        </a:tabLst>
                      </a:pPr>
                      <a:r>
                        <a:rPr lang="en-US" sz="400" b="1">
                          <a:solidFill>
                            <a:srgbClr val="31849B"/>
                          </a:solidFill>
                          <a:effectLst/>
                          <a:latin typeface="Calibri"/>
                          <a:ea typeface="Calibri"/>
                          <a:cs typeface="Times New Roman"/>
                        </a:rPr>
                        <a:t> </a:t>
                      </a:r>
                      <a:endParaRPr lang="en-US" sz="1000">
                        <a:effectLst/>
                        <a:latin typeface="Calibri"/>
                        <a:ea typeface="Calibri"/>
                        <a:cs typeface="Times New Roman"/>
                      </a:endParaRPr>
                    </a:p>
                  </a:txBody>
                  <a:tcPr marL="61339" marR="61339" marT="0" marB="0">
                    <a:lnL>
                      <a:noFill/>
                    </a:lnL>
                    <a:lnR>
                      <a:noFill/>
                    </a:lnR>
                    <a:lnT>
                      <a:noFill/>
                    </a:lnT>
                    <a:lnB>
                      <a:noFill/>
                    </a:lnB>
                  </a:tcPr>
                </a:tc>
                <a:tc>
                  <a:txBody>
                    <a:bodyPr/>
                    <a:lstStyle/>
                    <a:p>
                      <a:pPr marL="0" marR="0">
                        <a:spcBef>
                          <a:spcPts val="0"/>
                        </a:spcBef>
                        <a:spcAft>
                          <a:spcPts val="0"/>
                        </a:spcAft>
                        <a:tabLst>
                          <a:tab pos="5429250" algn="l"/>
                        </a:tabLst>
                      </a:pPr>
                      <a:r>
                        <a:rPr lang="en-US" sz="400">
                          <a:solidFill>
                            <a:srgbClr val="595959"/>
                          </a:solidFill>
                          <a:effectLst/>
                          <a:latin typeface="Calibri"/>
                          <a:ea typeface="Calibri"/>
                          <a:cs typeface="Times New Roman"/>
                        </a:rPr>
                        <a:t> </a:t>
                      </a:r>
                      <a:endParaRPr lang="en-US" sz="1000">
                        <a:effectLst/>
                        <a:latin typeface="Calibri"/>
                        <a:ea typeface="Calibri"/>
                        <a:cs typeface="Times New Roman"/>
                      </a:endParaRPr>
                    </a:p>
                  </a:txBody>
                  <a:tcPr marL="61339" marR="61339" marT="0" marB="0">
                    <a:lnL>
                      <a:noFill/>
                    </a:lnL>
                    <a:lnR>
                      <a:noFill/>
                    </a:lnR>
                    <a:lnT>
                      <a:noFill/>
                    </a:lnT>
                    <a:lnB>
                      <a:noFill/>
                    </a:lnB>
                  </a:tcPr>
                </a:tc>
                <a:extLst>
                  <a:ext uri="{0D108BD9-81ED-4DB2-BD59-A6C34878D82A}">
                    <a16:rowId xmlns:a16="http://schemas.microsoft.com/office/drawing/2014/main" val="10001"/>
                  </a:ext>
                </a:extLst>
              </a:tr>
              <a:tr h="149939">
                <a:tc>
                  <a:txBody>
                    <a:bodyPr/>
                    <a:lstStyle/>
                    <a:p>
                      <a:pPr marL="0" marR="0">
                        <a:spcBef>
                          <a:spcPts val="0"/>
                        </a:spcBef>
                        <a:spcAft>
                          <a:spcPts val="0"/>
                        </a:spcAft>
                        <a:tabLst>
                          <a:tab pos="5429250" algn="l"/>
                        </a:tabLst>
                      </a:pPr>
                      <a:r>
                        <a:rPr lang="en-US" sz="1000" b="1">
                          <a:solidFill>
                            <a:srgbClr val="31849B"/>
                          </a:solidFill>
                          <a:effectLst/>
                          <a:latin typeface="Calibri"/>
                          <a:ea typeface="Calibri"/>
                          <a:cs typeface="Times New Roman"/>
                        </a:rPr>
                        <a:t>Position</a:t>
                      </a:r>
                      <a:endParaRPr lang="en-US" sz="1000">
                        <a:effectLst/>
                        <a:latin typeface="Calibri"/>
                        <a:ea typeface="Calibri"/>
                        <a:cs typeface="Times New Roman"/>
                      </a:endParaRPr>
                    </a:p>
                  </a:txBody>
                  <a:tcPr marL="61339" marR="61339" marT="0" marB="0">
                    <a:lnL>
                      <a:noFill/>
                    </a:lnL>
                    <a:lnR>
                      <a:noFill/>
                    </a:lnR>
                    <a:lnT>
                      <a:noFill/>
                    </a:lnT>
                    <a:lnB>
                      <a:noFill/>
                    </a:lnB>
                  </a:tcPr>
                </a:tc>
                <a:tc>
                  <a:txBody>
                    <a:bodyPr/>
                    <a:lstStyle/>
                    <a:p>
                      <a:pPr marL="0" marR="0">
                        <a:spcBef>
                          <a:spcPts val="0"/>
                        </a:spcBef>
                        <a:spcAft>
                          <a:spcPts val="0"/>
                        </a:spcAft>
                        <a:tabLst>
                          <a:tab pos="5429250" algn="l"/>
                        </a:tabLst>
                      </a:pPr>
                      <a:r>
                        <a:rPr lang="en-US" sz="1000" dirty="0">
                          <a:solidFill>
                            <a:srgbClr val="595959"/>
                          </a:solidFill>
                          <a:effectLst/>
                          <a:latin typeface="Calibri"/>
                          <a:ea typeface="Calibri"/>
                          <a:cs typeface="Times New Roman"/>
                        </a:rPr>
                        <a:t>GS-0343-13 Employee in Human Resources</a:t>
                      </a:r>
                      <a:endParaRPr lang="en-US" sz="1000" dirty="0">
                        <a:effectLst/>
                        <a:latin typeface="Calibri"/>
                        <a:ea typeface="Calibri"/>
                        <a:cs typeface="Times New Roman"/>
                      </a:endParaRPr>
                    </a:p>
                  </a:txBody>
                  <a:tcPr marL="61339" marR="61339" marT="0" marB="0">
                    <a:lnL>
                      <a:noFill/>
                    </a:lnL>
                    <a:lnR>
                      <a:noFill/>
                    </a:lnR>
                    <a:lnT>
                      <a:noFill/>
                    </a:lnT>
                    <a:lnB>
                      <a:noFill/>
                    </a:lnB>
                  </a:tcPr>
                </a:tc>
                <a:extLst>
                  <a:ext uri="{0D108BD9-81ED-4DB2-BD59-A6C34878D82A}">
                    <a16:rowId xmlns:a16="http://schemas.microsoft.com/office/drawing/2014/main" val="10002"/>
                  </a:ext>
                </a:extLst>
              </a:tr>
              <a:tr h="81785">
                <a:tc>
                  <a:txBody>
                    <a:bodyPr/>
                    <a:lstStyle/>
                    <a:p>
                      <a:pPr marL="0" marR="0">
                        <a:spcBef>
                          <a:spcPts val="0"/>
                        </a:spcBef>
                        <a:spcAft>
                          <a:spcPts val="0"/>
                        </a:spcAft>
                        <a:tabLst>
                          <a:tab pos="5429250" algn="l"/>
                        </a:tabLst>
                      </a:pPr>
                      <a:r>
                        <a:rPr lang="en-US" sz="500" b="1">
                          <a:solidFill>
                            <a:srgbClr val="31849B"/>
                          </a:solidFill>
                          <a:effectLst/>
                          <a:latin typeface="Calibri"/>
                          <a:ea typeface="Calibri"/>
                          <a:cs typeface="Times New Roman"/>
                        </a:rPr>
                        <a:t> </a:t>
                      </a:r>
                      <a:endParaRPr lang="en-US" sz="1000">
                        <a:effectLst/>
                        <a:latin typeface="Calibri"/>
                        <a:ea typeface="Calibri"/>
                        <a:cs typeface="Times New Roman"/>
                      </a:endParaRPr>
                    </a:p>
                  </a:txBody>
                  <a:tcPr marL="61339" marR="61339" marT="0" marB="0">
                    <a:lnL>
                      <a:noFill/>
                    </a:lnL>
                    <a:lnR>
                      <a:noFill/>
                    </a:lnR>
                    <a:lnT>
                      <a:noFill/>
                    </a:lnT>
                    <a:lnB>
                      <a:noFill/>
                    </a:lnB>
                  </a:tcPr>
                </a:tc>
                <a:tc>
                  <a:txBody>
                    <a:bodyPr/>
                    <a:lstStyle/>
                    <a:p>
                      <a:pPr marL="0" marR="0">
                        <a:spcBef>
                          <a:spcPts val="0"/>
                        </a:spcBef>
                        <a:spcAft>
                          <a:spcPts val="0"/>
                        </a:spcAft>
                        <a:tabLst>
                          <a:tab pos="5429250" algn="l"/>
                        </a:tabLst>
                      </a:pPr>
                      <a:r>
                        <a:rPr lang="en-US" sz="500">
                          <a:solidFill>
                            <a:srgbClr val="595959"/>
                          </a:solidFill>
                          <a:effectLst/>
                          <a:latin typeface="Calibri"/>
                          <a:ea typeface="Calibri"/>
                          <a:cs typeface="Times New Roman"/>
                        </a:rPr>
                        <a:t> </a:t>
                      </a:r>
                      <a:endParaRPr lang="en-US" sz="1000">
                        <a:effectLst/>
                        <a:latin typeface="Calibri"/>
                        <a:ea typeface="Calibri"/>
                        <a:cs typeface="Times New Roman"/>
                      </a:endParaRPr>
                    </a:p>
                  </a:txBody>
                  <a:tcPr marL="61339" marR="61339" marT="0" marB="0">
                    <a:lnL>
                      <a:noFill/>
                    </a:lnL>
                    <a:lnR>
                      <a:noFill/>
                    </a:lnR>
                    <a:lnT>
                      <a:noFill/>
                    </a:lnT>
                    <a:lnB>
                      <a:noFill/>
                    </a:lnB>
                  </a:tcPr>
                </a:tc>
                <a:extLst>
                  <a:ext uri="{0D108BD9-81ED-4DB2-BD59-A6C34878D82A}">
                    <a16:rowId xmlns:a16="http://schemas.microsoft.com/office/drawing/2014/main" val="10003"/>
                  </a:ext>
                </a:extLst>
              </a:tr>
              <a:tr h="149939">
                <a:tc>
                  <a:txBody>
                    <a:bodyPr/>
                    <a:lstStyle/>
                    <a:p>
                      <a:pPr marL="0" marR="0">
                        <a:spcBef>
                          <a:spcPts val="0"/>
                        </a:spcBef>
                        <a:spcAft>
                          <a:spcPts val="0"/>
                        </a:spcAft>
                        <a:tabLst>
                          <a:tab pos="5429250" algn="l"/>
                        </a:tabLst>
                      </a:pPr>
                      <a:r>
                        <a:rPr lang="en-US" sz="1000" b="1">
                          <a:solidFill>
                            <a:srgbClr val="31849B"/>
                          </a:solidFill>
                          <a:effectLst/>
                          <a:latin typeface="Calibri"/>
                          <a:ea typeface="Calibri"/>
                          <a:cs typeface="Times New Roman"/>
                        </a:rPr>
                        <a:t>Organization</a:t>
                      </a:r>
                      <a:endParaRPr lang="en-US" sz="1000">
                        <a:effectLst/>
                        <a:latin typeface="Calibri"/>
                        <a:ea typeface="Calibri"/>
                        <a:cs typeface="Times New Roman"/>
                      </a:endParaRPr>
                    </a:p>
                  </a:txBody>
                  <a:tcPr marL="61339" marR="61339" marT="0" marB="0">
                    <a:lnL>
                      <a:noFill/>
                    </a:lnL>
                    <a:lnR>
                      <a:noFill/>
                    </a:lnR>
                    <a:lnT>
                      <a:noFill/>
                    </a:lnT>
                    <a:lnB>
                      <a:noFill/>
                    </a:lnB>
                  </a:tcPr>
                </a:tc>
                <a:tc>
                  <a:txBody>
                    <a:bodyPr/>
                    <a:lstStyle/>
                    <a:p>
                      <a:pPr marL="0" marR="0">
                        <a:spcBef>
                          <a:spcPts val="0"/>
                        </a:spcBef>
                        <a:spcAft>
                          <a:spcPts val="0"/>
                        </a:spcAft>
                        <a:tabLst>
                          <a:tab pos="5429250" algn="l"/>
                        </a:tabLst>
                      </a:pPr>
                      <a:r>
                        <a:rPr lang="en-US" sz="1000" dirty="0">
                          <a:solidFill>
                            <a:srgbClr val="595959"/>
                          </a:solidFill>
                          <a:effectLst/>
                          <a:latin typeface="Calibri"/>
                          <a:ea typeface="Calibri"/>
                          <a:cs typeface="Times New Roman"/>
                        </a:rPr>
                        <a:t>Office of Personnel Management &gt; Employee Services &gt; Strategic Workforce Planning &gt; Forecasting &amp; Methods</a:t>
                      </a:r>
                      <a:endParaRPr lang="en-US" sz="1000" dirty="0">
                        <a:effectLst/>
                        <a:latin typeface="Calibri"/>
                        <a:ea typeface="Calibri"/>
                        <a:cs typeface="Times New Roman"/>
                      </a:endParaRPr>
                    </a:p>
                  </a:txBody>
                  <a:tcPr marL="61339" marR="61339" marT="0" marB="0">
                    <a:lnL>
                      <a:noFill/>
                    </a:lnL>
                    <a:lnR>
                      <a:noFill/>
                    </a:lnR>
                    <a:lnT>
                      <a:noFill/>
                    </a:lnT>
                    <a:lnB>
                      <a:noFill/>
                    </a:lnB>
                  </a:tcPr>
                </a:tc>
                <a:extLst>
                  <a:ext uri="{0D108BD9-81ED-4DB2-BD59-A6C34878D82A}">
                    <a16:rowId xmlns:a16="http://schemas.microsoft.com/office/drawing/2014/main" val="10004"/>
                  </a:ext>
                </a:extLst>
              </a:tr>
              <a:tr h="81785">
                <a:tc>
                  <a:txBody>
                    <a:bodyPr/>
                    <a:lstStyle/>
                    <a:p>
                      <a:pPr marL="0" marR="0">
                        <a:spcBef>
                          <a:spcPts val="0"/>
                        </a:spcBef>
                        <a:spcAft>
                          <a:spcPts val="0"/>
                        </a:spcAft>
                        <a:tabLst>
                          <a:tab pos="5429250" algn="l"/>
                        </a:tabLst>
                      </a:pPr>
                      <a:r>
                        <a:rPr lang="en-US" sz="500" b="1">
                          <a:solidFill>
                            <a:srgbClr val="31849B"/>
                          </a:solidFill>
                          <a:effectLst/>
                          <a:latin typeface="Calibri"/>
                          <a:ea typeface="Calibri"/>
                          <a:cs typeface="Times New Roman"/>
                        </a:rPr>
                        <a:t> </a:t>
                      </a:r>
                      <a:endParaRPr lang="en-US" sz="1000">
                        <a:effectLst/>
                        <a:latin typeface="Calibri"/>
                        <a:ea typeface="Calibri"/>
                        <a:cs typeface="Times New Roman"/>
                      </a:endParaRPr>
                    </a:p>
                  </a:txBody>
                  <a:tcPr marL="61339" marR="61339" marT="0" marB="0">
                    <a:lnL>
                      <a:noFill/>
                    </a:lnL>
                    <a:lnR>
                      <a:noFill/>
                    </a:lnR>
                    <a:lnT>
                      <a:noFill/>
                    </a:lnT>
                    <a:lnB>
                      <a:noFill/>
                    </a:lnB>
                  </a:tcPr>
                </a:tc>
                <a:tc>
                  <a:txBody>
                    <a:bodyPr/>
                    <a:lstStyle/>
                    <a:p>
                      <a:pPr marL="0" marR="0">
                        <a:spcBef>
                          <a:spcPts val="0"/>
                        </a:spcBef>
                        <a:spcAft>
                          <a:spcPts val="0"/>
                        </a:spcAft>
                        <a:tabLst>
                          <a:tab pos="5429250" algn="l"/>
                        </a:tabLst>
                      </a:pPr>
                      <a:r>
                        <a:rPr lang="en-US" sz="500">
                          <a:solidFill>
                            <a:srgbClr val="595959"/>
                          </a:solidFill>
                          <a:effectLst/>
                          <a:latin typeface="Calibri"/>
                          <a:ea typeface="Calibri"/>
                          <a:cs typeface="Times New Roman"/>
                        </a:rPr>
                        <a:t> </a:t>
                      </a:r>
                      <a:endParaRPr lang="en-US" sz="1000">
                        <a:effectLst/>
                        <a:latin typeface="Calibri"/>
                        <a:ea typeface="Calibri"/>
                        <a:cs typeface="Times New Roman"/>
                      </a:endParaRPr>
                    </a:p>
                  </a:txBody>
                  <a:tcPr marL="61339" marR="61339" marT="0" marB="0">
                    <a:lnL>
                      <a:noFill/>
                    </a:lnL>
                    <a:lnR>
                      <a:noFill/>
                    </a:lnR>
                    <a:lnT>
                      <a:noFill/>
                    </a:lnT>
                    <a:lnB>
                      <a:noFill/>
                    </a:lnB>
                  </a:tcPr>
                </a:tc>
                <a:extLst>
                  <a:ext uri="{0D108BD9-81ED-4DB2-BD59-A6C34878D82A}">
                    <a16:rowId xmlns:a16="http://schemas.microsoft.com/office/drawing/2014/main" val="10005"/>
                  </a:ext>
                </a:extLst>
              </a:tr>
              <a:tr h="149939">
                <a:tc>
                  <a:txBody>
                    <a:bodyPr/>
                    <a:lstStyle/>
                    <a:p>
                      <a:pPr marL="0" marR="0">
                        <a:spcBef>
                          <a:spcPts val="0"/>
                        </a:spcBef>
                        <a:spcAft>
                          <a:spcPts val="0"/>
                        </a:spcAft>
                        <a:tabLst>
                          <a:tab pos="5429250" algn="l"/>
                        </a:tabLst>
                      </a:pPr>
                      <a:r>
                        <a:rPr lang="en-US" sz="1000" b="1">
                          <a:solidFill>
                            <a:srgbClr val="31849B"/>
                          </a:solidFill>
                          <a:effectLst/>
                          <a:latin typeface="Calibri"/>
                          <a:ea typeface="Calibri"/>
                          <a:cs typeface="Times New Roman"/>
                        </a:rPr>
                        <a:t>Duty Station</a:t>
                      </a:r>
                      <a:endParaRPr lang="en-US" sz="1000">
                        <a:effectLst/>
                        <a:latin typeface="Calibri"/>
                        <a:ea typeface="Calibri"/>
                        <a:cs typeface="Times New Roman"/>
                      </a:endParaRPr>
                    </a:p>
                  </a:txBody>
                  <a:tcPr marL="61339" marR="61339" marT="0" marB="0">
                    <a:lnL>
                      <a:noFill/>
                    </a:lnL>
                    <a:lnR>
                      <a:noFill/>
                    </a:lnR>
                    <a:lnT>
                      <a:noFill/>
                    </a:lnT>
                    <a:lnB>
                      <a:noFill/>
                    </a:lnB>
                  </a:tcPr>
                </a:tc>
                <a:tc>
                  <a:txBody>
                    <a:bodyPr/>
                    <a:lstStyle/>
                    <a:p>
                      <a:pPr marL="0" marR="0">
                        <a:spcBef>
                          <a:spcPts val="0"/>
                        </a:spcBef>
                        <a:spcAft>
                          <a:spcPts val="0"/>
                        </a:spcAft>
                        <a:tabLst>
                          <a:tab pos="5429250" algn="l"/>
                        </a:tabLst>
                      </a:pPr>
                      <a:r>
                        <a:rPr lang="en-US" sz="1000" dirty="0">
                          <a:solidFill>
                            <a:srgbClr val="595959"/>
                          </a:solidFill>
                          <a:effectLst/>
                          <a:latin typeface="Calibri"/>
                          <a:ea typeface="Calibri"/>
                          <a:cs typeface="Times New Roman"/>
                        </a:rPr>
                        <a:t>Washington, DC</a:t>
                      </a:r>
                      <a:endParaRPr lang="en-US" sz="1000" dirty="0">
                        <a:effectLst/>
                        <a:latin typeface="Calibri"/>
                        <a:ea typeface="Calibri"/>
                        <a:cs typeface="Times New Roman"/>
                      </a:endParaRPr>
                    </a:p>
                  </a:txBody>
                  <a:tcPr marL="61339" marR="61339" marT="0" marB="0">
                    <a:lnL>
                      <a:noFill/>
                    </a:lnL>
                    <a:lnR>
                      <a:noFill/>
                    </a:lnR>
                    <a:lnT>
                      <a:noFill/>
                    </a:lnT>
                    <a:lnB>
                      <a:noFill/>
                    </a:lnB>
                  </a:tcPr>
                </a:tc>
                <a:extLst>
                  <a:ext uri="{0D108BD9-81ED-4DB2-BD59-A6C34878D82A}">
                    <a16:rowId xmlns:a16="http://schemas.microsoft.com/office/drawing/2014/main" val="10006"/>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2262267029"/>
              </p:ext>
            </p:extLst>
          </p:nvPr>
        </p:nvGraphicFramePr>
        <p:xfrm>
          <a:off x="461244" y="3555028"/>
          <a:ext cx="8232372" cy="777240"/>
        </p:xfrm>
        <a:graphic>
          <a:graphicData uri="http://schemas.openxmlformats.org/drawingml/2006/table">
            <a:tbl>
              <a:tblPr firstRow="1" firstCol="1" bandRow="1"/>
              <a:tblGrid>
                <a:gridCol w="6771261">
                  <a:extLst>
                    <a:ext uri="{9D8B030D-6E8A-4147-A177-3AD203B41FA5}">
                      <a16:colId xmlns:a16="http://schemas.microsoft.com/office/drawing/2014/main" val="20000"/>
                    </a:ext>
                  </a:extLst>
                </a:gridCol>
                <a:gridCol w="748347">
                  <a:extLst>
                    <a:ext uri="{9D8B030D-6E8A-4147-A177-3AD203B41FA5}">
                      <a16:colId xmlns:a16="http://schemas.microsoft.com/office/drawing/2014/main" val="20001"/>
                    </a:ext>
                  </a:extLst>
                </a:gridCol>
                <a:gridCol w="712764">
                  <a:extLst>
                    <a:ext uri="{9D8B030D-6E8A-4147-A177-3AD203B41FA5}">
                      <a16:colId xmlns:a16="http://schemas.microsoft.com/office/drawing/2014/main" val="20002"/>
                    </a:ext>
                  </a:extLst>
                </a:gridCol>
              </a:tblGrid>
              <a:tr h="162918">
                <a:tc>
                  <a:txBody>
                    <a:bodyPr/>
                    <a:lstStyle/>
                    <a:p>
                      <a:pPr marL="0" marR="0">
                        <a:spcBef>
                          <a:spcPts val="0"/>
                        </a:spcBef>
                        <a:spcAft>
                          <a:spcPts val="0"/>
                        </a:spcAft>
                      </a:pPr>
                      <a:r>
                        <a:rPr lang="en-US" sz="1100" dirty="0">
                          <a:solidFill>
                            <a:srgbClr val="CC9900"/>
                          </a:solidFill>
                          <a:effectLst/>
                          <a:latin typeface="Calibri" panose="020F0502020204030204" pitchFamily="34" charset="0"/>
                          <a:ea typeface="Calibri" panose="020F0502020204030204" pitchFamily="34" charset="0"/>
                          <a:cs typeface="Times New Roman" panose="02020603050405020304" pitchFamily="18" charset="0"/>
                        </a:rPr>
                        <a:t>Leadership Competencies </a:t>
                      </a:r>
                      <a:r>
                        <a:rPr lang="en-US" sz="1100" baseline="30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lnL>
                      <a:noFill/>
                    </a:lnL>
                    <a:lnR w="12700" cap="flat" cmpd="sng" algn="ctr">
                      <a:solidFill>
                        <a:srgbClr val="C4BC96"/>
                      </a:solidFill>
                      <a:prstDash val="solid"/>
                      <a:round/>
                      <a:headEnd type="none" w="med" len="med"/>
                      <a:tailEnd type="none" w="med" len="med"/>
                    </a:lnR>
                    <a:lnT>
                      <a:noFill/>
                    </a:lnT>
                    <a:lnB>
                      <a:noFill/>
                    </a:lnB>
                  </a:tcPr>
                </a:tc>
                <a:tc gridSpan="2">
                  <a:txBody>
                    <a:bodyPr/>
                    <a:lstStyle/>
                    <a:p>
                      <a:pPr marL="0" marR="0" algn="ctr">
                        <a:spcBef>
                          <a:spcPts val="0"/>
                        </a:spcBef>
                        <a:spcAft>
                          <a:spcPts val="0"/>
                        </a:spcAft>
                      </a:pPr>
                      <a:r>
                        <a:rPr lang="en-US" sz="9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Proficiency Levels </a:t>
                      </a:r>
                      <a:r>
                        <a:rPr lang="en-US" sz="900">
                          <a:solidFill>
                            <a:srgbClr val="FFFFFF"/>
                          </a:solidFill>
                          <a:effectLst/>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948A54"/>
                    </a:solidFill>
                  </a:tcPr>
                </a:tc>
                <a:tc hMerge="1">
                  <a:txBody>
                    <a:bodyPr/>
                    <a:lstStyle/>
                    <a:p>
                      <a:endParaRPr lang="en-US"/>
                    </a:p>
                  </a:txBody>
                  <a:tcPr/>
                </a:tc>
                <a:extLst>
                  <a:ext uri="{0D108BD9-81ED-4DB2-BD59-A6C34878D82A}">
                    <a16:rowId xmlns:a16="http://schemas.microsoft.com/office/drawing/2014/main" val="10000"/>
                  </a:ext>
                </a:extLst>
              </a:tr>
              <a:tr h="149341">
                <a:tc>
                  <a:txBody>
                    <a:bodyPr/>
                    <a:lstStyle/>
                    <a:p>
                      <a:pPr marL="0" marR="0">
                        <a:spcBef>
                          <a:spcPts val="0"/>
                        </a:spcBef>
                        <a:spcAft>
                          <a:spcPts val="0"/>
                        </a:spcAft>
                      </a:pPr>
                      <a:r>
                        <a:rPr lang="en-US" sz="1000" b="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    </a:t>
                      </a:r>
                      <a:r>
                        <a:rPr lang="en-US" sz="1000" b="0" u="none" dirty="0">
                          <a:solidFill>
                            <a:srgbClr val="CC99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000" b="0" u="sng" dirty="0">
                          <a:solidFill>
                            <a:srgbClr val="CC9900"/>
                          </a:solidFill>
                          <a:effectLst/>
                          <a:latin typeface="Calibri" panose="020F0502020204030204" pitchFamily="34" charset="0"/>
                          <a:ea typeface="Calibri" panose="020F0502020204030204" pitchFamily="34" charset="0"/>
                          <a:cs typeface="Times New Roman" panose="02020603050405020304" pitchFamily="18" charset="0"/>
                        </a:rPr>
                        <a:t>View Proficiency Level Illustrations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lnL>
                      <a:noFill/>
                    </a:lnL>
                    <a:lnR w="12700" cap="flat" cmpd="sng" algn="ctr">
                      <a:solidFill>
                        <a:srgbClr val="C4BC96"/>
                      </a:solidFill>
                      <a:prstDash val="solid"/>
                      <a:round/>
                      <a:headEnd type="none" w="med" len="med"/>
                      <a:tailEnd type="none" w="med" len="med"/>
                    </a:lnR>
                    <a:lnT>
                      <a:noFill/>
                    </a:lnT>
                    <a:lnB w="12700" cap="flat" cmpd="sng" algn="ctr">
                      <a:solidFill>
                        <a:srgbClr val="C4BC96"/>
                      </a:solidFill>
                      <a:prstDash val="solid"/>
                      <a:round/>
                      <a:headEnd type="none" w="med" len="med"/>
                      <a:tailEnd type="none" w="med" len="med"/>
                    </a:lnB>
                  </a:tcPr>
                </a:tc>
                <a:tc>
                  <a:txBody>
                    <a:bodyPr/>
                    <a:lstStyle/>
                    <a:p>
                      <a:pPr marL="0" marR="0" algn="ctr">
                        <a:spcBef>
                          <a:spcPts val="0"/>
                        </a:spcBef>
                        <a:spcAft>
                          <a:spcPts val="0"/>
                        </a:spcAft>
                      </a:pPr>
                      <a:r>
                        <a:rPr lang="en-US" sz="9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Targeted</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948A54"/>
                    </a:solidFill>
                  </a:tcPr>
                </a:tc>
                <a:tc>
                  <a:txBody>
                    <a:bodyPr/>
                    <a:lstStyle/>
                    <a:p>
                      <a:pPr marL="0" marR="0" algn="ctr">
                        <a:spcBef>
                          <a:spcPts val="0"/>
                        </a:spcBef>
                        <a:spcAft>
                          <a:spcPts val="0"/>
                        </a:spcAft>
                      </a:pPr>
                      <a:r>
                        <a:rPr lang="en-US" sz="9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Employee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948A54"/>
                    </a:solidFill>
                  </a:tcPr>
                </a:tc>
                <a:extLst>
                  <a:ext uri="{0D108BD9-81ED-4DB2-BD59-A6C34878D82A}">
                    <a16:rowId xmlns:a16="http://schemas.microsoft.com/office/drawing/2014/main" val="10001"/>
                  </a:ext>
                </a:extLst>
              </a:tr>
              <a:tr h="135765">
                <a:tc gridSpan="3">
                  <a:txBody>
                    <a:bodyPr/>
                    <a:lstStyle/>
                    <a:p>
                      <a:pPr marL="0" marR="0">
                        <a:spcBef>
                          <a:spcPts val="0"/>
                        </a:spcBef>
                        <a:spcAft>
                          <a:spcPts val="0"/>
                        </a:spcAft>
                      </a:pPr>
                      <a:r>
                        <a:rPr lang="en-US" sz="10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Building Coalitions </a:t>
                      </a:r>
                      <a:r>
                        <a:rPr lang="en-US" sz="10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lnL>
                      <a:noFill/>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31849B"/>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149341">
                <a:tc>
                  <a:txBody>
                    <a:bodyPr/>
                    <a:lstStyle/>
                    <a:p>
                      <a:pPr marL="0" marR="0">
                        <a:spcBef>
                          <a:spcPts val="500"/>
                        </a:spcBef>
                        <a:spcAft>
                          <a:spcPts val="500"/>
                        </a:spcAft>
                      </a:pPr>
                      <a:r>
                        <a:rPr lang="en-US" sz="1000" b="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Partnering </a:t>
                      </a:r>
                      <a:r>
                        <a:rPr lang="en-US" sz="1000"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 Develops networks and builds alliances; collaborates across boundaries to build strategic relationships and achieve common goals.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lnL>
                      <a:noFill/>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lgn="r">
                        <a:spcBef>
                          <a:spcPts val="0"/>
                        </a:spcBef>
                        <a:spcAft>
                          <a:spcPts val="0"/>
                        </a:spcAft>
                      </a:pPr>
                      <a:r>
                        <a:rPr lang="en-US" sz="1000"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sym typeface="Wingdings 3" panose="05040102010807070707" pitchFamily="18" charset="2"/>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lgn="r">
                        <a:spcBef>
                          <a:spcPts val="0"/>
                        </a:spcBef>
                        <a:spcAft>
                          <a:spcPts val="0"/>
                        </a:spcAft>
                      </a:pPr>
                      <a:r>
                        <a:rPr lang="en-US" sz="1000"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sym typeface="Wingdings 3" panose="05040102010807070707" pitchFamily="18" charset="2"/>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9" name="TextBox 18"/>
          <p:cNvSpPr txBox="1"/>
          <p:nvPr/>
        </p:nvSpPr>
        <p:spPr>
          <a:xfrm>
            <a:off x="7238676" y="5863676"/>
            <a:ext cx="731520" cy="274320"/>
          </a:xfrm>
          <a:prstGeom prst="rect">
            <a:avLst/>
          </a:prstGeom>
          <a:solidFill>
            <a:schemeClr val="bg1"/>
          </a:solidFill>
        </p:spPr>
        <p:txBody>
          <a:bodyPr wrap="square" lIns="0" tIns="0" rIns="0" bIns="0" rtlCol="0" anchor="ctr" anchorCtr="0">
            <a:spAutoFit/>
          </a:bodyPr>
          <a:lstStyle/>
          <a:p>
            <a:pPr algn="ctr"/>
            <a:r>
              <a:rPr lang="en-US" sz="1000" dirty="0">
                <a:solidFill>
                  <a:srgbClr val="595959"/>
                </a:solidFill>
                <a:latin typeface="Calibri" panose="020F0502020204030204" pitchFamily="34" charset="0"/>
                <a:ea typeface="Calibri" panose="020F0502020204030204" pitchFamily="34" charset="0"/>
                <a:cs typeface="Times New Roman" panose="02020603050405020304" pitchFamily="18" charset="0"/>
              </a:rPr>
              <a:t>3</a:t>
            </a:r>
          </a:p>
          <a:p>
            <a:pPr algn="ctr"/>
            <a:r>
              <a:rPr lang="en-US" sz="900" dirty="0">
                <a:solidFill>
                  <a:srgbClr val="595959"/>
                </a:solidFill>
                <a:latin typeface="Calibri" panose="020F0502020204030204" pitchFamily="34" charset="0"/>
                <a:cs typeface="Times New Roman" panose="02020603050405020304" pitchFamily="18" charset="0"/>
              </a:rPr>
              <a:t>Intermediate</a:t>
            </a:r>
            <a:endParaRPr lang="en-US" sz="900" dirty="0"/>
          </a:p>
        </p:txBody>
      </p:sp>
      <p:sp>
        <p:nvSpPr>
          <p:cNvPr id="24" name="TextBox 23"/>
          <p:cNvSpPr txBox="1"/>
          <p:nvPr/>
        </p:nvSpPr>
        <p:spPr>
          <a:xfrm>
            <a:off x="7985598" y="5854642"/>
            <a:ext cx="685800" cy="292388"/>
          </a:xfrm>
          <a:prstGeom prst="rect">
            <a:avLst/>
          </a:prstGeom>
          <a:solidFill>
            <a:schemeClr val="bg1"/>
          </a:solidFill>
        </p:spPr>
        <p:txBody>
          <a:bodyPr wrap="square" lIns="0" tIns="0" rIns="0" bIns="0" rtlCol="0" anchor="ctr" anchorCtr="0">
            <a:spAutoFit/>
          </a:bodyPr>
          <a:lstStyle/>
          <a:p>
            <a:pPr algn="ctr"/>
            <a:r>
              <a:rPr lang="en-US" sz="1000" dirty="0">
                <a:solidFill>
                  <a:srgbClr val="595959"/>
                </a:solidFill>
                <a:latin typeface="Calibri" panose="020F0502020204030204" pitchFamily="34" charset="0"/>
                <a:ea typeface="Calibri" panose="020F0502020204030204" pitchFamily="34" charset="0"/>
                <a:cs typeface="Times New Roman" panose="02020603050405020304" pitchFamily="18" charset="0"/>
              </a:rPr>
              <a:t>2</a:t>
            </a:r>
          </a:p>
          <a:p>
            <a:pPr algn="ctr"/>
            <a:r>
              <a:rPr lang="en-US" sz="900" dirty="0">
                <a:solidFill>
                  <a:srgbClr val="595959"/>
                </a:solidFill>
                <a:latin typeface="Calibri" panose="020F0502020204030204" pitchFamily="34" charset="0"/>
                <a:cs typeface="Times New Roman" panose="02020603050405020304" pitchFamily="18" charset="0"/>
              </a:rPr>
              <a:t>Basic</a:t>
            </a:r>
            <a:endParaRPr lang="en-US" sz="900" dirty="0"/>
          </a:p>
        </p:txBody>
      </p:sp>
      <p:sp>
        <p:nvSpPr>
          <p:cNvPr id="26" name="TextBox 25"/>
          <p:cNvSpPr txBox="1"/>
          <p:nvPr/>
        </p:nvSpPr>
        <p:spPr>
          <a:xfrm>
            <a:off x="7985598" y="5325484"/>
            <a:ext cx="685800" cy="274320"/>
          </a:xfrm>
          <a:prstGeom prst="rect">
            <a:avLst/>
          </a:prstGeom>
          <a:solidFill>
            <a:schemeClr val="bg1"/>
          </a:solidFill>
        </p:spPr>
        <p:txBody>
          <a:bodyPr wrap="square" lIns="0" tIns="0" rIns="0" bIns="0" rtlCol="0" anchor="ctr" anchorCtr="0">
            <a:spAutoFit/>
          </a:bodyPr>
          <a:lstStyle/>
          <a:p>
            <a:pPr algn="ctr"/>
            <a:r>
              <a:rPr lang="en-US" sz="1000" dirty="0">
                <a:solidFill>
                  <a:srgbClr val="595959"/>
                </a:solidFill>
                <a:latin typeface="Calibri" panose="020F0502020204030204" pitchFamily="34" charset="0"/>
                <a:ea typeface="Calibri" panose="020F0502020204030204" pitchFamily="34" charset="0"/>
                <a:cs typeface="Times New Roman" panose="02020603050405020304" pitchFamily="18" charset="0"/>
              </a:rPr>
              <a:t>3</a:t>
            </a:r>
          </a:p>
          <a:p>
            <a:pPr algn="ctr"/>
            <a:r>
              <a:rPr lang="en-US" sz="900" dirty="0">
                <a:solidFill>
                  <a:srgbClr val="595959"/>
                </a:solidFill>
                <a:latin typeface="Calibri" panose="020F0502020204030204" pitchFamily="34" charset="0"/>
                <a:cs typeface="Times New Roman" panose="02020603050405020304" pitchFamily="18" charset="0"/>
              </a:rPr>
              <a:t>Intermediate</a:t>
            </a:r>
            <a:endParaRPr lang="en-US" sz="900" dirty="0"/>
          </a:p>
        </p:txBody>
      </p:sp>
      <p:sp>
        <p:nvSpPr>
          <p:cNvPr id="27" name="TextBox 26"/>
          <p:cNvSpPr txBox="1"/>
          <p:nvPr/>
        </p:nvSpPr>
        <p:spPr>
          <a:xfrm>
            <a:off x="8001000" y="4042105"/>
            <a:ext cx="685800" cy="274320"/>
          </a:xfrm>
          <a:prstGeom prst="rect">
            <a:avLst/>
          </a:prstGeom>
          <a:solidFill>
            <a:schemeClr val="bg1"/>
          </a:solidFill>
        </p:spPr>
        <p:txBody>
          <a:bodyPr wrap="square" lIns="0" tIns="0" rIns="0" bIns="0" rtlCol="0" anchor="ctr" anchorCtr="0">
            <a:spAutoFit/>
          </a:bodyPr>
          <a:lstStyle/>
          <a:p>
            <a:pPr algn="ctr"/>
            <a:r>
              <a:rPr lang="en-US" sz="1000" dirty="0">
                <a:solidFill>
                  <a:srgbClr val="595959"/>
                </a:solidFill>
                <a:latin typeface="Calibri" panose="020F0502020204030204" pitchFamily="34" charset="0"/>
                <a:ea typeface="Calibri" panose="020F0502020204030204" pitchFamily="34" charset="0"/>
                <a:cs typeface="Times New Roman" panose="02020603050405020304" pitchFamily="18" charset="0"/>
              </a:rPr>
              <a:t>3</a:t>
            </a:r>
          </a:p>
          <a:p>
            <a:pPr algn="ctr"/>
            <a:r>
              <a:rPr lang="en-US" sz="900" dirty="0">
                <a:solidFill>
                  <a:srgbClr val="595959"/>
                </a:solidFill>
                <a:latin typeface="Calibri" panose="020F0502020204030204" pitchFamily="34" charset="0"/>
                <a:cs typeface="Times New Roman" panose="02020603050405020304" pitchFamily="18" charset="0"/>
              </a:rPr>
              <a:t>Intermediate</a:t>
            </a:r>
            <a:endParaRPr lang="en-US" sz="900" dirty="0"/>
          </a:p>
        </p:txBody>
      </p:sp>
      <p:sp>
        <p:nvSpPr>
          <p:cNvPr id="28" name="TextBox 27"/>
          <p:cNvSpPr txBox="1"/>
          <p:nvPr/>
        </p:nvSpPr>
        <p:spPr>
          <a:xfrm>
            <a:off x="7261536" y="5316450"/>
            <a:ext cx="685800" cy="292388"/>
          </a:xfrm>
          <a:prstGeom prst="rect">
            <a:avLst/>
          </a:prstGeom>
          <a:solidFill>
            <a:schemeClr val="bg1"/>
          </a:solidFill>
        </p:spPr>
        <p:txBody>
          <a:bodyPr wrap="square" lIns="0" tIns="0" rIns="0" bIns="0" rtlCol="0" anchor="ctr" anchorCtr="0">
            <a:spAutoFit/>
          </a:bodyPr>
          <a:lstStyle/>
          <a:p>
            <a:pPr algn="ctr"/>
            <a:r>
              <a:rPr lang="en-US" sz="1000" dirty="0">
                <a:solidFill>
                  <a:srgbClr val="595959"/>
                </a:solidFill>
                <a:latin typeface="Calibri" panose="020F0502020204030204" pitchFamily="34" charset="0"/>
                <a:ea typeface="Calibri" panose="020F0502020204030204" pitchFamily="34" charset="0"/>
                <a:cs typeface="Times New Roman" panose="02020603050405020304" pitchFamily="18" charset="0"/>
              </a:rPr>
              <a:t>3</a:t>
            </a:r>
          </a:p>
          <a:p>
            <a:pPr algn="ctr"/>
            <a:r>
              <a:rPr lang="en-US" sz="900" dirty="0">
                <a:solidFill>
                  <a:srgbClr val="595959"/>
                </a:solidFill>
                <a:latin typeface="Calibri" panose="020F0502020204030204" pitchFamily="34" charset="0"/>
                <a:cs typeface="Times New Roman" panose="02020603050405020304" pitchFamily="18" charset="0"/>
              </a:rPr>
              <a:t>Intermediate</a:t>
            </a:r>
            <a:endParaRPr lang="en-US" sz="900" dirty="0"/>
          </a:p>
        </p:txBody>
      </p:sp>
      <p:sp>
        <p:nvSpPr>
          <p:cNvPr id="29" name="TextBox 28"/>
          <p:cNvSpPr txBox="1"/>
          <p:nvPr/>
        </p:nvSpPr>
        <p:spPr>
          <a:xfrm>
            <a:off x="7261536" y="4033071"/>
            <a:ext cx="685800" cy="292388"/>
          </a:xfrm>
          <a:prstGeom prst="rect">
            <a:avLst/>
          </a:prstGeom>
          <a:solidFill>
            <a:schemeClr val="bg1"/>
          </a:solidFill>
        </p:spPr>
        <p:txBody>
          <a:bodyPr wrap="square" lIns="0" tIns="0" rIns="0" bIns="0" rtlCol="0" anchor="ctr" anchorCtr="0">
            <a:spAutoFit/>
          </a:bodyPr>
          <a:lstStyle/>
          <a:p>
            <a:pPr algn="ctr"/>
            <a:r>
              <a:rPr lang="en-US" sz="1000" dirty="0">
                <a:solidFill>
                  <a:srgbClr val="595959"/>
                </a:solidFill>
                <a:latin typeface="Calibri" panose="020F0502020204030204" pitchFamily="34" charset="0"/>
                <a:ea typeface="Calibri" panose="020F0502020204030204" pitchFamily="34" charset="0"/>
                <a:cs typeface="Times New Roman" panose="02020603050405020304" pitchFamily="18" charset="0"/>
              </a:rPr>
              <a:t>2</a:t>
            </a:r>
          </a:p>
          <a:p>
            <a:pPr algn="ctr"/>
            <a:r>
              <a:rPr lang="en-US" sz="900" dirty="0">
                <a:solidFill>
                  <a:srgbClr val="595959"/>
                </a:solidFill>
                <a:latin typeface="Calibri" panose="020F0502020204030204" pitchFamily="34" charset="0"/>
                <a:cs typeface="Times New Roman" panose="02020603050405020304" pitchFamily="18" charset="0"/>
              </a:rPr>
              <a:t>Basic</a:t>
            </a:r>
            <a:endParaRPr lang="en-US" sz="900" dirty="0"/>
          </a:p>
        </p:txBody>
      </p:sp>
      <p:sp>
        <p:nvSpPr>
          <p:cNvPr id="31" name="Rounded Rectangle 30"/>
          <p:cNvSpPr/>
          <p:nvPr/>
        </p:nvSpPr>
        <p:spPr>
          <a:xfrm>
            <a:off x="3047047" y="2854960"/>
            <a:ext cx="3049905" cy="1148080"/>
          </a:xfrm>
          <a:prstGeom prst="roundRect">
            <a:avLst>
              <a:gd name="adj" fmla="val 7623"/>
            </a:avLst>
          </a:prstGeom>
          <a:solidFill>
            <a:schemeClr val="bg1">
              <a:lumMod val="95000"/>
            </a:schemeClr>
          </a:solidFill>
          <a:ln>
            <a:solidFill>
              <a:schemeClr val="bg1">
                <a:lumMod val="65000"/>
              </a:schemeClr>
            </a:solidFill>
          </a:ln>
          <a:effectLst>
            <a:outerShdw blurRad="63500" sx="103000" sy="103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marL="800100" marR="0">
              <a:spcBef>
                <a:spcPts val="0"/>
              </a:spcBef>
              <a:spcAft>
                <a:spcPts val="0"/>
              </a:spcAft>
            </a:pPr>
            <a:r>
              <a:rPr lang="en-US" sz="1100" dirty="0">
                <a:solidFill>
                  <a:srgbClr val="000000"/>
                </a:solidFill>
                <a:effectLst/>
                <a:ea typeface="Calibri" panose="020F0502020204030204" pitchFamily="34" charset="0"/>
                <a:cs typeface="Times New Roman" panose="02020603050405020304" pitchFamily="18" charset="0"/>
              </a:rPr>
              <a:t> </a:t>
            </a:r>
            <a:endParaRPr lang="en-US" sz="1100" dirty="0">
              <a:effectLst/>
              <a:ea typeface="Calibri" panose="020F0502020204030204" pitchFamily="34" charset="0"/>
              <a:cs typeface="Times New Roman" panose="02020603050405020304" pitchFamily="18" charset="0"/>
            </a:endParaRPr>
          </a:p>
          <a:p>
            <a:pPr marL="800100" marR="0">
              <a:spcBef>
                <a:spcPts val="0"/>
              </a:spcBef>
              <a:spcAft>
                <a:spcPts val="0"/>
              </a:spcAft>
            </a:pPr>
            <a:r>
              <a:rPr lang="en-US" sz="1100" dirty="0">
                <a:solidFill>
                  <a:srgbClr val="000000"/>
                </a:solidFill>
                <a:ea typeface="Calibri" panose="020F0502020204030204" pitchFamily="34" charset="0"/>
                <a:cs typeface="Times New Roman" panose="02020603050405020304" pitchFamily="18" charset="0"/>
              </a:rPr>
              <a:t>This form has been sent.  You will be redirected to the Home page.</a:t>
            </a:r>
            <a:r>
              <a:rPr lang="en-US" sz="1100" dirty="0">
                <a:solidFill>
                  <a:srgbClr val="000000"/>
                </a:solidFill>
                <a:effectLst/>
                <a:ea typeface="Calibri" panose="020F0502020204030204" pitchFamily="34" charset="0"/>
                <a:cs typeface="Times New Roman" panose="02020603050405020304" pitchFamily="18" charset="0"/>
              </a:rPr>
              <a:t> </a:t>
            </a:r>
            <a:endParaRPr lang="en-US" sz="1100" dirty="0">
              <a:effectLst/>
              <a:ea typeface="Calibri" panose="020F0502020204030204" pitchFamily="34" charset="0"/>
              <a:cs typeface="Times New Roman" panose="02020603050405020304" pitchFamily="18" charset="0"/>
            </a:endParaRPr>
          </a:p>
          <a:p>
            <a:pPr marL="0" marR="0" algn="ctr">
              <a:spcBef>
                <a:spcPts val="0"/>
              </a:spcBef>
              <a:spcAft>
                <a:spcPts val="0"/>
              </a:spcAft>
            </a:pPr>
            <a:r>
              <a:rPr lang="en-US" sz="1100" dirty="0">
                <a:solidFill>
                  <a:srgbClr val="000000"/>
                </a:solidFill>
                <a:effectLst/>
                <a:ea typeface="Calibri" panose="020F0502020204030204" pitchFamily="34" charset="0"/>
                <a:cs typeface="Times New Roman" panose="02020603050405020304" pitchFamily="18" charset="0"/>
              </a:rPr>
              <a:t> </a:t>
            </a:r>
            <a:endParaRPr lang="en-US" sz="1100" dirty="0">
              <a:effectLst/>
              <a:ea typeface="Calibri" panose="020F0502020204030204" pitchFamily="34" charset="0"/>
              <a:cs typeface="Times New Roman" panose="02020603050405020304" pitchFamily="18" charset="0"/>
            </a:endParaRPr>
          </a:p>
          <a:p>
            <a:pPr marL="0" marR="0" algn="ctr">
              <a:spcBef>
                <a:spcPts val="0"/>
              </a:spcBef>
              <a:spcAft>
                <a:spcPts val="0"/>
              </a:spcAft>
            </a:pPr>
            <a:r>
              <a:rPr lang="en-US" sz="1100" dirty="0">
                <a:solidFill>
                  <a:srgbClr val="000000"/>
                </a:solidFill>
                <a:effectLst/>
                <a:ea typeface="Calibri" panose="020F0502020204030204" pitchFamily="34" charset="0"/>
                <a:cs typeface="Times New Roman" panose="02020603050405020304" pitchFamily="18" charset="0"/>
              </a:rPr>
              <a:t> </a:t>
            </a:r>
            <a:endParaRPr lang="en-US" sz="1100" dirty="0">
              <a:effectLst/>
              <a:ea typeface="Calibri" panose="020F0502020204030204" pitchFamily="34" charset="0"/>
              <a:cs typeface="Times New Roman" panose="02020603050405020304" pitchFamily="18" charset="0"/>
            </a:endParaRPr>
          </a:p>
        </p:txBody>
      </p:sp>
      <p:pic>
        <p:nvPicPr>
          <p:cNvPr id="30" name="Picture 29" descr="C:\Users\VRevelez\AppData\Local\Microsoft\Windows\Temporary Internet Files\Content.IE5\LJN04YTP\417px-Checkmark_green.svg[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2156" y="3006381"/>
            <a:ext cx="527050" cy="457200"/>
          </a:xfrm>
          <a:prstGeom prst="rect">
            <a:avLst/>
          </a:prstGeom>
          <a:noFill/>
          <a:ln>
            <a:noFill/>
          </a:ln>
        </p:spPr>
      </p:pic>
      <p:sp>
        <p:nvSpPr>
          <p:cNvPr id="35" name="Rounded Rectangle 34"/>
          <p:cNvSpPr/>
          <p:nvPr/>
        </p:nvSpPr>
        <p:spPr>
          <a:xfrm>
            <a:off x="4272865" y="3634029"/>
            <a:ext cx="822960" cy="182880"/>
          </a:xfrm>
          <a:prstGeom prst="roundRect">
            <a:avLst>
              <a:gd name="adj" fmla="val 7623"/>
            </a:avLst>
          </a:prstGeom>
          <a:solidFill>
            <a:schemeClr val="bg1">
              <a:lumMod val="95000"/>
            </a:schemeClr>
          </a:solidFill>
          <a:ln w="3175">
            <a:solidFill>
              <a:schemeClr val="tx1">
                <a:lumMod val="50000"/>
                <a:lumOff val="50000"/>
              </a:schemeClr>
            </a:solidFill>
            <a:prstDash val="solid"/>
          </a:ln>
          <a:effectLst>
            <a:glow rad="635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solidFill>
                  <a:srgbClr val="000000"/>
                </a:solidFill>
                <a:ea typeface="Calibri" panose="020F0502020204030204" pitchFamily="34" charset="0"/>
                <a:cs typeface="Times New Roman" panose="02020603050405020304" pitchFamily="18" charset="0"/>
              </a:rPr>
              <a:t>OK</a:t>
            </a:r>
            <a:endParaRPr lang="en-US" sz="1100" dirty="0">
              <a:effectLst/>
              <a:ea typeface="Calibri" panose="020F0502020204030204" pitchFamily="34" charset="0"/>
              <a:cs typeface="Times New Roman" panose="02020603050405020304" pitchFamily="18" charset="0"/>
            </a:endParaRPr>
          </a:p>
        </p:txBody>
      </p:sp>
      <p:sp>
        <p:nvSpPr>
          <p:cNvPr id="37" name="Rectangle 10"/>
          <p:cNvSpPr>
            <a:spLocks noChangeArrowheads="1"/>
          </p:cNvSpPr>
          <p:nvPr/>
        </p:nvSpPr>
        <p:spPr bwMode="auto">
          <a:xfrm>
            <a:off x="303981" y="986419"/>
            <a:ext cx="8760733"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5429250" algn="l"/>
              </a:tabLst>
              <a:defRPr>
                <a:solidFill>
                  <a:schemeClr val="tx1"/>
                </a:solidFill>
                <a:latin typeface="Arial" pitchFamily="34" charset="0"/>
                <a:cs typeface="Arial" pitchFamily="34" charset="0"/>
              </a:defRPr>
            </a:lvl1pPr>
            <a:lvl2pPr fontAlgn="base">
              <a:spcBef>
                <a:spcPct val="0"/>
              </a:spcBef>
              <a:spcAft>
                <a:spcPct val="0"/>
              </a:spcAft>
              <a:tabLst>
                <a:tab pos="5429250" algn="l"/>
              </a:tabLst>
              <a:defRPr>
                <a:solidFill>
                  <a:schemeClr val="tx1"/>
                </a:solidFill>
                <a:latin typeface="Arial" pitchFamily="34" charset="0"/>
                <a:cs typeface="Arial" pitchFamily="34" charset="0"/>
              </a:defRPr>
            </a:lvl2pPr>
            <a:lvl3pPr fontAlgn="base">
              <a:spcBef>
                <a:spcPct val="0"/>
              </a:spcBef>
              <a:spcAft>
                <a:spcPct val="0"/>
              </a:spcAft>
              <a:tabLst>
                <a:tab pos="5429250" algn="l"/>
              </a:tabLst>
              <a:defRPr>
                <a:solidFill>
                  <a:schemeClr val="tx1"/>
                </a:solidFill>
                <a:latin typeface="Arial" pitchFamily="34" charset="0"/>
                <a:cs typeface="Arial" pitchFamily="34" charset="0"/>
              </a:defRPr>
            </a:lvl3pPr>
            <a:lvl4pPr fontAlgn="base">
              <a:spcBef>
                <a:spcPct val="0"/>
              </a:spcBef>
              <a:spcAft>
                <a:spcPct val="0"/>
              </a:spcAft>
              <a:tabLst>
                <a:tab pos="5429250" algn="l"/>
              </a:tabLst>
              <a:defRPr>
                <a:solidFill>
                  <a:schemeClr val="tx1"/>
                </a:solidFill>
                <a:latin typeface="Arial" pitchFamily="34" charset="0"/>
                <a:cs typeface="Arial" pitchFamily="34" charset="0"/>
              </a:defRPr>
            </a:lvl4pPr>
            <a:lvl5pPr fontAlgn="base">
              <a:spcBef>
                <a:spcPct val="0"/>
              </a:spcBef>
              <a:spcAft>
                <a:spcPct val="0"/>
              </a:spcAft>
              <a:tabLst>
                <a:tab pos="5429250" algn="l"/>
              </a:tabLst>
              <a:defRPr>
                <a:solidFill>
                  <a:schemeClr val="tx1"/>
                </a:solidFill>
                <a:latin typeface="Arial" pitchFamily="34" charset="0"/>
                <a:cs typeface="Arial" pitchFamily="34" charset="0"/>
              </a:defRPr>
            </a:lvl5pPr>
            <a:lvl6pPr fontAlgn="base">
              <a:spcBef>
                <a:spcPct val="0"/>
              </a:spcBef>
              <a:spcAft>
                <a:spcPct val="0"/>
              </a:spcAft>
              <a:tabLst>
                <a:tab pos="5429250" algn="l"/>
              </a:tabLst>
              <a:defRPr>
                <a:solidFill>
                  <a:schemeClr val="tx1"/>
                </a:solidFill>
                <a:latin typeface="Arial" pitchFamily="34" charset="0"/>
                <a:cs typeface="Arial" pitchFamily="34" charset="0"/>
              </a:defRPr>
            </a:lvl6pPr>
            <a:lvl7pPr fontAlgn="base">
              <a:spcBef>
                <a:spcPct val="0"/>
              </a:spcBef>
              <a:spcAft>
                <a:spcPct val="0"/>
              </a:spcAft>
              <a:tabLst>
                <a:tab pos="5429250" algn="l"/>
              </a:tabLst>
              <a:defRPr>
                <a:solidFill>
                  <a:schemeClr val="tx1"/>
                </a:solidFill>
                <a:latin typeface="Arial" pitchFamily="34" charset="0"/>
                <a:cs typeface="Arial" pitchFamily="34" charset="0"/>
              </a:defRPr>
            </a:lvl7pPr>
            <a:lvl8pPr fontAlgn="base">
              <a:spcBef>
                <a:spcPct val="0"/>
              </a:spcBef>
              <a:spcAft>
                <a:spcPct val="0"/>
              </a:spcAft>
              <a:tabLst>
                <a:tab pos="5429250" algn="l"/>
              </a:tabLst>
              <a:defRPr>
                <a:solidFill>
                  <a:schemeClr val="tx1"/>
                </a:solidFill>
                <a:latin typeface="Arial" pitchFamily="34" charset="0"/>
                <a:cs typeface="Arial" pitchFamily="34" charset="0"/>
              </a:defRPr>
            </a:lvl8pPr>
            <a:lvl9pPr fontAlgn="base">
              <a:spcBef>
                <a:spcPct val="0"/>
              </a:spcBef>
              <a:spcAft>
                <a:spcPct val="0"/>
              </a:spcAft>
              <a:tabLst>
                <a:tab pos="5429250" algn="l"/>
              </a:tabLst>
              <a:defRPr>
                <a:solidFill>
                  <a:schemeClr val="tx1"/>
                </a:solidFill>
                <a:latin typeface="Arial" pitchFamily="34" charset="0"/>
                <a:cs typeface="Arial" pitchFamily="34" charset="0"/>
              </a:defRPr>
            </a:lvl9pPr>
          </a:lstStyle>
          <a:p>
            <a:pPr lvl="0" algn="ct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rPr>
              <a:t>   </a:t>
            </a:r>
            <a:r>
              <a:rPr kumimoji="0" lang="en-US" altLang="en-US" sz="1100" b="1" i="0" strike="noStrike" cap="none" normalizeH="0" baseline="0" dirty="0">
                <a:ln>
                  <a:noFill/>
                </a:ln>
                <a:solidFill>
                  <a:srgbClr val="31849B"/>
                </a:solidFill>
                <a:effectLst/>
                <a:latin typeface="Calibri" pitchFamily="34" charset="0"/>
                <a:ea typeface="Calibri" pitchFamily="34" charset="0"/>
                <a:cs typeface="Times New Roman" pitchFamily="18" charset="0"/>
              </a:rPr>
              <a:t>Step 1 - Create Position</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rPr>
              <a:t>    </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rPr>
              <a:t> </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          </a:t>
            </a:r>
            <a:r>
              <a:rPr kumimoji="0" lang="en-US" altLang="en-US" sz="1100" b="1" i="0"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Step 2 - Select Competencies    </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rPr>
              <a:t> </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          </a:t>
            </a:r>
            <a:r>
              <a:rPr kumimoji="0" lang="en-US" altLang="en-US" sz="1100" b="1" i="0"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Step 3</a:t>
            </a:r>
            <a:r>
              <a:rPr lang="en-US" altLang="en-US" sz="1100" b="1" dirty="0">
                <a:solidFill>
                  <a:srgbClr val="31849B"/>
                </a:solidFill>
                <a:latin typeface="Calibri" pitchFamily="34" charset="0"/>
                <a:ea typeface="Calibri" pitchFamily="34" charset="0"/>
                <a:cs typeface="Times New Roman" pitchFamily="18" charset="0"/>
                <a:sym typeface="Wingdings" pitchFamily="2" charset="2"/>
              </a:rPr>
              <a:t> - Identify Proficiency Levels</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    </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rPr>
              <a:t> </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          </a:t>
            </a:r>
            <a:r>
              <a:rPr kumimoji="0" lang="en-US" altLang="en-US" sz="1100" b="1" i="0" u="sng"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Step 4 - Review and Send</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  </a:t>
            </a:r>
            <a:endParaRPr kumimoji="0" lang="en-US" altLang="en-US" sz="800" b="0" i="0" u="none" strike="noStrike" cap="none" normalizeH="0" baseline="0" dirty="0">
              <a:ln>
                <a:noFill/>
              </a:ln>
              <a:solidFill>
                <a:schemeClr val="tx1"/>
              </a:solidFill>
              <a:effectLst/>
              <a:latin typeface="Arial" pitchFamily="34" charset="0"/>
              <a:cs typeface="Arial" pitchFamily="34" charset="0"/>
              <a:sym typeface="Wingdings" pitchFamily="2" charset="2"/>
            </a:endParaRPr>
          </a:p>
          <a:p>
            <a:pPr marL="0" marR="0" lvl="0" indent="0" algn="ctr" defTabSz="914400" rtl="0" eaLnBrk="0" fontAlgn="base" latinLnBrk="0" hangingPunct="0">
              <a:lnSpc>
                <a:spcPct val="100000"/>
              </a:lnSpc>
              <a:spcBef>
                <a:spcPct val="0"/>
              </a:spcBef>
              <a:spcAft>
                <a:spcPct val="0"/>
              </a:spcAft>
              <a:buClrTx/>
              <a:buSzTx/>
              <a:buFontTx/>
              <a:buNone/>
              <a:tabLst>
                <a:tab pos="5429250" algn="l"/>
              </a:tabLst>
            </a:pPr>
            <a:endPar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endParaRPr>
          </a:p>
        </p:txBody>
      </p:sp>
      <p:sp>
        <p:nvSpPr>
          <p:cNvPr id="38" name="Oval 11"/>
          <p:cNvSpPr>
            <a:spLocks noChangeArrowheads="1"/>
          </p:cNvSpPr>
          <p:nvPr/>
        </p:nvSpPr>
        <p:spPr bwMode="auto">
          <a:xfrm>
            <a:off x="2286000" y="1039685"/>
            <a:ext cx="182562" cy="182563"/>
          </a:xfrm>
          <a:prstGeom prst="ellipse">
            <a:avLst/>
          </a:prstGeom>
          <a:solidFill>
            <a:srgbClr val="006600"/>
          </a:solidFill>
          <a:ln>
            <a:noFill/>
          </a:ln>
        </p:spPr>
        <p:txBody>
          <a:bodyPr vert="horz" wrap="squar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bg1"/>
                </a:solidFill>
                <a:effectLst/>
                <a:latin typeface="Arial" pitchFamily="34" charset="0"/>
                <a:cs typeface="Arial" pitchFamily="34" charset="0"/>
                <a:sym typeface="Wingdings" panose="05000000000000000000" pitchFamily="2" charset="2"/>
              </a:rPr>
              <a:t></a:t>
            </a:r>
            <a:endParaRPr kumimoji="0" lang="en-US" altLang="en-US" sz="1200" b="0" i="0" u="none" strike="noStrike" cap="none" normalizeH="0" baseline="0" dirty="0">
              <a:ln>
                <a:noFill/>
              </a:ln>
              <a:solidFill>
                <a:schemeClr val="bg1"/>
              </a:solidFill>
              <a:effectLst/>
              <a:latin typeface="Arial" pitchFamily="34" charset="0"/>
              <a:cs typeface="Arial" pitchFamily="34" charset="0"/>
            </a:endParaRPr>
          </a:p>
        </p:txBody>
      </p:sp>
      <p:sp>
        <p:nvSpPr>
          <p:cNvPr id="39" name="Oval 12"/>
          <p:cNvSpPr>
            <a:spLocks noChangeArrowheads="1"/>
          </p:cNvSpPr>
          <p:nvPr/>
        </p:nvSpPr>
        <p:spPr bwMode="auto">
          <a:xfrm>
            <a:off x="7138195" y="1039686"/>
            <a:ext cx="182563" cy="182563"/>
          </a:xfrm>
          <a:prstGeom prst="ellipse">
            <a:avLst/>
          </a:prstGeom>
          <a:solidFill>
            <a:srgbClr val="006600"/>
          </a:solidFill>
          <a:ln>
            <a:noFill/>
          </a:ln>
        </p:spPr>
        <p:txBody>
          <a:bodyPr vert="horz" wrap="squar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bg1"/>
                </a:solidFill>
                <a:effectLst/>
                <a:latin typeface="Arial" pitchFamily="34" charset="0"/>
                <a:cs typeface="Arial" pitchFamily="34" charset="0"/>
                <a:sym typeface="Wingdings" panose="05000000000000000000" pitchFamily="2" charset="2"/>
              </a:rPr>
              <a:t></a:t>
            </a:r>
            <a:endParaRPr kumimoji="0" lang="en-US" altLang="en-US" sz="1200" b="0" i="0" u="none" strike="noStrike" cap="none" normalizeH="0" baseline="0" dirty="0">
              <a:ln>
                <a:noFill/>
              </a:ln>
              <a:solidFill>
                <a:schemeClr val="bg1"/>
              </a:solidFill>
              <a:effectLst/>
              <a:latin typeface="Arial" pitchFamily="34" charset="0"/>
              <a:cs typeface="Arial" pitchFamily="34" charset="0"/>
            </a:endParaRPr>
          </a:p>
        </p:txBody>
      </p:sp>
      <p:sp>
        <p:nvSpPr>
          <p:cNvPr id="40" name="Oval 6"/>
          <p:cNvSpPr>
            <a:spLocks noChangeArrowheads="1"/>
          </p:cNvSpPr>
          <p:nvPr/>
        </p:nvSpPr>
        <p:spPr bwMode="auto">
          <a:xfrm>
            <a:off x="4572000" y="1039685"/>
            <a:ext cx="182563" cy="182563"/>
          </a:xfrm>
          <a:prstGeom prst="ellipse">
            <a:avLst/>
          </a:prstGeom>
          <a:solidFill>
            <a:srgbClr val="006600"/>
          </a:solidFill>
          <a:ln>
            <a:noFill/>
          </a:ln>
        </p:spPr>
        <p:txBody>
          <a:bodyPr vert="horz" wrap="squar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bg1"/>
                </a:solidFill>
                <a:effectLst/>
                <a:latin typeface="Arial" pitchFamily="34" charset="0"/>
                <a:cs typeface="Arial" pitchFamily="34" charset="0"/>
                <a:sym typeface="Wingdings" panose="05000000000000000000" pitchFamily="2" charset="2"/>
              </a:rPr>
              <a:t></a:t>
            </a:r>
            <a:endParaRPr kumimoji="0" lang="en-US" altLang="en-US" sz="1200" b="0" i="0" u="none" strike="noStrike" cap="none" normalizeH="0" baseline="0" dirty="0">
              <a:ln>
                <a:noFill/>
              </a:ln>
              <a:solidFill>
                <a:schemeClr val="bg1"/>
              </a:solidFill>
              <a:effectLst/>
              <a:latin typeface="Arial" pitchFamily="34" charset="0"/>
              <a:cs typeface="Arial" pitchFamily="34" charset="0"/>
            </a:endParaRPr>
          </a:p>
        </p:txBody>
      </p:sp>
      <p:sp>
        <p:nvSpPr>
          <p:cNvPr id="41" name="Oval 10"/>
          <p:cNvSpPr>
            <a:spLocks noChangeArrowheads="1"/>
          </p:cNvSpPr>
          <p:nvPr/>
        </p:nvSpPr>
        <p:spPr bwMode="auto">
          <a:xfrm>
            <a:off x="342901" y="1039686"/>
            <a:ext cx="182562" cy="182562"/>
          </a:xfrm>
          <a:prstGeom prst="ellipse">
            <a:avLst/>
          </a:prstGeom>
          <a:solidFill>
            <a:srgbClr val="006600"/>
          </a:solidFill>
          <a:ln>
            <a:noFill/>
          </a:ln>
        </p:spPr>
        <p:txBody>
          <a:bodyPr vert="horz" wrap="squar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bg1"/>
                </a:solidFill>
                <a:effectLst/>
                <a:latin typeface="Arial" pitchFamily="34" charset="0"/>
                <a:cs typeface="Arial" pitchFamily="34" charset="0"/>
                <a:sym typeface="Wingdings" panose="05000000000000000000" pitchFamily="2" charset="2"/>
              </a:rPr>
              <a:t></a:t>
            </a:r>
            <a:endParaRPr kumimoji="0" lang="en-US" altLang="en-US" sz="1200" b="0" i="0" u="none" strike="noStrike" cap="none" normalizeH="0" baseline="0" dirty="0">
              <a:ln>
                <a:noFill/>
              </a:ln>
              <a:solidFill>
                <a:schemeClr val="bg1"/>
              </a:solidFill>
              <a:effectLst/>
              <a:latin typeface="Arial" pitchFamily="34" charset="0"/>
              <a:cs typeface="Arial" pitchFamily="34" charset="0"/>
            </a:endParaRPr>
          </a:p>
        </p:txBody>
      </p:sp>
      <p:sp>
        <p:nvSpPr>
          <p:cNvPr id="25" name="TextBox 24"/>
          <p:cNvSpPr txBox="1"/>
          <p:nvPr/>
        </p:nvSpPr>
        <p:spPr>
          <a:xfrm>
            <a:off x="3359328" y="524754"/>
            <a:ext cx="2425344" cy="430887"/>
          </a:xfrm>
          <a:prstGeom prst="rect">
            <a:avLst/>
          </a:prstGeom>
          <a:noFill/>
        </p:spPr>
        <p:txBody>
          <a:bodyPr wrap="none" rtlCol="0">
            <a:spAutoFit/>
          </a:bodyPr>
          <a:lstStyle/>
          <a:p>
            <a:r>
              <a:rPr lang="en-US" sz="2200" b="1" dirty="0">
                <a:solidFill>
                  <a:srgbClr val="CC9900"/>
                </a:solidFill>
              </a:rPr>
              <a:t>Add Team Member</a:t>
            </a:r>
            <a:endParaRPr lang="en-US" sz="2200" dirty="0">
              <a:solidFill>
                <a:srgbClr val="CC9900"/>
              </a:solidFill>
            </a:endParaRPr>
          </a:p>
        </p:txBody>
      </p:sp>
    </p:spTree>
    <p:extLst>
      <p:ext uri="{BB962C8B-B14F-4D97-AF65-F5344CB8AC3E}">
        <p14:creationId xmlns:p14="http://schemas.microsoft.com/office/powerpoint/2010/main" val="31185129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37160" y="228600"/>
            <a:ext cx="8869680" cy="261610"/>
          </a:xfrm>
          <a:prstGeom prst="rect">
            <a:avLst/>
          </a:prstGeom>
          <a:solidFill>
            <a:schemeClr val="tx1">
              <a:lumMod val="85000"/>
              <a:lumOff val="15000"/>
            </a:schemeClr>
          </a:solidFill>
        </p:spPr>
        <p:txBody>
          <a:bodyPr wrap="square" rtlCol="0">
            <a:spAutoFit/>
          </a:bodyPr>
          <a:lstStyle/>
          <a:p>
            <a:pPr>
              <a:tabLst>
                <a:tab pos="3138488" algn="l"/>
              </a:tabLst>
            </a:pPr>
            <a:r>
              <a:rPr lang="en-US" sz="1100" b="1" dirty="0">
                <a:solidFill>
                  <a:srgbClr val="FFFFFF"/>
                </a:solidFill>
                <a:ea typeface="Calibri"/>
                <a:cs typeface="Times New Roman"/>
              </a:rPr>
              <a:t> Home				</a:t>
            </a:r>
            <a:r>
              <a:rPr lang="en-US" sz="1100" b="1" dirty="0">
                <a:solidFill>
                  <a:schemeClr val="bg1"/>
                </a:solidFill>
                <a:ea typeface="Calibri"/>
                <a:cs typeface="Times New Roman"/>
              </a:rPr>
              <a:t>	Help </a:t>
            </a:r>
            <a:r>
              <a:rPr lang="en-US" sz="1100" b="1" dirty="0">
                <a:solidFill>
                  <a:schemeClr val="bg1"/>
                </a:solidFill>
                <a:ea typeface="Calibri"/>
                <a:cs typeface="Times New Roman"/>
                <a:sym typeface="Wingdings 3"/>
              </a:rPr>
              <a:t>          Minnie Mouse – Sign Out</a:t>
            </a:r>
            <a:r>
              <a:rPr lang="en-US" sz="1100" b="1" dirty="0">
                <a:solidFill>
                  <a:srgbClr val="FFFFFF"/>
                </a:solidFill>
                <a:ea typeface="Calibri"/>
                <a:cs typeface="Times New Roman"/>
              </a:rPr>
              <a:t> </a:t>
            </a:r>
            <a:endParaRPr lang="en-US" sz="1100" u="sng" dirty="0"/>
          </a:p>
        </p:txBody>
      </p:sp>
      <p:sp>
        <p:nvSpPr>
          <p:cNvPr id="18" name="TextBox 17"/>
          <p:cNvSpPr txBox="1"/>
          <p:nvPr/>
        </p:nvSpPr>
        <p:spPr>
          <a:xfrm>
            <a:off x="228600" y="1600200"/>
            <a:ext cx="8686800" cy="2277547"/>
          </a:xfrm>
          <a:prstGeom prst="rect">
            <a:avLst/>
          </a:prstGeom>
          <a:noFill/>
        </p:spPr>
        <p:txBody>
          <a:bodyPr wrap="square" rtlCol="0">
            <a:spAutoFit/>
          </a:bodyPr>
          <a:lstStyle/>
          <a:p>
            <a:pPr>
              <a:tabLst>
                <a:tab pos="5429250" algn="l"/>
              </a:tabLst>
            </a:pPr>
            <a:r>
              <a:rPr lang="en-US" sz="1600" dirty="0">
                <a:solidFill>
                  <a:srgbClr val="CC9900"/>
                </a:solidFill>
                <a:ea typeface="Calibri"/>
                <a:cs typeface="Times New Roman"/>
              </a:rPr>
              <a:t>My Competencies </a:t>
            </a:r>
            <a:r>
              <a:rPr lang="en-US" sz="1600" dirty="0">
                <a:solidFill>
                  <a:srgbClr val="FFC000"/>
                </a:solidFill>
                <a:ea typeface="Calibri"/>
                <a:cs typeface="Times New Roman"/>
              </a:rPr>
              <a:t> </a:t>
            </a:r>
            <a:endParaRPr lang="en-US" sz="1600" dirty="0">
              <a:ea typeface="Calibri"/>
              <a:cs typeface="Times New Roman"/>
            </a:endParaRPr>
          </a:p>
          <a:p>
            <a:r>
              <a:rPr lang="en-US" sz="1200" i="1" dirty="0">
                <a:solidFill>
                  <a:schemeClr val="tx1">
                    <a:lumMod val="65000"/>
                    <a:lumOff val="35000"/>
                  </a:schemeClr>
                </a:solidFill>
                <a:ea typeface="Calibri"/>
                <a:cs typeface="Times New Roman"/>
              </a:rPr>
              <a:t>Your immediate supervisor has not submitted an assessment.  Send a request </a:t>
            </a:r>
            <a:r>
              <a:rPr lang="en-US" sz="1200" i="1" u="sng" dirty="0">
                <a:solidFill>
                  <a:srgbClr val="0070C0"/>
                </a:solidFill>
                <a:ea typeface="Calibri"/>
                <a:cs typeface="Times New Roman"/>
              </a:rPr>
              <a:t>here</a:t>
            </a:r>
            <a:r>
              <a:rPr lang="en-US" sz="1200" i="1" dirty="0">
                <a:solidFill>
                  <a:srgbClr val="7F7F7F"/>
                </a:solidFill>
                <a:ea typeface="Calibri"/>
                <a:cs typeface="Times New Roman"/>
              </a:rPr>
              <a:t>.</a:t>
            </a:r>
          </a:p>
          <a:p>
            <a:endParaRPr lang="en-US" sz="1200" i="1" dirty="0">
              <a:solidFill>
                <a:srgbClr val="7F7F7F"/>
              </a:solidFill>
              <a:ea typeface="Calibri"/>
              <a:cs typeface="Times New Roman"/>
            </a:endParaRPr>
          </a:p>
          <a:p>
            <a:pPr marL="457200" marR="0" algn="ctr">
              <a:spcBef>
                <a:spcPts val="0"/>
              </a:spcBef>
              <a:spcAft>
                <a:spcPts val="0"/>
              </a:spcAft>
            </a:pPr>
            <a:r>
              <a:rPr lang="en-US" sz="1200" i="1" dirty="0">
                <a:solidFill>
                  <a:srgbClr val="595959"/>
                </a:solidFill>
                <a:ea typeface="Calibri"/>
                <a:cs typeface="Times New Roman"/>
              </a:rPr>
              <a:t>No Results Available</a:t>
            </a:r>
            <a:endParaRPr lang="en-US" sz="1100" dirty="0">
              <a:ea typeface="Calibri"/>
              <a:cs typeface="Times New Roman"/>
            </a:endParaRPr>
          </a:p>
          <a:p>
            <a:r>
              <a:rPr lang="en-US" sz="1600" i="1" dirty="0">
                <a:solidFill>
                  <a:srgbClr val="7F7F7F"/>
                </a:solidFill>
                <a:ea typeface="Calibri"/>
                <a:cs typeface="Times New Roman"/>
              </a:rPr>
              <a:t> </a:t>
            </a:r>
            <a:endParaRPr lang="en-US" sz="1100" dirty="0">
              <a:ea typeface="Calibri"/>
              <a:cs typeface="Times New Roman"/>
            </a:endParaRPr>
          </a:p>
          <a:p>
            <a:r>
              <a:rPr lang="en-US" sz="1100" dirty="0">
                <a:solidFill>
                  <a:srgbClr val="000000"/>
                </a:solidFill>
                <a:ea typeface="Calibri"/>
                <a:cs typeface="Times New Roman"/>
              </a:rPr>
              <a:t> </a:t>
            </a:r>
            <a:endParaRPr lang="en-US" sz="1100" dirty="0">
              <a:ea typeface="Calibri"/>
              <a:cs typeface="Times New Roman"/>
            </a:endParaRPr>
          </a:p>
          <a:p>
            <a:pPr algn="r"/>
            <a:r>
              <a:rPr lang="en-US" sz="1100" dirty="0">
                <a:solidFill>
                  <a:srgbClr val="595959"/>
                </a:solidFill>
                <a:ea typeface="Calibri"/>
                <a:cs typeface="Times New Roman"/>
              </a:rPr>
              <a:t> </a:t>
            </a:r>
            <a:endParaRPr lang="en-US" sz="1100" dirty="0">
              <a:ea typeface="Calibri"/>
              <a:cs typeface="Times New Roman"/>
            </a:endParaRPr>
          </a:p>
          <a:p>
            <a:pPr lvl="0">
              <a:tabLst>
                <a:tab pos="5429250" algn="l"/>
              </a:tabLst>
            </a:pPr>
            <a:r>
              <a:rPr lang="en-US" sz="1600" dirty="0">
                <a:solidFill>
                  <a:srgbClr val="CC9900"/>
                </a:solidFill>
                <a:ea typeface="Calibri"/>
                <a:cs typeface="Times New Roman"/>
              </a:rPr>
              <a:t>My Team’s Competencies </a:t>
            </a:r>
            <a:r>
              <a:rPr lang="en-US" sz="1600" dirty="0">
                <a:solidFill>
                  <a:srgbClr val="FFC000"/>
                </a:solidFill>
                <a:ea typeface="Calibri"/>
                <a:cs typeface="Times New Roman"/>
              </a:rPr>
              <a:t> </a:t>
            </a:r>
            <a:endParaRPr lang="en-US" sz="1600" dirty="0">
              <a:solidFill>
                <a:prstClr val="black"/>
              </a:solidFill>
              <a:ea typeface="Calibri"/>
              <a:cs typeface="Times New Roman"/>
            </a:endParaRPr>
          </a:p>
          <a:p>
            <a:pPr lvl="0"/>
            <a:r>
              <a:rPr lang="en-US" sz="1200" dirty="0">
                <a:solidFill>
                  <a:prstClr val="black">
                    <a:lumMod val="65000"/>
                    <a:lumOff val="35000"/>
                  </a:prstClr>
                </a:solidFill>
                <a:ea typeface="Calibri"/>
                <a:cs typeface="Times New Roman"/>
              </a:rPr>
              <a:t>Direct Reports:  1</a:t>
            </a:r>
          </a:p>
          <a:p>
            <a:pPr lvl="0"/>
            <a:endParaRPr lang="en-US" sz="1200" dirty="0">
              <a:solidFill>
                <a:prstClr val="black">
                  <a:lumMod val="65000"/>
                  <a:lumOff val="35000"/>
                </a:prstClr>
              </a:solidFill>
              <a:ea typeface="Calibri"/>
              <a:cs typeface="Times New Roman"/>
            </a:endParaRPr>
          </a:p>
          <a:p>
            <a:pPr algn="ctr"/>
            <a:r>
              <a:rPr lang="en-US" sz="1200" i="1" dirty="0">
                <a:solidFill>
                  <a:srgbClr val="595959"/>
                </a:solidFill>
                <a:ea typeface="Calibri"/>
                <a:cs typeface="Times New Roman"/>
              </a:rPr>
              <a:t>No Results Available</a:t>
            </a:r>
            <a:endParaRPr lang="en-US" sz="1100" dirty="0">
              <a:ea typeface="Calibri"/>
              <a:cs typeface="Times New Roman"/>
            </a:endParaRPr>
          </a:p>
        </p:txBody>
      </p:sp>
      <p:sp>
        <p:nvSpPr>
          <p:cNvPr id="8" name="Text Box 3"/>
          <p:cNvSpPr txBox="1"/>
          <p:nvPr/>
        </p:nvSpPr>
        <p:spPr>
          <a:xfrm>
            <a:off x="2438400" y="1143000"/>
            <a:ext cx="1737360" cy="182880"/>
          </a:xfrm>
          <a:prstGeom prst="rect">
            <a:avLst/>
          </a:prstGeom>
          <a:solidFill>
            <a:schemeClr val="bg1"/>
          </a:solidFill>
          <a:ln w="6350">
            <a:solidFill>
              <a:schemeClr val="accent5">
                <a:lumMod val="75000"/>
              </a:schemeClr>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ctr" anchorCtr="0" forceAA="0" compatLnSpc="1">
            <a:prstTxWarp prst="textNoShape">
              <a:avLst/>
            </a:prstTxWarp>
            <a:noAutofit/>
          </a:bodyPr>
          <a:lstStyle/>
          <a:p>
            <a:pPr marL="0" marR="0" algn="ctr">
              <a:spcBef>
                <a:spcPts val="0"/>
              </a:spcBef>
              <a:spcAft>
                <a:spcPts val="0"/>
              </a:spcAft>
            </a:pPr>
            <a:r>
              <a:rPr lang="en-US" sz="1100" b="1" dirty="0">
                <a:solidFill>
                  <a:schemeClr val="accent5">
                    <a:lumMod val="75000"/>
                  </a:schemeClr>
                </a:solidFill>
                <a:effectLst/>
                <a:ea typeface="Calibri"/>
                <a:cs typeface="Times New Roman"/>
              </a:rPr>
              <a:t>My Competencies</a:t>
            </a:r>
            <a:endParaRPr lang="en-US" sz="1100" dirty="0">
              <a:solidFill>
                <a:schemeClr val="accent5">
                  <a:lumMod val="75000"/>
                </a:schemeClr>
              </a:solidFill>
              <a:effectLst/>
              <a:ea typeface="Calibri"/>
              <a:cs typeface="Times New Roman"/>
            </a:endParaRPr>
          </a:p>
        </p:txBody>
      </p:sp>
      <p:sp>
        <p:nvSpPr>
          <p:cNvPr id="9" name="Text Box 4"/>
          <p:cNvSpPr txBox="1"/>
          <p:nvPr/>
        </p:nvSpPr>
        <p:spPr>
          <a:xfrm>
            <a:off x="4630387" y="1143000"/>
            <a:ext cx="1737360" cy="182880"/>
          </a:xfrm>
          <a:prstGeom prst="rect">
            <a:avLst/>
          </a:prstGeom>
          <a:solidFill>
            <a:schemeClr val="bg1"/>
          </a:solidFill>
          <a:ln w="6350">
            <a:solidFill>
              <a:schemeClr val="accent5">
                <a:lumMod val="75000"/>
              </a:schemeClr>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ctr" anchorCtr="0" forceAA="0" compatLnSpc="1">
            <a:prstTxWarp prst="textNoShape">
              <a:avLst/>
            </a:prstTxWarp>
            <a:noAutofit/>
          </a:bodyPr>
          <a:lstStyle/>
          <a:p>
            <a:pPr marL="0" marR="0" algn="ctr">
              <a:spcBef>
                <a:spcPts val="0"/>
              </a:spcBef>
              <a:spcAft>
                <a:spcPts val="0"/>
              </a:spcAft>
            </a:pPr>
            <a:r>
              <a:rPr lang="en-US" sz="1100" b="1" dirty="0">
                <a:solidFill>
                  <a:schemeClr val="accent5">
                    <a:lumMod val="75000"/>
                  </a:schemeClr>
                </a:solidFill>
                <a:effectLst/>
                <a:ea typeface="Calibri"/>
                <a:cs typeface="Times New Roman"/>
              </a:rPr>
              <a:t>My Team’s Competencies</a:t>
            </a:r>
            <a:endParaRPr lang="en-US" sz="1100" dirty="0">
              <a:solidFill>
                <a:schemeClr val="accent5">
                  <a:lumMod val="75000"/>
                </a:schemeClr>
              </a:solidFill>
              <a:effectLst/>
              <a:ea typeface="Calibri"/>
              <a:cs typeface="Times New Roman"/>
            </a:endParaRPr>
          </a:p>
        </p:txBody>
      </p:sp>
      <p:graphicFrame>
        <p:nvGraphicFramePr>
          <p:cNvPr id="26" name="Table 25"/>
          <p:cNvGraphicFramePr>
            <a:graphicFrameLocks noGrp="1"/>
          </p:cNvGraphicFramePr>
          <p:nvPr>
            <p:extLst>
              <p:ext uri="{D42A27DB-BD31-4B8C-83A1-F6EECF244321}">
                <p14:modId xmlns:p14="http://schemas.microsoft.com/office/powerpoint/2010/main" val="2765445330"/>
              </p:ext>
            </p:extLst>
          </p:nvPr>
        </p:nvGraphicFramePr>
        <p:xfrm>
          <a:off x="457200" y="4267200"/>
          <a:ext cx="8229600" cy="1010667"/>
        </p:xfrm>
        <a:graphic>
          <a:graphicData uri="http://schemas.openxmlformats.org/drawingml/2006/table">
            <a:tbl>
              <a:tblPr firstRow="1" firstCol="1" bandRow="1"/>
              <a:tblGrid>
                <a:gridCol w="700834">
                  <a:extLst>
                    <a:ext uri="{9D8B030D-6E8A-4147-A177-3AD203B41FA5}">
                      <a16:colId xmlns:a16="http://schemas.microsoft.com/office/drawing/2014/main" val="20000"/>
                    </a:ext>
                  </a:extLst>
                </a:gridCol>
                <a:gridCol w="4723246">
                  <a:extLst>
                    <a:ext uri="{9D8B030D-6E8A-4147-A177-3AD203B41FA5}">
                      <a16:colId xmlns:a16="http://schemas.microsoft.com/office/drawing/2014/main" val="20001"/>
                    </a:ext>
                  </a:extLst>
                </a:gridCol>
                <a:gridCol w="701380">
                  <a:extLst>
                    <a:ext uri="{9D8B030D-6E8A-4147-A177-3AD203B41FA5}">
                      <a16:colId xmlns:a16="http://schemas.microsoft.com/office/drawing/2014/main" val="20002"/>
                    </a:ext>
                  </a:extLst>
                </a:gridCol>
                <a:gridCol w="701380">
                  <a:extLst>
                    <a:ext uri="{9D8B030D-6E8A-4147-A177-3AD203B41FA5}">
                      <a16:colId xmlns:a16="http://schemas.microsoft.com/office/drawing/2014/main" val="20003"/>
                    </a:ext>
                  </a:extLst>
                </a:gridCol>
                <a:gridCol w="701380">
                  <a:extLst>
                    <a:ext uri="{9D8B030D-6E8A-4147-A177-3AD203B41FA5}">
                      <a16:colId xmlns:a16="http://schemas.microsoft.com/office/drawing/2014/main" val="20004"/>
                    </a:ext>
                  </a:extLst>
                </a:gridCol>
                <a:gridCol w="701380">
                  <a:extLst>
                    <a:ext uri="{9D8B030D-6E8A-4147-A177-3AD203B41FA5}">
                      <a16:colId xmlns:a16="http://schemas.microsoft.com/office/drawing/2014/main" val="20005"/>
                    </a:ext>
                  </a:extLst>
                </a:gridCol>
              </a:tblGrid>
              <a:tr h="203894">
                <a:tc rowSpan="2" gridSpan="2">
                  <a:txBody>
                    <a:bodyPr/>
                    <a:lstStyle/>
                    <a:p>
                      <a:pPr marL="0" marR="0" algn="ctr">
                        <a:spcBef>
                          <a:spcPts val="0"/>
                        </a:spcBef>
                        <a:spcAft>
                          <a:spcPts val="0"/>
                        </a:spcAft>
                      </a:pPr>
                      <a:r>
                        <a:rPr lang="en-US" sz="1100" b="1" dirty="0">
                          <a:solidFill>
                            <a:srgbClr val="404040"/>
                          </a:solidFill>
                          <a:effectLst/>
                          <a:latin typeface="Calibri"/>
                          <a:ea typeface="Calibri"/>
                          <a:cs typeface="Times New Roman"/>
                        </a:rPr>
                        <a:t>Team Members</a:t>
                      </a:r>
                      <a:endParaRPr lang="en-US" sz="1000" dirty="0">
                        <a:effectLst/>
                        <a:latin typeface="Calibri"/>
                        <a:ea typeface="Calibri"/>
                        <a:cs typeface="Times New Roman"/>
                      </a:endParaRPr>
                    </a:p>
                    <a:p>
                      <a:pPr marL="0" marR="0" algn="ctr">
                        <a:spcBef>
                          <a:spcPts val="0"/>
                        </a:spcBef>
                        <a:spcAft>
                          <a:spcPts val="0"/>
                        </a:spcAft>
                      </a:pPr>
                      <a:r>
                        <a:rPr lang="en-US" sz="300" b="1" dirty="0">
                          <a:solidFill>
                            <a:srgbClr val="404040"/>
                          </a:solidFill>
                          <a:effectLst/>
                          <a:latin typeface="Calibri"/>
                          <a:ea typeface="Calibri"/>
                          <a:cs typeface="Times New Roman"/>
                        </a:rPr>
                        <a:t> </a:t>
                      </a:r>
                      <a:endParaRPr lang="en-US" sz="1000" dirty="0">
                        <a:effectLst/>
                        <a:latin typeface="Calibri"/>
                        <a:ea typeface="Calibri"/>
                        <a:cs typeface="Times New Roman"/>
                      </a:endParaRPr>
                    </a:p>
                    <a:p>
                      <a:pPr marL="0" marR="0">
                        <a:spcBef>
                          <a:spcPts val="0"/>
                        </a:spcBef>
                        <a:spcAft>
                          <a:spcPts val="0"/>
                        </a:spcAft>
                      </a:pPr>
                      <a:r>
                        <a:rPr lang="en-US" sz="900" i="1" dirty="0">
                          <a:solidFill>
                            <a:srgbClr val="595959"/>
                          </a:solidFill>
                          <a:effectLst/>
                          <a:latin typeface="Calibri"/>
                          <a:ea typeface="Calibri"/>
                          <a:cs typeface="Times New Roman"/>
                        </a:rPr>
                        <a:t>+ Add Team Member</a:t>
                      </a:r>
                      <a:endParaRPr lang="en-US" sz="1000" dirty="0">
                        <a:effectLst/>
                        <a:latin typeface="Calibri"/>
                        <a:ea typeface="Calibri"/>
                        <a:cs typeface="Times New Roman"/>
                      </a:endParaRPr>
                    </a:p>
                    <a:p>
                      <a:pPr marL="0" marR="0" algn="ctr">
                        <a:spcBef>
                          <a:spcPts val="0"/>
                        </a:spcBef>
                        <a:spcAft>
                          <a:spcPts val="0"/>
                        </a:spcAft>
                      </a:pPr>
                      <a:r>
                        <a:rPr lang="en-US" sz="300" i="1" dirty="0">
                          <a:solidFill>
                            <a:srgbClr val="404040"/>
                          </a:solidFill>
                          <a:effectLst/>
                          <a:latin typeface="Calibri"/>
                          <a:ea typeface="Calibri"/>
                          <a:cs typeface="Times New Roman"/>
                        </a:rPr>
                        <a:t> </a:t>
                      </a:r>
                      <a:endParaRPr lang="en-US" sz="1000" dirty="0">
                        <a:effectLst/>
                        <a:latin typeface="Calibri"/>
                        <a:ea typeface="Calibri"/>
                        <a:cs typeface="Times New Roman"/>
                      </a:endParaRPr>
                    </a:p>
                  </a:txBody>
                  <a:tcPr marL="61339" marR="61339" marT="0" marB="0" anchor="ctr">
                    <a:lnL>
                      <a:noFill/>
                    </a:lnL>
                    <a:lnR w="12700" cap="flat" cmpd="sng" algn="ctr">
                      <a:solidFill>
                        <a:srgbClr val="C4BC96"/>
                      </a:solidFill>
                      <a:prstDash val="solid"/>
                      <a:round/>
                      <a:headEnd type="none" w="med" len="med"/>
                      <a:tailEnd type="none" w="med" len="med"/>
                    </a:lnR>
                    <a:lnT>
                      <a:noFill/>
                    </a:lnT>
                    <a:lnB w="12700" cap="flat" cmpd="sng" algn="ctr">
                      <a:solidFill>
                        <a:srgbClr val="C4BC96"/>
                      </a:solidFill>
                      <a:prstDash val="solid"/>
                      <a:round/>
                      <a:headEnd type="none" w="med" len="med"/>
                      <a:tailEnd type="none" w="med" len="med"/>
                    </a:lnB>
                  </a:tcPr>
                </a:tc>
                <a:tc rowSpan="2" hMerge="1">
                  <a:txBody>
                    <a:bodyPr/>
                    <a:lstStyle/>
                    <a:p>
                      <a:endParaRPr lang="en-US"/>
                    </a:p>
                  </a:txBody>
                  <a:tcPr/>
                </a:tc>
                <a:tc gridSpan="4">
                  <a:txBody>
                    <a:bodyPr/>
                    <a:lstStyle/>
                    <a:p>
                      <a:pPr marL="0" marR="0" algn="ctr">
                        <a:spcBef>
                          <a:spcPts val="0"/>
                        </a:spcBef>
                        <a:spcAft>
                          <a:spcPts val="0"/>
                        </a:spcAft>
                      </a:pPr>
                      <a:r>
                        <a:rPr lang="en-US" sz="900" b="1" dirty="0">
                          <a:solidFill>
                            <a:srgbClr val="FFFFFF"/>
                          </a:solidFill>
                          <a:effectLst/>
                          <a:latin typeface="Calibri"/>
                          <a:ea typeface="Calibri"/>
                          <a:cs typeface="Times New Roman"/>
                        </a:rPr>
                        <a:t>Competencies At or Above Targeted Proficiency</a:t>
                      </a:r>
                      <a:endParaRPr lang="en-US" sz="1000" dirty="0">
                        <a:effectLst/>
                        <a:latin typeface="Calibri"/>
                        <a:ea typeface="Calibri"/>
                        <a:cs typeface="Times New Roman"/>
                      </a:endParaRPr>
                    </a:p>
                  </a:txBody>
                  <a:tcPr marL="61339" marR="61339"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948A54"/>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03894">
                <a:tc gridSpan="2" vMerge="1">
                  <a:txBody>
                    <a:bodyPr/>
                    <a:lstStyle/>
                    <a:p>
                      <a:endParaRPr lang="en-US"/>
                    </a:p>
                  </a:txBody>
                  <a:tcPr/>
                </a:tc>
                <a:tc hMerge="1" vMerge="1">
                  <a:txBody>
                    <a:bodyPr/>
                    <a:lstStyle/>
                    <a:p>
                      <a:endParaRPr lang="en-US"/>
                    </a:p>
                  </a:txBody>
                  <a:tcPr/>
                </a:tc>
                <a:tc>
                  <a:txBody>
                    <a:bodyPr/>
                    <a:lstStyle/>
                    <a:p>
                      <a:pPr marL="0" marR="0" algn="ctr">
                        <a:spcBef>
                          <a:spcPts val="0"/>
                        </a:spcBef>
                        <a:spcAft>
                          <a:spcPts val="0"/>
                        </a:spcAft>
                      </a:pPr>
                      <a:r>
                        <a:rPr lang="en-US" sz="900" b="1">
                          <a:solidFill>
                            <a:srgbClr val="FFFFFF"/>
                          </a:solidFill>
                          <a:effectLst/>
                          <a:latin typeface="Calibri"/>
                          <a:ea typeface="Calibri"/>
                          <a:cs typeface="Times New Roman"/>
                        </a:rPr>
                        <a:t>Leadership</a:t>
                      </a:r>
                      <a:endParaRPr lang="en-US" sz="1000">
                        <a:effectLst/>
                        <a:latin typeface="Calibri"/>
                        <a:ea typeface="Calibri"/>
                        <a:cs typeface="Times New Roman"/>
                      </a:endParaRPr>
                    </a:p>
                  </a:txBody>
                  <a:tcPr marL="61339" marR="61339"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948A54"/>
                    </a:solidFill>
                  </a:tcPr>
                </a:tc>
                <a:tc>
                  <a:txBody>
                    <a:bodyPr/>
                    <a:lstStyle/>
                    <a:p>
                      <a:pPr marL="0" marR="0" algn="ctr">
                        <a:spcBef>
                          <a:spcPts val="0"/>
                        </a:spcBef>
                        <a:spcAft>
                          <a:spcPts val="0"/>
                        </a:spcAft>
                      </a:pPr>
                      <a:r>
                        <a:rPr lang="en-US" sz="900" b="1">
                          <a:solidFill>
                            <a:srgbClr val="FFFFFF"/>
                          </a:solidFill>
                          <a:effectLst/>
                          <a:latin typeface="Calibri"/>
                          <a:ea typeface="Calibri"/>
                          <a:cs typeface="Times New Roman"/>
                        </a:rPr>
                        <a:t>General</a:t>
                      </a:r>
                      <a:endParaRPr lang="en-US" sz="1000">
                        <a:effectLst/>
                        <a:latin typeface="Calibri"/>
                        <a:ea typeface="Calibri"/>
                        <a:cs typeface="Times New Roman"/>
                      </a:endParaRPr>
                    </a:p>
                  </a:txBody>
                  <a:tcPr marL="61339" marR="61339"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948A54"/>
                    </a:solidFill>
                  </a:tcPr>
                </a:tc>
                <a:tc>
                  <a:txBody>
                    <a:bodyPr/>
                    <a:lstStyle/>
                    <a:p>
                      <a:pPr marL="0" marR="0" algn="ctr">
                        <a:spcBef>
                          <a:spcPts val="0"/>
                        </a:spcBef>
                        <a:spcAft>
                          <a:spcPts val="0"/>
                        </a:spcAft>
                      </a:pPr>
                      <a:r>
                        <a:rPr lang="en-US" sz="900" b="1">
                          <a:solidFill>
                            <a:srgbClr val="FFFFFF"/>
                          </a:solidFill>
                          <a:effectLst/>
                          <a:latin typeface="Calibri"/>
                          <a:ea typeface="Calibri"/>
                          <a:cs typeface="Times New Roman"/>
                        </a:rPr>
                        <a:t>Technical</a:t>
                      </a:r>
                      <a:endParaRPr lang="en-US" sz="1000">
                        <a:effectLst/>
                        <a:latin typeface="Calibri"/>
                        <a:ea typeface="Calibri"/>
                        <a:cs typeface="Times New Roman"/>
                      </a:endParaRPr>
                    </a:p>
                  </a:txBody>
                  <a:tcPr marL="61339" marR="61339"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948A54"/>
                    </a:solidFill>
                  </a:tcPr>
                </a:tc>
                <a:tc>
                  <a:txBody>
                    <a:bodyPr/>
                    <a:lstStyle/>
                    <a:p>
                      <a:pPr marL="0" marR="0" algn="ctr">
                        <a:spcBef>
                          <a:spcPts val="0"/>
                        </a:spcBef>
                        <a:spcAft>
                          <a:spcPts val="0"/>
                        </a:spcAft>
                      </a:pPr>
                      <a:r>
                        <a:rPr lang="en-US" sz="900" b="1">
                          <a:solidFill>
                            <a:srgbClr val="FFFFFF"/>
                          </a:solidFill>
                          <a:effectLst/>
                          <a:latin typeface="Calibri"/>
                          <a:ea typeface="Calibri"/>
                          <a:cs typeface="Times New Roman"/>
                        </a:rPr>
                        <a:t>Total</a:t>
                      </a:r>
                      <a:endParaRPr lang="en-US" sz="1000">
                        <a:effectLst/>
                        <a:latin typeface="Calibri"/>
                        <a:ea typeface="Calibri"/>
                        <a:cs typeface="Times New Roman"/>
                      </a:endParaRPr>
                    </a:p>
                  </a:txBody>
                  <a:tcPr marL="61339" marR="61339"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948A54"/>
                    </a:solidFill>
                  </a:tcPr>
                </a:tc>
                <a:extLst>
                  <a:ext uri="{0D108BD9-81ED-4DB2-BD59-A6C34878D82A}">
                    <a16:rowId xmlns:a16="http://schemas.microsoft.com/office/drawing/2014/main" val="10001"/>
                  </a:ext>
                </a:extLst>
              </a:tr>
              <a:tr h="465719">
                <a:tc>
                  <a:txBody>
                    <a:bodyPr/>
                    <a:lstStyle/>
                    <a:p>
                      <a:pPr marL="0" marR="0">
                        <a:spcBef>
                          <a:spcPts val="500"/>
                        </a:spcBef>
                        <a:spcAft>
                          <a:spcPts val="500"/>
                        </a:spcAft>
                      </a:pPr>
                      <a:r>
                        <a:rPr lang="en-US" sz="1100" dirty="0">
                          <a:solidFill>
                            <a:srgbClr val="CC9900"/>
                          </a:solidFill>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US" sz="1100" dirty="0">
                          <a:solidFill>
                            <a:srgbClr val="CC99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100" dirty="0">
                          <a:solidFill>
                            <a:srgbClr val="CC9900"/>
                          </a:solidFill>
                          <a:effectLst/>
                          <a:latin typeface="Calibri" panose="020F0502020204030204" pitchFamily="34" charset="0"/>
                          <a:ea typeface="Calibri" panose="020F0502020204030204" pitchFamily="34" charset="0"/>
                          <a:cs typeface="Times New Roman" panose="02020603050405020304" pitchFamily="18" charset="0"/>
                          <a:sym typeface="Wingdings 2" panose="05020102010507070707" pitchFamily="18" charset="2"/>
                        </a:rPr>
                        <a:t></a:t>
                      </a:r>
                      <a:endParaRPr lang="en-US" sz="1100" dirty="0">
                        <a:effectLst/>
                        <a:latin typeface="Calibri"/>
                        <a:ea typeface="Calibri"/>
                        <a:cs typeface="Times New Roman"/>
                      </a:endParaRPr>
                    </a:p>
                  </a:txBody>
                  <a:tcPr marL="61339" marR="61339" marT="0" marB="0">
                    <a:lnL>
                      <a:noFill/>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spcBef>
                          <a:spcPts val="500"/>
                        </a:spcBef>
                        <a:spcAft>
                          <a:spcPts val="500"/>
                        </a:spcAft>
                      </a:pPr>
                      <a:r>
                        <a:rPr lang="en-US" sz="1000" b="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Goofy Goof </a:t>
                      </a:r>
                      <a:r>
                        <a:rPr lang="en-US" sz="1000"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 GS-0343-13 Employee in Human Resources (</a:t>
                      </a:r>
                      <a:r>
                        <a:rPr lang="en-US" sz="1000" u="sng"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view details</a:t>
                      </a:r>
                      <a:r>
                        <a:rPr lang="en-US" sz="1000"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i="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Last Updated April 26, 2018</a:t>
                      </a:r>
                      <a:endParaRPr lang="en-US" sz="1000" dirty="0">
                        <a:effectLst/>
                        <a:latin typeface="Calibri"/>
                      </a:endParaRPr>
                    </a:p>
                  </a:txBody>
                  <a:tcPr marL="61339" marR="61339" marT="0" marB="0">
                    <a:lnL>
                      <a:noFill/>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595959"/>
                          </a:solidFill>
                          <a:effectLst/>
                          <a:latin typeface="Calibri"/>
                          <a:ea typeface="Calibri"/>
                          <a:cs typeface="Times New Roman"/>
                        </a:rPr>
                        <a:t>---</a:t>
                      </a:r>
                      <a:endParaRPr lang="en-US" sz="1000" dirty="0">
                        <a:effectLst/>
                        <a:latin typeface="Calibri"/>
                        <a:ea typeface="Calibri"/>
                        <a:cs typeface="Times New Roman"/>
                      </a:endParaRPr>
                    </a:p>
                  </a:txBody>
                  <a:tcPr marL="61339" marR="61339"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595959"/>
                          </a:solidFill>
                          <a:effectLst/>
                          <a:latin typeface="Calibri"/>
                          <a:ea typeface="Calibri"/>
                          <a:cs typeface="Times New Roman"/>
                        </a:rPr>
                        <a:t>---</a:t>
                      </a:r>
                      <a:endParaRPr lang="en-US" sz="1000" dirty="0">
                        <a:effectLst/>
                        <a:latin typeface="Calibri"/>
                        <a:ea typeface="Calibri"/>
                        <a:cs typeface="Times New Roman"/>
                      </a:endParaRPr>
                    </a:p>
                  </a:txBody>
                  <a:tcPr marL="61339" marR="61339"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595959"/>
                          </a:solidFill>
                          <a:effectLst/>
                          <a:latin typeface="Calibri"/>
                          <a:ea typeface="Calibri"/>
                          <a:cs typeface="Times New Roman"/>
                        </a:rPr>
                        <a:t>---</a:t>
                      </a:r>
                      <a:endParaRPr lang="en-US" sz="1000" dirty="0">
                        <a:effectLst/>
                        <a:latin typeface="Calibri"/>
                        <a:ea typeface="Calibri"/>
                        <a:cs typeface="Times New Roman"/>
                      </a:endParaRPr>
                    </a:p>
                  </a:txBody>
                  <a:tcPr marL="61339" marR="61339"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lgn="ctr">
                        <a:spcBef>
                          <a:spcPts val="0"/>
                        </a:spcBef>
                        <a:spcAft>
                          <a:spcPts val="0"/>
                        </a:spcAft>
                      </a:pPr>
                      <a:r>
                        <a:rPr lang="en-US" sz="900" b="1">
                          <a:solidFill>
                            <a:srgbClr val="595959"/>
                          </a:solidFill>
                          <a:effectLst/>
                          <a:latin typeface="Calibri"/>
                          <a:ea typeface="Calibri"/>
                          <a:cs typeface="Times New Roman"/>
                        </a:rPr>
                        <a:t>---</a:t>
                      </a:r>
                      <a:endParaRPr lang="en-US" sz="1000">
                        <a:effectLst/>
                        <a:latin typeface="Calibri"/>
                        <a:ea typeface="Calibri"/>
                        <a:cs typeface="Times New Roman"/>
                      </a:endParaRPr>
                    </a:p>
                  </a:txBody>
                  <a:tcPr marL="61339" marR="61339" marT="0" marB="0" anchor="ctr">
                    <a:lnL w="12700" cap="flat" cmpd="sng" algn="ctr">
                      <a:solidFill>
                        <a:srgbClr val="C4BC96"/>
                      </a:solidFill>
                      <a:prstDash val="solid"/>
                      <a:round/>
                      <a:headEnd type="none" w="med" len="med"/>
                      <a:tailEnd type="none" w="med" len="med"/>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EEECE1"/>
                    </a:solidFill>
                  </a:tcPr>
                </a:tc>
                <a:extLst>
                  <a:ext uri="{0D108BD9-81ED-4DB2-BD59-A6C34878D82A}">
                    <a16:rowId xmlns:a16="http://schemas.microsoft.com/office/drawing/2014/main" val="10002"/>
                  </a:ext>
                </a:extLst>
              </a:tr>
              <a:tr h="136308">
                <a:tc gridSpan="2">
                  <a:txBody>
                    <a:bodyPr/>
                    <a:lstStyle/>
                    <a:p>
                      <a:pPr marL="0" marR="0">
                        <a:spcBef>
                          <a:spcPts val="500"/>
                        </a:spcBef>
                        <a:spcAft>
                          <a:spcPts val="500"/>
                        </a:spcAft>
                      </a:pPr>
                      <a:r>
                        <a:rPr lang="en-US" sz="900" b="1" dirty="0">
                          <a:solidFill>
                            <a:srgbClr val="FFFFFF"/>
                          </a:solidFill>
                          <a:effectLst/>
                          <a:latin typeface="Calibri"/>
                          <a:ea typeface="Calibri"/>
                          <a:cs typeface="Times New Roman"/>
                        </a:rPr>
                        <a:t>Overall</a:t>
                      </a:r>
                      <a:endParaRPr lang="en-US" sz="1000" dirty="0">
                        <a:effectLst/>
                        <a:latin typeface="Calibri"/>
                        <a:ea typeface="Calibri"/>
                        <a:cs typeface="Times New Roman"/>
                      </a:endParaRPr>
                    </a:p>
                  </a:txBody>
                  <a:tcPr marL="61339" marR="61339" marT="0" marB="0">
                    <a:lnL>
                      <a:noFill/>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31849B"/>
                    </a:solidFill>
                  </a:tcPr>
                </a:tc>
                <a:tc hMerge="1">
                  <a:txBody>
                    <a:bodyPr/>
                    <a:lstStyle/>
                    <a:p>
                      <a:endParaRPr lang="en-US"/>
                    </a:p>
                  </a:txBody>
                  <a:tcPr/>
                </a:tc>
                <a:tc>
                  <a:txBody>
                    <a:bodyPr/>
                    <a:lstStyle/>
                    <a:p>
                      <a:pPr marL="0" marR="0" algn="ctr">
                        <a:spcBef>
                          <a:spcPts val="0"/>
                        </a:spcBef>
                        <a:spcAft>
                          <a:spcPts val="0"/>
                        </a:spcAft>
                      </a:pPr>
                      <a:r>
                        <a:rPr lang="en-US" sz="900" b="1" dirty="0">
                          <a:solidFill>
                            <a:srgbClr val="FFFFFF"/>
                          </a:solidFill>
                          <a:effectLst/>
                          <a:latin typeface="Calibri"/>
                          <a:ea typeface="Calibri"/>
                          <a:cs typeface="Times New Roman"/>
                        </a:rPr>
                        <a:t>-- / --</a:t>
                      </a:r>
                      <a:endParaRPr lang="en-US" sz="1000" dirty="0">
                        <a:effectLst/>
                        <a:latin typeface="Calibri"/>
                        <a:ea typeface="Calibri"/>
                        <a:cs typeface="Times New Roman"/>
                      </a:endParaRPr>
                    </a:p>
                  </a:txBody>
                  <a:tcPr marL="61339" marR="61339"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31849B"/>
                    </a:solidFill>
                  </a:tcPr>
                </a:tc>
                <a:tc>
                  <a:txBody>
                    <a:bodyPr/>
                    <a:lstStyle/>
                    <a:p>
                      <a:pPr marL="0" marR="0" algn="ctr">
                        <a:spcBef>
                          <a:spcPts val="0"/>
                        </a:spcBef>
                        <a:spcAft>
                          <a:spcPts val="0"/>
                        </a:spcAft>
                      </a:pPr>
                      <a:r>
                        <a:rPr lang="en-US" sz="900" b="1" dirty="0">
                          <a:solidFill>
                            <a:srgbClr val="FFFFFF"/>
                          </a:solidFill>
                          <a:effectLst/>
                          <a:latin typeface="Calibri"/>
                          <a:ea typeface="Calibri"/>
                          <a:cs typeface="Times New Roman"/>
                        </a:rPr>
                        <a:t>-- / --</a:t>
                      </a:r>
                      <a:endParaRPr lang="en-US" sz="1000" dirty="0">
                        <a:effectLst/>
                        <a:latin typeface="Calibri"/>
                        <a:ea typeface="Calibri"/>
                        <a:cs typeface="Times New Roman"/>
                      </a:endParaRPr>
                    </a:p>
                  </a:txBody>
                  <a:tcPr marL="61339" marR="61339"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31849B"/>
                    </a:solidFill>
                  </a:tcPr>
                </a:tc>
                <a:tc>
                  <a:txBody>
                    <a:bodyPr/>
                    <a:lstStyle/>
                    <a:p>
                      <a:pPr marL="0" marR="0" algn="ctr">
                        <a:spcBef>
                          <a:spcPts val="0"/>
                        </a:spcBef>
                        <a:spcAft>
                          <a:spcPts val="0"/>
                        </a:spcAft>
                      </a:pPr>
                      <a:r>
                        <a:rPr lang="en-US" sz="900" b="1" dirty="0">
                          <a:solidFill>
                            <a:srgbClr val="FFFFFF"/>
                          </a:solidFill>
                          <a:effectLst/>
                          <a:latin typeface="Calibri"/>
                          <a:ea typeface="Calibri"/>
                          <a:cs typeface="Times New Roman"/>
                        </a:rPr>
                        <a:t>-- / --</a:t>
                      </a:r>
                      <a:endParaRPr lang="en-US" sz="1000" dirty="0">
                        <a:effectLst/>
                        <a:latin typeface="Calibri"/>
                        <a:ea typeface="Calibri"/>
                        <a:cs typeface="Times New Roman"/>
                      </a:endParaRPr>
                    </a:p>
                  </a:txBody>
                  <a:tcPr marL="61339" marR="61339"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31849B"/>
                    </a:solidFill>
                  </a:tcPr>
                </a:tc>
                <a:tc>
                  <a:txBody>
                    <a:bodyPr/>
                    <a:lstStyle/>
                    <a:p>
                      <a:pPr marL="0" marR="0" algn="ctr">
                        <a:spcBef>
                          <a:spcPts val="0"/>
                        </a:spcBef>
                        <a:spcAft>
                          <a:spcPts val="0"/>
                        </a:spcAft>
                      </a:pPr>
                      <a:r>
                        <a:rPr lang="en-US" sz="900" b="1" dirty="0">
                          <a:solidFill>
                            <a:srgbClr val="FFFFFF"/>
                          </a:solidFill>
                          <a:effectLst/>
                          <a:latin typeface="Calibri"/>
                          <a:ea typeface="Calibri"/>
                          <a:cs typeface="Times New Roman"/>
                        </a:rPr>
                        <a:t>-- / --</a:t>
                      </a:r>
                      <a:endParaRPr lang="en-US" sz="1000" dirty="0">
                        <a:effectLst/>
                        <a:latin typeface="Calibri"/>
                        <a:ea typeface="Calibri"/>
                        <a:cs typeface="Times New Roman"/>
                      </a:endParaRPr>
                    </a:p>
                  </a:txBody>
                  <a:tcPr marL="61339" marR="61339" marT="0" marB="0" anchor="ctr">
                    <a:lnL w="12700" cap="flat" cmpd="sng" algn="ctr">
                      <a:solidFill>
                        <a:srgbClr val="C4BC96"/>
                      </a:solidFill>
                      <a:prstDash val="solid"/>
                      <a:round/>
                      <a:headEnd type="none" w="med" len="med"/>
                      <a:tailEnd type="none" w="med" len="med"/>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31849B"/>
                    </a:solidFill>
                  </a:tcPr>
                </a:tc>
                <a:extLst>
                  <a:ext uri="{0D108BD9-81ED-4DB2-BD59-A6C34878D82A}">
                    <a16:rowId xmlns:a16="http://schemas.microsoft.com/office/drawing/2014/main" val="10003"/>
                  </a:ext>
                </a:extLst>
              </a:tr>
            </a:tbl>
          </a:graphicData>
        </a:graphic>
      </p:graphicFrame>
      <p:sp>
        <p:nvSpPr>
          <p:cNvPr id="31" name="TextBox 30"/>
          <p:cNvSpPr txBox="1"/>
          <p:nvPr/>
        </p:nvSpPr>
        <p:spPr>
          <a:xfrm>
            <a:off x="4061315" y="6182436"/>
            <a:ext cx="1021370" cy="523220"/>
          </a:xfrm>
          <a:prstGeom prst="rect">
            <a:avLst/>
          </a:prstGeom>
          <a:noFill/>
        </p:spPr>
        <p:txBody>
          <a:bodyPr wrap="none" rtlCol="0">
            <a:spAutoFit/>
          </a:bodyPr>
          <a:lstStyle/>
          <a:p>
            <a:pPr algn="ctr"/>
            <a:r>
              <a:rPr lang="en-US" sz="1400" b="1" dirty="0">
                <a:solidFill>
                  <a:srgbClr val="CC9900"/>
                </a:solidFill>
                <a:ea typeface="Calibri"/>
                <a:cs typeface="Times New Roman"/>
                <a:sym typeface="Wingdings 3"/>
              </a:rPr>
              <a:t></a:t>
            </a:r>
            <a:endParaRPr lang="en-US" sz="1400" dirty="0">
              <a:ea typeface="Calibri"/>
              <a:cs typeface="Times New Roman"/>
            </a:endParaRPr>
          </a:p>
          <a:p>
            <a:r>
              <a:rPr lang="en-US" sz="1400" dirty="0">
                <a:solidFill>
                  <a:srgbClr val="595959"/>
                </a:solidFill>
                <a:ea typeface="Calibri"/>
                <a:cs typeface="Times New Roman"/>
              </a:rPr>
              <a:t>Back to Top</a:t>
            </a:r>
            <a:endParaRPr lang="en-US" sz="1400" dirty="0"/>
          </a:p>
        </p:txBody>
      </p:sp>
      <p:sp>
        <p:nvSpPr>
          <p:cNvPr id="10" name="TextBox 9"/>
          <p:cNvSpPr txBox="1"/>
          <p:nvPr/>
        </p:nvSpPr>
        <p:spPr>
          <a:xfrm>
            <a:off x="2819400" y="4896297"/>
            <a:ext cx="1920240" cy="182880"/>
          </a:xfrm>
          <a:prstGeom prst="rect">
            <a:avLst/>
          </a:prstGeom>
          <a:solidFill>
            <a:srgbClr val="FFFF99"/>
          </a:solidFill>
        </p:spPr>
        <p:txBody>
          <a:bodyPr wrap="square" lIns="0" tIns="0" rIns="0" bIns="0" rtlCol="0" anchor="ctr" anchorCtr="0">
            <a:spAutoFit/>
          </a:bodyPr>
          <a:lstStyle/>
          <a:p>
            <a:pPr algn="ctr"/>
            <a:r>
              <a:rPr lang="en-US" sz="1000" dirty="0">
                <a:solidFill>
                  <a:srgbClr val="595959"/>
                </a:solidFill>
                <a:latin typeface="Calibri" panose="020F0502020204030204" pitchFamily="34" charset="0"/>
                <a:cs typeface="Times New Roman" panose="02020603050405020304" pitchFamily="18" charset="0"/>
              </a:rPr>
              <a:t>Employee Self-Assessment Pending</a:t>
            </a:r>
            <a:endParaRPr lang="en-US" sz="1000" dirty="0"/>
          </a:p>
        </p:txBody>
      </p:sp>
      <p:sp>
        <p:nvSpPr>
          <p:cNvPr id="11" name="TextBox 10"/>
          <p:cNvSpPr txBox="1"/>
          <p:nvPr/>
        </p:nvSpPr>
        <p:spPr>
          <a:xfrm>
            <a:off x="969379" y="524754"/>
            <a:ext cx="7205242" cy="400110"/>
          </a:xfrm>
          <a:prstGeom prst="rect">
            <a:avLst/>
          </a:prstGeom>
          <a:noFill/>
        </p:spPr>
        <p:txBody>
          <a:bodyPr wrap="none" rtlCol="0">
            <a:spAutoFit/>
          </a:bodyPr>
          <a:lstStyle/>
          <a:p>
            <a:pPr algn="ctr"/>
            <a:r>
              <a:rPr lang="en-US" sz="2000" b="1" dirty="0">
                <a:solidFill>
                  <a:srgbClr val="CC9900"/>
                </a:solidFill>
              </a:rPr>
              <a:t>Competency Exploration for Development And Readiness (CEDAR)</a:t>
            </a:r>
          </a:p>
        </p:txBody>
      </p:sp>
    </p:spTree>
    <p:extLst>
      <p:ext uri="{BB962C8B-B14F-4D97-AF65-F5344CB8AC3E}">
        <p14:creationId xmlns:p14="http://schemas.microsoft.com/office/powerpoint/2010/main" val="2197709732"/>
      </p:ext>
    </p:extLst>
  </p:cSld>
  <p:clrMapOvr>
    <a:masterClrMapping/>
  </p:clrMapOvr>
  <p:transition spd="slow">
    <p:push/>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Employee</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08960" y="1478280"/>
            <a:ext cx="2926080" cy="3901440"/>
          </a:xfrm>
          <a:prstGeom prst="rect">
            <a:avLst/>
          </a:prstGeom>
        </p:spPr>
      </p:pic>
    </p:spTree>
    <p:extLst>
      <p:ext uri="{BB962C8B-B14F-4D97-AF65-F5344CB8AC3E}">
        <p14:creationId xmlns:p14="http://schemas.microsoft.com/office/powerpoint/2010/main" val="8247999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l="3891" r="3689"/>
          <a:stretch/>
        </p:blipFill>
        <p:spPr>
          <a:xfrm>
            <a:off x="1193800" y="228600"/>
            <a:ext cx="6756400" cy="6400800"/>
          </a:xfrm>
          <a:prstGeom prst="rect">
            <a:avLst/>
          </a:prstGeom>
        </p:spPr>
      </p:pic>
      <p:sp>
        <p:nvSpPr>
          <p:cNvPr id="6" name="TextBox 5"/>
          <p:cNvSpPr txBox="1"/>
          <p:nvPr/>
        </p:nvSpPr>
        <p:spPr>
          <a:xfrm>
            <a:off x="2286000" y="2005876"/>
            <a:ext cx="4724400" cy="1200329"/>
          </a:xfrm>
          <a:prstGeom prst="rect">
            <a:avLst/>
          </a:prstGeom>
          <a:gradFill flip="none" rotWithShape="1">
            <a:gsLst>
              <a:gs pos="0">
                <a:srgbClr val="0096EB"/>
              </a:gs>
              <a:gs pos="100000">
                <a:srgbClr val="015EA4"/>
              </a:gs>
            </a:gsLst>
            <a:lin ang="0" scaled="1"/>
            <a:tileRect/>
          </a:gradFill>
        </p:spPr>
        <p:txBody>
          <a:bodyPr wrap="square" rtlCol="0" anchor="ctr" anchorCtr="0">
            <a:spAutoFit/>
          </a:bodyPr>
          <a:lstStyle/>
          <a:p>
            <a:r>
              <a:rPr lang="en-US" b="1" dirty="0">
                <a:solidFill>
                  <a:schemeClr val="bg1"/>
                </a:solidFill>
              </a:rPr>
              <a:t>Minnie Mouse has started an assessment for you in the Competency Exploration for Development And Readiness (CEDAR) tool. To complete it, create your account </a:t>
            </a:r>
            <a:r>
              <a:rPr lang="en-US" b="1" u="sng" dirty="0">
                <a:solidFill>
                  <a:schemeClr val="bg1"/>
                </a:solidFill>
              </a:rPr>
              <a:t>here</a:t>
            </a:r>
            <a:r>
              <a:rPr lang="en-US" b="1" dirty="0">
                <a:solidFill>
                  <a:schemeClr val="bg1"/>
                </a:solidFill>
              </a:rPr>
              <a:t>.</a:t>
            </a:r>
          </a:p>
        </p:txBody>
      </p:sp>
    </p:spTree>
    <p:extLst>
      <p:ext uri="{BB962C8B-B14F-4D97-AF65-F5344CB8AC3E}">
        <p14:creationId xmlns:p14="http://schemas.microsoft.com/office/powerpoint/2010/main" val="15851118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37160" y="228600"/>
            <a:ext cx="8869680" cy="261610"/>
          </a:xfrm>
          <a:prstGeom prst="rect">
            <a:avLst/>
          </a:prstGeom>
          <a:solidFill>
            <a:schemeClr val="tx1">
              <a:lumMod val="85000"/>
              <a:lumOff val="15000"/>
            </a:schemeClr>
          </a:solidFill>
        </p:spPr>
        <p:txBody>
          <a:bodyPr wrap="square" rtlCol="0">
            <a:spAutoFit/>
          </a:bodyPr>
          <a:lstStyle/>
          <a:p>
            <a:pPr>
              <a:tabLst>
                <a:tab pos="3138488" algn="l"/>
              </a:tabLst>
            </a:pPr>
            <a:r>
              <a:rPr lang="en-US" sz="1100" b="1" dirty="0">
                <a:solidFill>
                  <a:srgbClr val="FFFFFF"/>
                </a:solidFill>
                <a:ea typeface="Calibri"/>
                <a:cs typeface="Times New Roman"/>
              </a:rPr>
              <a:t> Home			About 	</a:t>
            </a:r>
            <a:r>
              <a:rPr lang="en-US" sz="1100" b="1" dirty="0">
                <a:solidFill>
                  <a:schemeClr val="bg1"/>
                </a:solidFill>
                <a:ea typeface="Calibri"/>
                <a:cs typeface="Times New Roman"/>
              </a:rPr>
              <a:t>Register	Help </a:t>
            </a:r>
            <a:r>
              <a:rPr lang="en-US" sz="1100" b="1" dirty="0">
                <a:solidFill>
                  <a:schemeClr val="bg1"/>
                </a:solidFill>
                <a:ea typeface="Calibri"/>
                <a:cs typeface="Times New Roman"/>
                <a:sym typeface="Wingdings 3"/>
              </a:rPr>
              <a:t></a:t>
            </a:r>
            <a:r>
              <a:rPr lang="en-US" sz="1100" b="1" dirty="0">
                <a:solidFill>
                  <a:schemeClr val="bg1"/>
                </a:solidFill>
                <a:ea typeface="Calibri"/>
                <a:cs typeface="Times New Roman"/>
              </a:rPr>
              <a:t>	</a:t>
            </a:r>
            <a:r>
              <a:rPr lang="en-US" sz="1100" b="1" dirty="0">
                <a:solidFill>
                  <a:srgbClr val="FFFFFF"/>
                </a:solidFill>
                <a:ea typeface="Calibri"/>
                <a:cs typeface="Times New Roman"/>
              </a:rPr>
              <a:t> </a:t>
            </a:r>
            <a:endParaRPr lang="en-US" sz="1100" u="sng" dirty="0"/>
          </a:p>
        </p:txBody>
      </p:sp>
      <p:sp>
        <p:nvSpPr>
          <p:cNvPr id="17" name="TextBox 16"/>
          <p:cNvSpPr txBox="1"/>
          <p:nvPr/>
        </p:nvSpPr>
        <p:spPr>
          <a:xfrm>
            <a:off x="3146610" y="524754"/>
            <a:ext cx="2850780" cy="430887"/>
          </a:xfrm>
          <a:prstGeom prst="rect">
            <a:avLst/>
          </a:prstGeom>
          <a:noFill/>
        </p:spPr>
        <p:txBody>
          <a:bodyPr wrap="none" rtlCol="0">
            <a:spAutoFit/>
          </a:bodyPr>
          <a:lstStyle/>
          <a:p>
            <a:r>
              <a:rPr lang="en-US" sz="2200" b="1" dirty="0">
                <a:solidFill>
                  <a:srgbClr val="CC9900"/>
                </a:solidFill>
              </a:rPr>
              <a:t>CEDAR Account Set-Up</a:t>
            </a:r>
            <a:endParaRPr lang="en-US" sz="2200" dirty="0">
              <a:solidFill>
                <a:srgbClr val="CC9900"/>
              </a:solidFill>
            </a:endParaRPr>
          </a:p>
        </p:txBody>
      </p:sp>
      <p:sp>
        <p:nvSpPr>
          <p:cNvPr id="18" name="TextBox 17"/>
          <p:cNvSpPr txBox="1"/>
          <p:nvPr/>
        </p:nvSpPr>
        <p:spPr>
          <a:xfrm>
            <a:off x="1818879" y="1208631"/>
            <a:ext cx="5506243" cy="646331"/>
          </a:xfrm>
          <a:prstGeom prst="rect">
            <a:avLst/>
          </a:prstGeom>
          <a:noFill/>
        </p:spPr>
        <p:txBody>
          <a:bodyPr wrap="square" rtlCol="0">
            <a:spAutoFit/>
          </a:bodyPr>
          <a:lstStyle/>
          <a:p>
            <a:pPr algn="just"/>
            <a:r>
              <a:rPr lang="en-US" sz="1200" dirty="0"/>
              <a:t>Congratulations!  Your immediate supervisor has started a competency assessment for you.  To complete your assessment, please create an account by setting up your password below.</a:t>
            </a:r>
          </a:p>
        </p:txBody>
      </p:sp>
      <p:sp>
        <p:nvSpPr>
          <p:cNvPr id="5" name="TextBox 4"/>
          <p:cNvSpPr txBox="1"/>
          <p:nvPr/>
        </p:nvSpPr>
        <p:spPr>
          <a:xfrm>
            <a:off x="228600" y="1942622"/>
            <a:ext cx="6553201" cy="2508379"/>
          </a:xfrm>
          <a:prstGeom prst="rect">
            <a:avLst/>
          </a:prstGeom>
          <a:noFill/>
        </p:spPr>
        <p:txBody>
          <a:bodyPr wrap="square" rtlCol="0">
            <a:spAutoFit/>
          </a:bodyPr>
          <a:lstStyle/>
          <a:p>
            <a:pPr>
              <a:tabLst>
                <a:tab pos="5429250" algn="l"/>
              </a:tabLst>
            </a:pPr>
            <a:r>
              <a:rPr lang="en-US" sz="1600" dirty="0">
                <a:solidFill>
                  <a:srgbClr val="CC9900"/>
                </a:solidFill>
                <a:ea typeface="Calibri"/>
                <a:cs typeface="Times New Roman"/>
              </a:rPr>
              <a:t>Position Information </a:t>
            </a:r>
            <a:r>
              <a:rPr lang="en-US" sz="1600" dirty="0">
                <a:solidFill>
                  <a:srgbClr val="FFC000"/>
                </a:solidFill>
                <a:ea typeface="Calibri"/>
                <a:cs typeface="Times New Roman"/>
              </a:rPr>
              <a:t> </a:t>
            </a:r>
            <a:endParaRPr lang="en-US" sz="1600" dirty="0">
              <a:ea typeface="Calibri"/>
              <a:cs typeface="Times New Roman"/>
            </a:endParaRPr>
          </a:p>
          <a:p>
            <a:r>
              <a:rPr lang="en-US" sz="1600" i="1" dirty="0">
                <a:solidFill>
                  <a:srgbClr val="7F7F7F"/>
                </a:solidFill>
                <a:ea typeface="Calibri"/>
                <a:cs typeface="Times New Roman"/>
              </a:rPr>
              <a:t> </a:t>
            </a:r>
            <a:endParaRPr lang="en-US" sz="1100" dirty="0">
              <a:ea typeface="Calibri"/>
              <a:cs typeface="Times New Roman"/>
            </a:endParaRPr>
          </a:p>
          <a:p>
            <a:r>
              <a:rPr lang="en-US" sz="1100" dirty="0">
                <a:solidFill>
                  <a:srgbClr val="000000"/>
                </a:solidFill>
                <a:ea typeface="Calibri"/>
                <a:cs typeface="Times New Roman"/>
              </a:rPr>
              <a:t> </a:t>
            </a:r>
          </a:p>
          <a:p>
            <a:endParaRPr lang="en-US" sz="1100" dirty="0">
              <a:solidFill>
                <a:srgbClr val="000000"/>
              </a:solidFill>
              <a:ea typeface="Calibri"/>
              <a:cs typeface="Times New Roman"/>
            </a:endParaRPr>
          </a:p>
          <a:p>
            <a:endParaRPr lang="en-US" sz="1100" dirty="0">
              <a:solidFill>
                <a:srgbClr val="000000"/>
              </a:solidFill>
              <a:ea typeface="Calibri"/>
              <a:cs typeface="Times New Roman"/>
            </a:endParaRPr>
          </a:p>
          <a:p>
            <a:endParaRPr lang="en-US" sz="1100" dirty="0">
              <a:solidFill>
                <a:srgbClr val="000000"/>
              </a:solidFill>
              <a:ea typeface="Calibri"/>
              <a:cs typeface="Times New Roman"/>
            </a:endParaRPr>
          </a:p>
          <a:p>
            <a:endParaRPr lang="en-US" sz="1100" dirty="0">
              <a:solidFill>
                <a:srgbClr val="000000"/>
              </a:solidFill>
              <a:ea typeface="Calibri"/>
              <a:cs typeface="Times New Roman"/>
            </a:endParaRPr>
          </a:p>
          <a:p>
            <a:endParaRPr lang="en-US" sz="1100" dirty="0">
              <a:solidFill>
                <a:srgbClr val="000000"/>
              </a:solidFill>
              <a:ea typeface="Calibri"/>
              <a:cs typeface="Times New Roman"/>
            </a:endParaRPr>
          </a:p>
          <a:p>
            <a:endParaRPr lang="en-US" sz="1100" dirty="0">
              <a:solidFill>
                <a:srgbClr val="000000"/>
              </a:solidFill>
              <a:ea typeface="Calibri"/>
              <a:cs typeface="Times New Roman"/>
            </a:endParaRPr>
          </a:p>
          <a:p>
            <a:pPr marL="573088"/>
            <a:r>
              <a:rPr lang="en-US" sz="1000" dirty="0">
                <a:solidFill>
                  <a:srgbClr val="595959"/>
                </a:solidFill>
                <a:latin typeface="Calibri" panose="020F0502020204030204" pitchFamily="34" charset="0"/>
                <a:ea typeface="Calibri" panose="020F0502020204030204" pitchFamily="34" charset="0"/>
                <a:cs typeface="Times New Roman" panose="02020603050405020304" pitchFamily="18" charset="0"/>
              </a:rPr>
              <a:t>Click </a:t>
            </a:r>
            <a:r>
              <a:rPr lang="en-US" sz="1000" u="sng" dirty="0">
                <a:solidFill>
                  <a:srgbClr val="0070C0"/>
                </a:solidFill>
                <a:latin typeface="Calibri" panose="020F0502020204030204" pitchFamily="34" charset="0"/>
                <a:ea typeface="Calibri" panose="020F0502020204030204" pitchFamily="34" charset="0"/>
                <a:cs typeface="Times New Roman" panose="02020603050405020304" pitchFamily="18" charset="0"/>
              </a:rPr>
              <a:t>here</a:t>
            </a:r>
            <a:r>
              <a:rPr lang="en-US" sz="1000" dirty="0">
                <a:solidFill>
                  <a:srgbClr val="595959"/>
                </a:solidFill>
                <a:latin typeface="Calibri" panose="020F0502020204030204" pitchFamily="34" charset="0"/>
                <a:ea typeface="Calibri" panose="020F0502020204030204" pitchFamily="34" charset="0"/>
                <a:cs typeface="Times New Roman" panose="02020603050405020304" pitchFamily="18" charset="0"/>
              </a:rPr>
              <a:t> to notify your supervisor, if any of your position information needs to be edited.</a:t>
            </a:r>
            <a:endParaRPr lang="en-US" sz="1000" dirty="0">
              <a:solidFill>
                <a:srgbClr val="000000"/>
              </a:solidFill>
              <a:ea typeface="Calibri"/>
              <a:cs typeface="Times New Roman"/>
            </a:endParaRPr>
          </a:p>
          <a:p>
            <a:pPr algn="r"/>
            <a:endParaRPr lang="en-US" sz="1100" dirty="0">
              <a:solidFill>
                <a:srgbClr val="595959"/>
              </a:solidFill>
              <a:ea typeface="Calibri"/>
              <a:cs typeface="Times New Roman"/>
            </a:endParaRPr>
          </a:p>
          <a:p>
            <a:pPr algn="r"/>
            <a:r>
              <a:rPr lang="en-US" sz="1100" dirty="0">
                <a:solidFill>
                  <a:srgbClr val="595959"/>
                </a:solidFill>
                <a:ea typeface="Calibri"/>
                <a:cs typeface="Times New Roman"/>
              </a:rPr>
              <a:t> </a:t>
            </a:r>
            <a:endParaRPr lang="en-US" sz="1100" dirty="0">
              <a:ea typeface="Calibri"/>
              <a:cs typeface="Times New Roman"/>
            </a:endParaRPr>
          </a:p>
          <a:p>
            <a:pPr lvl="0">
              <a:tabLst>
                <a:tab pos="5429250" algn="l"/>
              </a:tabLst>
            </a:pPr>
            <a:r>
              <a:rPr lang="en-US" sz="1600" dirty="0">
                <a:solidFill>
                  <a:srgbClr val="CC9900"/>
                </a:solidFill>
                <a:ea typeface="Calibri"/>
                <a:cs typeface="Times New Roman"/>
              </a:rPr>
              <a:t>My Information </a:t>
            </a:r>
            <a:r>
              <a:rPr lang="en-US" sz="1600" dirty="0">
                <a:solidFill>
                  <a:srgbClr val="FFC000"/>
                </a:solidFill>
                <a:ea typeface="Calibri"/>
                <a:cs typeface="Times New Roman"/>
              </a:rPr>
              <a:t> </a:t>
            </a:r>
            <a:endParaRPr lang="en-US" sz="1600" dirty="0">
              <a:solidFill>
                <a:prstClr val="black"/>
              </a:solidFill>
              <a:ea typeface="Calibri"/>
              <a:cs typeface="Times New Roman"/>
            </a:endParaRPr>
          </a:p>
        </p:txBody>
      </p:sp>
      <p:graphicFrame>
        <p:nvGraphicFramePr>
          <p:cNvPr id="6" name="Table 5"/>
          <p:cNvGraphicFramePr>
            <a:graphicFrameLocks noGrp="1"/>
          </p:cNvGraphicFramePr>
          <p:nvPr>
            <p:extLst>
              <p:ext uri="{D42A27DB-BD31-4B8C-83A1-F6EECF244321}">
                <p14:modId xmlns:p14="http://schemas.microsoft.com/office/powerpoint/2010/main" val="1274711046"/>
              </p:ext>
            </p:extLst>
          </p:nvPr>
        </p:nvGraphicFramePr>
        <p:xfrm>
          <a:off x="457199" y="2444509"/>
          <a:ext cx="8229599" cy="1087598"/>
        </p:xfrm>
        <a:graphic>
          <a:graphicData uri="http://schemas.openxmlformats.org/drawingml/2006/table">
            <a:tbl>
              <a:tblPr firstRow="1" firstCol="1" bandRow="1"/>
              <a:tblGrid>
                <a:gridCol w="1219200">
                  <a:extLst>
                    <a:ext uri="{9D8B030D-6E8A-4147-A177-3AD203B41FA5}">
                      <a16:colId xmlns:a16="http://schemas.microsoft.com/office/drawing/2014/main" val="20000"/>
                    </a:ext>
                  </a:extLst>
                </a:gridCol>
                <a:gridCol w="2813916">
                  <a:extLst>
                    <a:ext uri="{9D8B030D-6E8A-4147-A177-3AD203B41FA5}">
                      <a16:colId xmlns:a16="http://schemas.microsoft.com/office/drawing/2014/main" val="20001"/>
                    </a:ext>
                  </a:extLst>
                </a:gridCol>
                <a:gridCol w="153156">
                  <a:extLst>
                    <a:ext uri="{9D8B030D-6E8A-4147-A177-3AD203B41FA5}">
                      <a16:colId xmlns:a16="http://schemas.microsoft.com/office/drawing/2014/main" val="20002"/>
                    </a:ext>
                  </a:extLst>
                </a:gridCol>
                <a:gridCol w="1223928">
                  <a:extLst>
                    <a:ext uri="{9D8B030D-6E8A-4147-A177-3AD203B41FA5}">
                      <a16:colId xmlns:a16="http://schemas.microsoft.com/office/drawing/2014/main" val="20003"/>
                    </a:ext>
                  </a:extLst>
                </a:gridCol>
                <a:gridCol w="2819399">
                  <a:extLst>
                    <a:ext uri="{9D8B030D-6E8A-4147-A177-3AD203B41FA5}">
                      <a16:colId xmlns:a16="http://schemas.microsoft.com/office/drawing/2014/main" val="20004"/>
                    </a:ext>
                  </a:extLst>
                </a:gridCol>
              </a:tblGrid>
              <a:tr h="149753">
                <a:tc>
                  <a:txBody>
                    <a:bodyPr/>
                    <a:lstStyle/>
                    <a:p>
                      <a:pPr marL="0" marR="0">
                        <a:spcBef>
                          <a:spcPts val="0"/>
                        </a:spcBef>
                        <a:spcAft>
                          <a:spcPts val="0"/>
                        </a:spcAft>
                        <a:tabLst>
                          <a:tab pos="5429250" algn="l"/>
                        </a:tabLst>
                      </a:pPr>
                      <a:r>
                        <a:rPr lang="en-US" sz="1000" b="1" dirty="0">
                          <a:solidFill>
                            <a:srgbClr val="31849B"/>
                          </a:solidFill>
                          <a:effectLst/>
                          <a:latin typeface="Calibri"/>
                          <a:ea typeface="Calibri"/>
                          <a:cs typeface="Times New Roman"/>
                        </a:rPr>
                        <a:t>Agency</a:t>
                      </a:r>
                      <a:endParaRPr lang="en-US" sz="1000" dirty="0">
                        <a:effectLst/>
                        <a:latin typeface="Calibri"/>
                        <a:ea typeface="Calibri"/>
                        <a:cs typeface="Times New Roman"/>
                      </a:endParaRPr>
                    </a:p>
                  </a:txBody>
                  <a:tcPr marL="61263" marR="61263" marT="0" marB="0">
                    <a:lnL>
                      <a:noFill/>
                    </a:lnL>
                    <a:lnR>
                      <a:noFill/>
                    </a:lnR>
                    <a:lnT>
                      <a:noFill/>
                    </a:lnT>
                    <a:lnB>
                      <a:noFill/>
                    </a:lnB>
                    <a:lnTlToBr w="12700" cmpd="sng">
                      <a:noFill/>
                      <a:prstDash val="solid"/>
                    </a:lnTlToBr>
                    <a:lnBlToTr w="12700" cmpd="sng">
                      <a:noFill/>
                      <a:prstDash val="solid"/>
                    </a:lnBlToTr>
                  </a:tcPr>
                </a:tc>
                <a:tc>
                  <a:txBody>
                    <a:bodyPr/>
                    <a:lstStyle/>
                    <a:p>
                      <a:pPr marL="0" marR="0">
                        <a:spcBef>
                          <a:spcPts val="0"/>
                        </a:spcBef>
                        <a:spcAft>
                          <a:spcPts val="0"/>
                        </a:spcAft>
                        <a:tabLst>
                          <a:tab pos="5429250" algn="l"/>
                        </a:tabLst>
                      </a:pPr>
                      <a:r>
                        <a:rPr lang="en-US" sz="1000" dirty="0">
                          <a:solidFill>
                            <a:srgbClr val="595959"/>
                          </a:solidFill>
                          <a:effectLst/>
                          <a:latin typeface="Calibri"/>
                          <a:ea typeface="Calibri"/>
                          <a:cs typeface="Times New Roman"/>
                        </a:rPr>
                        <a:t>Office of Personnel Management</a:t>
                      </a:r>
                      <a:endParaRPr lang="en-US" sz="1000" dirty="0">
                        <a:effectLst/>
                        <a:latin typeface="Calibri"/>
                        <a:ea typeface="Calibri"/>
                        <a:cs typeface="Times New Roman"/>
                      </a:endParaRPr>
                    </a:p>
                  </a:txBody>
                  <a:tcPr marL="61263" marR="61263" marT="0" marB="0">
                    <a:lnL>
                      <a:noFill/>
                    </a:lnL>
                    <a:lnR>
                      <a:noFill/>
                    </a:lnR>
                    <a:lnT>
                      <a:noFill/>
                    </a:lnT>
                    <a:lnB>
                      <a:noFill/>
                    </a:lnB>
                    <a:lnTlToBr w="12700" cmpd="sng">
                      <a:noFill/>
                      <a:prstDash val="solid"/>
                    </a:lnTlToBr>
                    <a:lnBlToTr w="12700" cmpd="sng">
                      <a:noFill/>
                      <a:prstDash val="solid"/>
                    </a:lnBlToTr>
                  </a:tcPr>
                </a:tc>
                <a:tc>
                  <a:txBody>
                    <a:bodyPr/>
                    <a:lstStyle/>
                    <a:p>
                      <a:pPr marL="0" marR="0">
                        <a:spcBef>
                          <a:spcPts val="0"/>
                        </a:spcBef>
                        <a:spcAft>
                          <a:spcPts val="0"/>
                        </a:spcAft>
                        <a:tabLst>
                          <a:tab pos="5429250" algn="l"/>
                        </a:tabLst>
                      </a:pPr>
                      <a:r>
                        <a:rPr lang="en-US" sz="1000" dirty="0">
                          <a:solidFill>
                            <a:srgbClr val="31849B"/>
                          </a:solidFill>
                          <a:effectLst/>
                          <a:latin typeface="Calibri"/>
                          <a:ea typeface="Calibri"/>
                          <a:cs typeface="Times New Roman"/>
                        </a:rPr>
                        <a:t> </a:t>
                      </a:r>
                      <a:endParaRPr lang="en-US" sz="1000" dirty="0">
                        <a:effectLst/>
                        <a:latin typeface="Calibri"/>
                        <a:ea typeface="Calibri"/>
                        <a:cs typeface="Times New Roman"/>
                      </a:endParaRPr>
                    </a:p>
                  </a:txBody>
                  <a:tcPr marL="61263" marR="61263" marT="0" marB="0">
                    <a:lnL>
                      <a:noFill/>
                    </a:lnL>
                    <a:lnR>
                      <a:noFill/>
                    </a:lnR>
                    <a:lnT>
                      <a:noFill/>
                    </a:lnT>
                    <a:lnB>
                      <a:noFill/>
                    </a:lnB>
                    <a:lnTlToBr w="12700" cmpd="sng">
                      <a:noFill/>
                      <a:prstDash val="solid"/>
                    </a:lnTlToBr>
                    <a:lnBlToTr w="12700" cmpd="sng">
                      <a:noFill/>
                      <a:prstDash val="solid"/>
                    </a:lnBlToTr>
                  </a:tcPr>
                </a:tc>
                <a:tc>
                  <a:txBody>
                    <a:bodyPr/>
                    <a:lstStyle/>
                    <a:p>
                      <a:pPr marL="0" marR="0">
                        <a:spcBef>
                          <a:spcPts val="0"/>
                        </a:spcBef>
                        <a:spcAft>
                          <a:spcPts val="0"/>
                        </a:spcAft>
                        <a:tabLst>
                          <a:tab pos="5429250" algn="l"/>
                        </a:tabLst>
                      </a:pPr>
                      <a:r>
                        <a:rPr lang="en-US" sz="1000" b="1" dirty="0">
                          <a:solidFill>
                            <a:srgbClr val="31849B"/>
                          </a:solidFill>
                          <a:effectLst/>
                          <a:latin typeface="Calibri"/>
                          <a:ea typeface="Calibri"/>
                          <a:cs typeface="Times New Roman"/>
                        </a:rPr>
                        <a:t>Occupational Series</a:t>
                      </a:r>
                      <a:endParaRPr lang="en-US" sz="1000" dirty="0">
                        <a:effectLst/>
                        <a:latin typeface="Calibri"/>
                        <a:ea typeface="Calibri"/>
                        <a:cs typeface="Times New Roman"/>
                      </a:endParaRPr>
                    </a:p>
                  </a:txBody>
                  <a:tcPr marL="61263" marR="61263" marT="0" marB="0">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a:spcBef>
                          <a:spcPts val="0"/>
                        </a:spcBef>
                        <a:spcAft>
                          <a:spcPts val="0"/>
                        </a:spcAft>
                        <a:tabLst>
                          <a:tab pos="5429250" algn="l"/>
                        </a:tabLst>
                      </a:pPr>
                      <a:r>
                        <a:rPr lang="en-US" sz="1000" dirty="0">
                          <a:solidFill>
                            <a:srgbClr val="595959"/>
                          </a:solidFill>
                          <a:effectLst/>
                          <a:latin typeface="Calibri"/>
                          <a:ea typeface="Calibri"/>
                          <a:cs typeface="Times New Roman"/>
                        </a:rPr>
                        <a:t>0343 – Management and Program Analyst              </a:t>
                      </a:r>
                      <a:endParaRPr lang="en-US" sz="1000" dirty="0">
                        <a:effectLst/>
                        <a:latin typeface="Calibri"/>
                        <a:ea typeface="Calibri"/>
                        <a:cs typeface="Times New Roman"/>
                      </a:endParaRPr>
                    </a:p>
                  </a:txBody>
                  <a:tcPr marL="61263" marR="6126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68069">
                <a:tc>
                  <a:txBody>
                    <a:bodyPr/>
                    <a:lstStyle/>
                    <a:p>
                      <a:pPr marL="0" marR="0">
                        <a:spcBef>
                          <a:spcPts val="0"/>
                        </a:spcBef>
                        <a:spcAft>
                          <a:spcPts val="0"/>
                        </a:spcAft>
                        <a:tabLst>
                          <a:tab pos="5429250" algn="l"/>
                        </a:tabLst>
                      </a:pPr>
                      <a:r>
                        <a:rPr lang="en-US" sz="400" b="1">
                          <a:solidFill>
                            <a:srgbClr val="31849B"/>
                          </a:solidFill>
                          <a:effectLst/>
                          <a:latin typeface="Calibri"/>
                          <a:ea typeface="Calibri"/>
                          <a:cs typeface="Times New Roman"/>
                        </a:rPr>
                        <a:t> </a:t>
                      </a:r>
                      <a:endParaRPr lang="en-US" sz="1000">
                        <a:effectLst/>
                        <a:latin typeface="Calibri"/>
                        <a:ea typeface="Calibri"/>
                        <a:cs typeface="Times New Roman"/>
                      </a:endParaRPr>
                    </a:p>
                  </a:txBody>
                  <a:tcPr marL="61263" marR="61263" marT="0" marB="0">
                    <a:lnL>
                      <a:noFill/>
                    </a:lnL>
                    <a:lnR>
                      <a:noFill/>
                    </a:lnR>
                    <a:lnT>
                      <a:noFill/>
                    </a:lnT>
                    <a:lnB>
                      <a:noFill/>
                    </a:lnB>
                    <a:lnTlToBr w="12700" cmpd="sng">
                      <a:noFill/>
                      <a:prstDash val="solid"/>
                    </a:lnTlToBr>
                    <a:lnBlToTr w="12700" cmpd="sng">
                      <a:noFill/>
                      <a:prstDash val="solid"/>
                    </a:lnBlToTr>
                  </a:tcPr>
                </a:tc>
                <a:tc>
                  <a:txBody>
                    <a:bodyPr/>
                    <a:lstStyle/>
                    <a:p>
                      <a:pPr marL="0" marR="0">
                        <a:spcBef>
                          <a:spcPts val="0"/>
                        </a:spcBef>
                        <a:spcAft>
                          <a:spcPts val="0"/>
                        </a:spcAft>
                        <a:tabLst>
                          <a:tab pos="5429250" algn="l"/>
                        </a:tabLst>
                      </a:pPr>
                      <a:r>
                        <a:rPr lang="en-US" sz="400">
                          <a:solidFill>
                            <a:srgbClr val="595959"/>
                          </a:solidFill>
                          <a:effectLst/>
                          <a:latin typeface="Calibri"/>
                          <a:ea typeface="Calibri"/>
                          <a:cs typeface="Times New Roman"/>
                        </a:rPr>
                        <a:t> </a:t>
                      </a:r>
                      <a:endParaRPr lang="en-US" sz="1000">
                        <a:effectLst/>
                        <a:latin typeface="Calibri"/>
                        <a:ea typeface="Calibri"/>
                        <a:cs typeface="Times New Roman"/>
                      </a:endParaRPr>
                    </a:p>
                  </a:txBody>
                  <a:tcPr marL="61263" marR="61263" marT="0" marB="0">
                    <a:lnL>
                      <a:noFill/>
                    </a:lnL>
                    <a:lnR>
                      <a:noFill/>
                    </a:lnR>
                    <a:lnT>
                      <a:noFill/>
                    </a:lnT>
                    <a:lnB>
                      <a:noFill/>
                    </a:lnB>
                    <a:lnTlToBr w="12700" cmpd="sng">
                      <a:noFill/>
                      <a:prstDash val="solid"/>
                    </a:lnTlToBr>
                    <a:lnBlToTr w="12700" cmpd="sng">
                      <a:noFill/>
                      <a:prstDash val="solid"/>
                    </a:lnBlToTr>
                  </a:tcPr>
                </a:tc>
                <a:tc>
                  <a:txBody>
                    <a:bodyPr/>
                    <a:lstStyle/>
                    <a:p>
                      <a:pPr marL="0" marR="0">
                        <a:spcBef>
                          <a:spcPts val="0"/>
                        </a:spcBef>
                        <a:spcAft>
                          <a:spcPts val="0"/>
                        </a:spcAft>
                        <a:tabLst>
                          <a:tab pos="5429250" algn="l"/>
                        </a:tabLst>
                      </a:pPr>
                      <a:r>
                        <a:rPr lang="en-US" sz="400">
                          <a:solidFill>
                            <a:srgbClr val="31849B"/>
                          </a:solidFill>
                          <a:effectLst/>
                          <a:latin typeface="Calibri"/>
                          <a:ea typeface="Calibri"/>
                          <a:cs typeface="Times New Roman"/>
                        </a:rPr>
                        <a:t> </a:t>
                      </a:r>
                      <a:endParaRPr lang="en-US" sz="1000">
                        <a:effectLst/>
                        <a:latin typeface="Calibri"/>
                        <a:ea typeface="Calibri"/>
                        <a:cs typeface="Times New Roman"/>
                      </a:endParaRPr>
                    </a:p>
                  </a:txBody>
                  <a:tcPr marL="61263" marR="61263" marT="0" marB="0">
                    <a:lnL>
                      <a:noFill/>
                    </a:lnL>
                    <a:lnR>
                      <a:noFill/>
                    </a:lnR>
                    <a:lnT>
                      <a:noFill/>
                    </a:lnT>
                    <a:lnB>
                      <a:noFill/>
                    </a:lnB>
                    <a:lnTlToBr w="12700" cmpd="sng">
                      <a:noFill/>
                      <a:prstDash val="solid"/>
                    </a:lnTlToBr>
                    <a:lnBlToTr w="12700" cmpd="sng">
                      <a:noFill/>
                      <a:prstDash val="solid"/>
                    </a:lnBlToTr>
                  </a:tcPr>
                </a:tc>
                <a:tc>
                  <a:txBody>
                    <a:bodyPr/>
                    <a:lstStyle/>
                    <a:p>
                      <a:pPr marL="0" marR="0">
                        <a:spcBef>
                          <a:spcPts val="0"/>
                        </a:spcBef>
                        <a:spcAft>
                          <a:spcPts val="0"/>
                        </a:spcAft>
                        <a:tabLst>
                          <a:tab pos="5429250" algn="l"/>
                        </a:tabLst>
                      </a:pPr>
                      <a:r>
                        <a:rPr lang="en-US" sz="400">
                          <a:solidFill>
                            <a:srgbClr val="31849B"/>
                          </a:solidFill>
                          <a:effectLst/>
                          <a:latin typeface="Calibri"/>
                          <a:ea typeface="Calibri"/>
                          <a:cs typeface="Times New Roman"/>
                        </a:rPr>
                        <a:t> </a:t>
                      </a:r>
                      <a:endParaRPr lang="en-US" sz="1000">
                        <a:effectLst/>
                        <a:latin typeface="Calibri"/>
                        <a:ea typeface="Calibri"/>
                        <a:cs typeface="Times New Roman"/>
                      </a:endParaRPr>
                    </a:p>
                  </a:txBody>
                  <a:tcPr marL="61263" marR="61263" marT="0" marB="0">
                    <a:lnL>
                      <a:noFill/>
                    </a:lnL>
                    <a:lnR>
                      <a:noFill/>
                    </a:lnR>
                    <a:lnT>
                      <a:noFill/>
                    </a:lnT>
                    <a:lnB>
                      <a:noFill/>
                    </a:lnB>
                    <a:lnTlToBr w="12700" cmpd="sng">
                      <a:noFill/>
                      <a:prstDash val="solid"/>
                    </a:lnTlToBr>
                    <a:lnBlToTr w="12700" cmpd="sng">
                      <a:noFill/>
                      <a:prstDash val="solid"/>
                    </a:lnBlToTr>
                  </a:tcPr>
                </a:tc>
                <a:tc>
                  <a:txBody>
                    <a:bodyPr/>
                    <a:lstStyle/>
                    <a:p>
                      <a:pPr marL="0" marR="0">
                        <a:spcBef>
                          <a:spcPts val="0"/>
                        </a:spcBef>
                        <a:spcAft>
                          <a:spcPts val="0"/>
                        </a:spcAft>
                        <a:tabLst>
                          <a:tab pos="5429250" algn="l"/>
                        </a:tabLst>
                      </a:pPr>
                      <a:r>
                        <a:rPr lang="en-US" sz="400">
                          <a:solidFill>
                            <a:srgbClr val="595959"/>
                          </a:solidFill>
                          <a:effectLst/>
                          <a:latin typeface="Calibri"/>
                          <a:ea typeface="Calibri"/>
                          <a:cs typeface="Times New Roman"/>
                        </a:rPr>
                        <a:t> </a:t>
                      </a:r>
                      <a:endParaRPr lang="en-US" sz="1000">
                        <a:effectLst/>
                        <a:latin typeface="Calibri"/>
                        <a:ea typeface="Calibri"/>
                        <a:cs typeface="Times New Roman"/>
                      </a:endParaRPr>
                    </a:p>
                  </a:txBody>
                  <a:tcPr marL="61263" marR="61263" marT="0" marB="0">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149753">
                <a:tc>
                  <a:txBody>
                    <a:bodyPr/>
                    <a:lstStyle/>
                    <a:p>
                      <a:pPr marL="0" marR="0">
                        <a:spcBef>
                          <a:spcPts val="0"/>
                        </a:spcBef>
                        <a:spcAft>
                          <a:spcPts val="0"/>
                        </a:spcAft>
                        <a:tabLst>
                          <a:tab pos="5429250" algn="l"/>
                        </a:tabLst>
                      </a:pPr>
                      <a:r>
                        <a:rPr lang="en-US" sz="1000" b="1" dirty="0">
                          <a:solidFill>
                            <a:srgbClr val="31849B"/>
                          </a:solidFill>
                          <a:effectLst/>
                          <a:latin typeface="Calibri"/>
                          <a:ea typeface="Calibri"/>
                          <a:cs typeface="Times New Roman"/>
                        </a:rPr>
                        <a:t>Component Level 1</a:t>
                      </a:r>
                      <a:endParaRPr lang="en-US" sz="1000" dirty="0">
                        <a:effectLst/>
                        <a:latin typeface="Calibri"/>
                        <a:ea typeface="Calibri"/>
                        <a:cs typeface="Times New Roman"/>
                      </a:endParaRPr>
                    </a:p>
                  </a:txBody>
                  <a:tcPr marL="61263" marR="61263" marT="0" marB="0">
                    <a:lnL>
                      <a:noFill/>
                    </a:lnL>
                    <a:lnR>
                      <a:noFill/>
                    </a:lnR>
                    <a:lnT>
                      <a:noFill/>
                    </a:lnT>
                    <a:lnB>
                      <a:noFill/>
                    </a:lnB>
                    <a:lnTlToBr w="12700" cmpd="sng">
                      <a:noFill/>
                      <a:prstDash val="solid"/>
                    </a:lnTlToBr>
                    <a:lnBlToTr w="12700" cmpd="sng">
                      <a:noFill/>
                      <a:prstDash val="solid"/>
                    </a:lnBlToTr>
                  </a:tcPr>
                </a:tc>
                <a:tc>
                  <a:txBody>
                    <a:bodyPr/>
                    <a:lstStyle/>
                    <a:p>
                      <a:pPr marL="0" marR="0">
                        <a:spcBef>
                          <a:spcPts val="0"/>
                        </a:spcBef>
                        <a:spcAft>
                          <a:spcPts val="0"/>
                        </a:spcAft>
                        <a:tabLst>
                          <a:tab pos="5429250" algn="l"/>
                        </a:tabLst>
                      </a:pPr>
                      <a:r>
                        <a:rPr lang="en-US" sz="1000">
                          <a:solidFill>
                            <a:srgbClr val="595959"/>
                          </a:solidFill>
                          <a:effectLst/>
                          <a:latin typeface="Calibri"/>
                          <a:ea typeface="Calibri"/>
                          <a:cs typeface="Times New Roman"/>
                        </a:rPr>
                        <a:t>Employee Services</a:t>
                      </a:r>
                      <a:endParaRPr lang="en-US" sz="1000">
                        <a:effectLst/>
                        <a:latin typeface="Calibri"/>
                        <a:ea typeface="Calibri"/>
                        <a:cs typeface="Times New Roman"/>
                      </a:endParaRPr>
                    </a:p>
                  </a:txBody>
                  <a:tcPr marL="61263" marR="61263" marT="0" marB="0">
                    <a:lnL>
                      <a:noFill/>
                    </a:lnL>
                    <a:lnR>
                      <a:noFill/>
                    </a:lnR>
                    <a:lnT>
                      <a:noFill/>
                    </a:lnT>
                    <a:lnB>
                      <a:noFill/>
                    </a:lnB>
                    <a:lnTlToBr w="12700" cmpd="sng">
                      <a:noFill/>
                      <a:prstDash val="solid"/>
                    </a:lnTlToBr>
                    <a:lnBlToTr w="12700" cmpd="sng">
                      <a:noFill/>
                      <a:prstDash val="solid"/>
                    </a:lnBlToTr>
                  </a:tcPr>
                </a:tc>
                <a:tc>
                  <a:txBody>
                    <a:bodyPr/>
                    <a:lstStyle/>
                    <a:p>
                      <a:pPr marL="0" marR="0">
                        <a:spcBef>
                          <a:spcPts val="0"/>
                        </a:spcBef>
                        <a:spcAft>
                          <a:spcPts val="0"/>
                        </a:spcAft>
                        <a:tabLst>
                          <a:tab pos="5429250" algn="l"/>
                        </a:tabLst>
                      </a:pPr>
                      <a:r>
                        <a:rPr lang="en-US" sz="1000">
                          <a:solidFill>
                            <a:srgbClr val="31849B"/>
                          </a:solidFill>
                          <a:effectLst/>
                          <a:latin typeface="Calibri"/>
                          <a:ea typeface="Calibri"/>
                          <a:cs typeface="Times New Roman"/>
                        </a:rPr>
                        <a:t> </a:t>
                      </a:r>
                      <a:endParaRPr lang="en-US" sz="1000">
                        <a:effectLst/>
                        <a:latin typeface="Calibri"/>
                        <a:ea typeface="Calibri"/>
                        <a:cs typeface="Times New Roman"/>
                      </a:endParaRPr>
                    </a:p>
                  </a:txBody>
                  <a:tcPr marL="61263" marR="61263" marT="0" marB="0">
                    <a:lnL>
                      <a:noFill/>
                    </a:lnL>
                    <a:lnR>
                      <a:noFill/>
                    </a:lnR>
                    <a:lnT>
                      <a:noFill/>
                    </a:lnT>
                    <a:lnB>
                      <a:noFill/>
                    </a:lnB>
                    <a:lnTlToBr w="12700" cmpd="sng">
                      <a:noFill/>
                      <a:prstDash val="solid"/>
                    </a:lnTlToBr>
                    <a:lnBlToTr w="12700" cmpd="sng">
                      <a:noFill/>
                      <a:prstDash val="solid"/>
                    </a:lnBlToTr>
                  </a:tcPr>
                </a:tc>
                <a:tc>
                  <a:txBody>
                    <a:bodyPr/>
                    <a:lstStyle/>
                    <a:p>
                      <a:pPr marL="0" marR="0">
                        <a:spcBef>
                          <a:spcPts val="0"/>
                        </a:spcBef>
                        <a:spcAft>
                          <a:spcPts val="0"/>
                        </a:spcAft>
                        <a:tabLst>
                          <a:tab pos="5429250" algn="l"/>
                        </a:tabLst>
                      </a:pPr>
                      <a:r>
                        <a:rPr lang="en-US" sz="1000" b="1">
                          <a:solidFill>
                            <a:srgbClr val="31849B"/>
                          </a:solidFill>
                          <a:effectLst/>
                          <a:latin typeface="Calibri"/>
                          <a:ea typeface="Calibri"/>
                          <a:cs typeface="Times New Roman"/>
                        </a:rPr>
                        <a:t>Pay Plan</a:t>
                      </a:r>
                      <a:endParaRPr lang="en-US" sz="1000">
                        <a:effectLst/>
                        <a:latin typeface="Calibri"/>
                        <a:ea typeface="Calibri"/>
                        <a:cs typeface="Times New Roman"/>
                      </a:endParaRPr>
                    </a:p>
                  </a:txBody>
                  <a:tcPr marL="61263" marR="61263" marT="0" marB="0">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a:spcBef>
                          <a:spcPts val="0"/>
                        </a:spcBef>
                        <a:spcAft>
                          <a:spcPts val="0"/>
                        </a:spcAft>
                        <a:tabLst>
                          <a:tab pos="5429250" algn="l"/>
                        </a:tabLst>
                      </a:pPr>
                      <a:r>
                        <a:rPr lang="en-US" sz="1000" dirty="0">
                          <a:solidFill>
                            <a:srgbClr val="595959"/>
                          </a:solidFill>
                          <a:effectLst/>
                          <a:latin typeface="Calibri"/>
                          <a:ea typeface="Calibri"/>
                          <a:cs typeface="Times New Roman"/>
                        </a:rPr>
                        <a:t>GS                                                                           </a:t>
                      </a:r>
                      <a:r>
                        <a:rPr lang="en-US" sz="1000" baseline="0" dirty="0">
                          <a:solidFill>
                            <a:srgbClr val="595959"/>
                          </a:solidFill>
                          <a:effectLst/>
                          <a:latin typeface="Calibri"/>
                          <a:ea typeface="Calibri"/>
                          <a:cs typeface="Times New Roman"/>
                        </a:rPr>
                        <a:t> </a:t>
                      </a:r>
                      <a:r>
                        <a:rPr lang="en-US" sz="1000" dirty="0">
                          <a:solidFill>
                            <a:srgbClr val="595959"/>
                          </a:solidFill>
                          <a:effectLst/>
                          <a:latin typeface="Calibri"/>
                          <a:ea typeface="Calibri"/>
                          <a:cs typeface="Times New Roman"/>
                        </a:rPr>
                        <a:t>         </a:t>
                      </a:r>
                      <a:endParaRPr lang="en-US" sz="1000" dirty="0">
                        <a:effectLst/>
                        <a:latin typeface="Calibri"/>
                        <a:ea typeface="Calibri"/>
                        <a:cs typeface="Times New Roman"/>
                      </a:endParaRPr>
                    </a:p>
                  </a:txBody>
                  <a:tcPr marL="61263" marR="6126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81683">
                <a:tc>
                  <a:txBody>
                    <a:bodyPr/>
                    <a:lstStyle/>
                    <a:p>
                      <a:pPr marL="0" marR="0">
                        <a:spcBef>
                          <a:spcPts val="0"/>
                        </a:spcBef>
                        <a:spcAft>
                          <a:spcPts val="0"/>
                        </a:spcAft>
                        <a:tabLst>
                          <a:tab pos="5429250" algn="l"/>
                        </a:tabLst>
                      </a:pPr>
                      <a:r>
                        <a:rPr lang="en-US" sz="500" b="1">
                          <a:solidFill>
                            <a:srgbClr val="31849B"/>
                          </a:solidFill>
                          <a:effectLst/>
                          <a:latin typeface="Calibri"/>
                          <a:ea typeface="Calibri"/>
                          <a:cs typeface="Times New Roman"/>
                        </a:rPr>
                        <a:t> </a:t>
                      </a:r>
                      <a:endParaRPr lang="en-US" sz="1000">
                        <a:effectLst/>
                        <a:latin typeface="Calibri"/>
                        <a:ea typeface="Calibri"/>
                        <a:cs typeface="Times New Roman"/>
                      </a:endParaRPr>
                    </a:p>
                  </a:txBody>
                  <a:tcPr marL="61263" marR="61263" marT="0" marB="0">
                    <a:lnL>
                      <a:noFill/>
                    </a:lnL>
                    <a:lnR>
                      <a:noFill/>
                    </a:lnR>
                    <a:lnT>
                      <a:noFill/>
                    </a:lnT>
                    <a:lnB>
                      <a:noFill/>
                    </a:lnB>
                    <a:lnTlToBr w="12700" cmpd="sng">
                      <a:noFill/>
                      <a:prstDash val="solid"/>
                    </a:lnTlToBr>
                    <a:lnBlToTr w="12700" cmpd="sng">
                      <a:noFill/>
                      <a:prstDash val="solid"/>
                    </a:lnBlToTr>
                  </a:tcPr>
                </a:tc>
                <a:tc>
                  <a:txBody>
                    <a:bodyPr/>
                    <a:lstStyle/>
                    <a:p>
                      <a:pPr marL="0" marR="0">
                        <a:spcBef>
                          <a:spcPts val="0"/>
                        </a:spcBef>
                        <a:spcAft>
                          <a:spcPts val="0"/>
                        </a:spcAft>
                        <a:tabLst>
                          <a:tab pos="5429250" algn="l"/>
                        </a:tabLst>
                      </a:pPr>
                      <a:r>
                        <a:rPr lang="en-US" sz="500">
                          <a:solidFill>
                            <a:srgbClr val="595959"/>
                          </a:solidFill>
                          <a:effectLst/>
                          <a:latin typeface="Calibri"/>
                          <a:ea typeface="Calibri"/>
                          <a:cs typeface="Times New Roman"/>
                        </a:rPr>
                        <a:t> </a:t>
                      </a:r>
                      <a:endParaRPr lang="en-US" sz="1000">
                        <a:effectLst/>
                        <a:latin typeface="Calibri"/>
                        <a:ea typeface="Calibri"/>
                        <a:cs typeface="Times New Roman"/>
                      </a:endParaRPr>
                    </a:p>
                  </a:txBody>
                  <a:tcPr marL="61263" marR="61263" marT="0" marB="0">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tabLst>
                          <a:tab pos="5429250" algn="l"/>
                        </a:tabLst>
                      </a:pPr>
                      <a:r>
                        <a:rPr lang="en-US" sz="500">
                          <a:solidFill>
                            <a:srgbClr val="31849B"/>
                          </a:solidFill>
                          <a:effectLst/>
                          <a:latin typeface="Calibri"/>
                          <a:ea typeface="Calibri"/>
                          <a:cs typeface="Times New Roman"/>
                        </a:rPr>
                        <a:t> </a:t>
                      </a:r>
                      <a:endParaRPr lang="en-US" sz="1000">
                        <a:effectLst/>
                        <a:latin typeface="Calibri"/>
                        <a:ea typeface="Calibri"/>
                        <a:cs typeface="Times New Roman"/>
                      </a:endParaRPr>
                    </a:p>
                  </a:txBody>
                  <a:tcPr marL="61263" marR="61263" marT="0" marB="0">
                    <a:lnL>
                      <a:noFill/>
                    </a:lnL>
                    <a:lnR>
                      <a:noFill/>
                    </a:lnR>
                    <a:lnT>
                      <a:noFill/>
                    </a:lnT>
                    <a:lnB>
                      <a:noFill/>
                    </a:lnB>
                    <a:lnTlToBr w="12700" cmpd="sng">
                      <a:noFill/>
                      <a:prstDash val="solid"/>
                    </a:lnTlToBr>
                    <a:lnBlToTr w="12700" cmpd="sng">
                      <a:noFill/>
                      <a:prstDash val="solid"/>
                    </a:lnBlToTr>
                  </a:tcPr>
                </a:tc>
                <a:tc>
                  <a:txBody>
                    <a:bodyPr/>
                    <a:lstStyle/>
                    <a:p>
                      <a:pPr marL="0" marR="0">
                        <a:spcBef>
                          <a:spcPts val="0"/>
                        </a:spcBef>
                        <a:spcAft>
                          <a:spcPts val="0"/>
                        </a:spcAft>
                        <a:tabLst>
                          <a:tab pos="5429250" algn="l"/>
                        </a:tabLst>
                      </a:pPr>
                      <a:r>
                        <a:rPr lang="en-US" sz="500">
                          <a:solidFill>
                            <a:srgbClr val="31849B"/>
                          </a:solidFill>
                          <a:effectLst/>
                          <a:latin typeface="Calibri"/>
                          <a:ea typeface="Calibri"/>
                          <a:cs typeface="Times New Roman"/>
                        </a:rPr>
                        <a:t> </a:t>
                      </a:r>
                      <a:endParaRPr lang="en-US" sz="1000">
                        <a:effectLst/>
                        <a:latin typeface="Calibri"/>
                        <a:ea typeface="Calibri"/>
                        <a:cs typeface="Times New Roman"/>
                      </a:endParaRPr>
                    </a:p>
                  </a:txBody>
                  <a:tcPr marL="61263" marR="61263" marT="0" marB="0">
                    <a:lnL>
                      <a:noFill/>
                    </a:lnL>
                    <a:lnR>
                      <a:noFill/>
                    </a:lnR>
                    <a:lnT>
                      <a:noFill/>
                    </a:lnT>
                    <a:lnB>
                      <a:noFill/>
                    </a:lnB>
                    <a:lnTlToBr w="12700" cmpd="sng">
                      <a:noFill/>
                      <a:prstDash val="solid"/>
                    </a:lnTlToBr>
                    <a:lnBlToTr w="12700" cmpd="sng">
                      <a:noFill/>
                      <a:prstDash val="solid"/>
                    </a:lnBlToTr>
                  </a:tcPr>
                </a:tc>
                <a:tc>
                  <a:txBody>
                    <a:bodyPr/>
                    <a:lstStyle/>
                    <a:p>
                      <a:pPr marL="0" marR="0">
                        <a:spcBef>
                          <a:spcPts val="0"/>
                        </a:spcBef>
                        <a:spcAft>
                          <a:spcPts val="0"/>
                        </a:spcAft>
                        <a:tabLst>
                          <a:tab pos="5429250" algn="l"/>
                        </a:tabLst>
                      </a:pPr>
                      <a:r>
                        <a:rPr lang="en-US" sz="500">
                          <a:solidFill>
                            <a:srgbClr val="595959"/>
                          </a:solidFill>
                          <a:effectLst/>
                          <a:latin typeface="Calibri"/>
                          <a:ea typeface="Calibri"/>
                          <a:cs typeface="Times New Roman"/>
                        </a:rPr>
                        <a:t> </a:t>
                      </a:r>
                      <a:endParaRPr lang="en-US" sz="1000">
                        <a:effectLst/>
                        <a:latin typeface="Calibri"/>
                        <a:ea typeface="Calibri"/>
                        <a:cs typeface="Times New Roman"/>
                      </a:endParaRPr>
                    </a:p>
                  </a:txBody>
                  <a:tcPr marL="61263" marR="61263" marT="0" marB="0">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149753">
                <a:tc>
                  <a:txBody>
                    <a:bodyPr/>
                    <a:lstStyle/>
                    <a:p>
                      <a:pPr marL="0" marR="0">
                        <a:spcBef>
                          <a:spcPts val="0"/>
                        </a:spcBef>
                        <a:spcAft>
                          <a:spcPts val="0"/>
                        </a:spcAft>
                        <a:tabLst>
                          <a:tab pos="5429250" algn="l"/>
                        </a:tabLst>
                      </a:pPr>
                      <a:r>
                        <a:rPr lang="en-US" sz="1000" b="1">
                          <a:solidFill>
                            <a:srgbClr val="31849B"/>
                          </a:solidFill>
                          <a:effectLst/>
                          <a:latin typeface="Calibri"/>
                          <a:ea typeface="Calibri"/>
                          <a:cs typeface="Times New Roman"/>
                        </a:rPr>
                        <a:t>Component Level 2</a:t>
                      </a:r>
                      <a:endParaRPr lang="en-US" sz="1000">
                        <a:effectLst/>
                        <a:latin typeface="Calibri"/>
                        <a:ea typeface="Calibri"/>
                        <a:cs typeface="Times New Roman"/>
                      </a:endParaRPr>
                    </a:p>
                  </a:txBody>
                  <a:tcPr marL="61263" marR="61263" marT="0" marB="0">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a:spcBef>
                          <a:spcPts val="0"/>
                        </a:spcBef>
                        <a:spcAft>
                          <a:spcPts val="0"/>
                        </a:spcAft>
                        <a:tabLst>
                          <a:tab pos="5429250" algn="l"/>
                        </a:tabLst>
                      </a:pPr>
                      <a:r>
                        <a:rPr lang="en-US" sz="1000" dirty="0">
                          <a:solidFill>
                            <a:srgbClr val="595959"/>
                          </a:solidFill>
                          <a:effectLst/>
                          <a:latin typeface="Calibri"/>
                          <a:ea typeface="Calibri"/>
                          <a:cs typeface="Times New Roman"/>
                        </a:rPr>
                        <a:t>Strategic Workforce Planning</a:t>
                      </a:r>
                      <a:endParaRPr lang="en-US" sz="1000" dirty="0">
                        <a:effectLst/>
                        <a:latin typeface="Calibri"/>
                        <a:ea typeface="Calibri"/>
                        <a:cs typeface="Times New Roman"/>
                      </a:endParaRPr>
                    </a:p>
                  </a:txBody>
                  <a:tcPr marL="61263" marR="6126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tabLst>
                          <a:tab pos="5429250" algn="l"/>
                        </a:tabLst>
                      </a:pPr>
                      <a:r>
                        <a:rPr lang="en-US" sz="1000">
                          <a:solidFill>
                            <a:srgbClr val="31849B"/>
                          </a:solidFill>
                          <a:effectLst/>
                          <a:latin typeface="Calibri"/>
                          <a:ea typeface="Calibri"/>
                          <a:cs typeface="Times New Roman"/>
                        </a:rPr>
                        <a:t> </a:t>
                      </a:r>
                      <a:endParaRPr lang="en-US" sz="1000">
                        <a:effectLst/>
                        <a:latin typeface="Calibri"/>
                        <a:ea typeface="Calibri"/>
                        <a:cs typeface="Times New Roman"/>
                      </a:endParaRPr>
                    </a:p>
                  </a:txBody>
                  <a:tcPr marL="61263" marR="61263" marT="0" marB="0">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a:spcBef>
                          <a:spcPts val="0"/>
                        </a:spcBef>
                        <a:spcAft>
                          <a:spcPts val="0"/>
                        </a:spcAft>
                        <a:tabLst>
                          <a:tab pos="5429250" algn="l"/>
                        </a:tabLst>
                      </a:pPr>
                      <a:r>
                        <a:rPr lang="en-US" sz="1000" b="1">
                          <a:solidFill>
                            <a:srgbClr val="31849B"/>
                          </a:solidFill>
                          <a:effectLst/>
                          <a:latin typeface="Calibri"/>
                          <a:ea typeface="Calibri"/>
                          <a:cs typeface="Times New Roman"/>
                        </a:rPr>
                        <a:t>Grade</a:t>
                      </a:r>
                      <a:endParaRPr lang="en-US" sz="1000">
                        <a:effectLst/>
                        <a:latin typeface="Calibri"/>
                        <a:ea typeface="Calibri"/>
                        <a:cs typeface="Times New Roman"/>
                      </a:endParaRPr>
                    </a:p>
                  </a:txBody>
                  <a:tcPr marL="61263" marR="61263" marT="0" marB="0">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a:spcBef>
                          <a:spcPts val="0"/>
                        </a:spcBef>
                        <a:spcAft>
                          <a:spcPts val="0"/>
                        </a:spcAft>
                        <a:tabLst>
                          <a:tab pos="5429250" algn="l"/>
                        </a:tabLst>
                      </a:pPr>
                      <a:r>
                        <a:rPr lang="en-US" sz="1000" dirty="0">
                          <a:solidFill>
                            <a:srgbClr val="595959"/>
                          </a:solidFill>
                          <a:effectLst/>
                          <a:latin typeface="Calibri"/>
                          <a:ea typeface="Calibri"/>
                          <a:cs typeface="Times New Roman"/>
                        </a:rPr>
                        <a:t>13                                                                                     </a:t>
                      </a:r>
                      <a:endParaRPr lang="en-US" sz="1000" dirty="0">
                        <a:effectLst/>
                        <a:latin typeface="Calibri"/>
                        <a:ea typeface="Calibri"/>
                        <a:cs typeface="Times New Roman"/>
                      </a:endParaRPr>
                    </a:p>
                  </a:txBody>
                  <a:tcPr marL="61263" marR="6126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81683">
                <a:tc>
                  <a:txBody>
                    <a:bodyPr/>
                    <a:lstStyle/>
                    <a:p>
                      <a:pPr marL="0" marR="0">
                        <a:spcBef>
                          <a:spcPts val="0"/>
                        </a:spcBef>
                        <a:spcAft>
                          <a:spcPts val="0"/>
                        </a:spcAft>
                        <a:tabLst>
                          <a:tab pos="5429250" algn="l"/>
                        </a:tabLst>
                      </a:pPr>
                      <a:r>
                        <a:rPr lang="en-US" sz="500" b="1">
                          <a:solidFill>
                            <a:srgbClr val="31849B"/>
                          </a:solidFill>
                          <a:effectLst/>
                          <a:latin typeface="Calibri"/>
                          <a:ea typeface="Calibri"/>
                          <a:cs typeface="Times New Roman"/>
                        </a:rPr>
                        <a:t> </a:t>
                      </a:r>
                      <a:endParaRPr lang="en-US" sz="1000">
                        <a:effectLst/>
                        <a:latin typeface="Calibri"/>
                        <a:ea typeface="Calibri"/>
                        <a:cs typeface="Times New Roman"/>
                      </a:endParaRPr>
                    </a:p>
                  </a:txBody>
                  <a:tcPr marL="61263" marR="61263" marT="0" marB="0">
                    <a:lnL>
                      <a:noFill/>
                    </a:lnL>
                    <a:lnR>
                      <a:noFill/>
                    </a:lnR>
                    <a:lnT>
                      <a:noFill/>
                    </a:lnT>
                    <a:lnB>
                      <a:noFill/>
                    </a:lnB>
                    <a:lnTlToBr w="12700" cmpd="sng">
                      <a:noFill/>
                      <a:prstDash val="solid"/>
                    </a:lnTlToBr>
                    <a:lnBlToTr w="12700" cmpd="sng">
                      <a:noFill/>
                      <a:prstDash val="solid"/>
                    </a:lnBlToTr>
                  </a:tcPr>
                </a:tc>
                <a:tc>
                  <a:txBody>
                    <a:bodyPr/>
                    <a:lstStyle/>
                    <a:p>
                      <a:pPr marL="0" marR="0">
                        <a:spcBef>
                          <a:spcPts val="0"/>
                        </a:spcBef>
                        <a:spcAft>
                          <a:spcPts val="0"/>
                        </a:spcAft>
                        <a:tabLst>
                          <a:tab pos="5429250" algn="l"/>
                        </a:tabLst>
                      </a:pPr>
                      <a:r>
                        <a:rPr lang="en-US" sz="500" dirty="0">
                          <a:solidFill>
                            <a:srgbClr val="595959"/>
                          </a:solidFill>
                          <a:effectLst/>
                          <a:latin typeface="Calibri"/>
                          <a:ea typeface="Calibri"/>
                          <a:cs typeface="Times New Roman"/>
                        </a:rPr>
                        <a:t> </a:t>
                      </a:r>
                      <a:endParaRPr lang="en-US" sz="1000" dirty="0">
                        <a:effectLst/>
                        <a:latin typeface="Calibri"/>
                        <a:ea typeface="Calibri"/>
                        <a:cs typeface="Times New Roman"/>
                      </a:endParaRPr>
                    </a:p>
                  </a:txBody>
                  <a:tcPr marL="61263" marR="61263" marT="0" marB="0">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tabLst>
                          <a:tab pos="5429250" algn="l"/>
                        </a:tabLst>
                      </a:pPr>
                      <a:r>
                        <a:rPr lang="en-US" sz="500">
                          <a:solidFill>
                            <a:srgbClr val="31849B"/>
                          </a:solidFill>
                          <a:effectLst/>
                          <a:latin typeface="Calibri"/>
                          <a:ea typeface="Calibri"/>
                          <a:cs typeface="Times New Roman"/>
                        </a:rPr>
                        <a:t> </a:t>
                      </a:r>
                      <a:endParaRPr lang="en-US" sz="1000">
                        <a:effectLst/>
                        <a:latin typeface="Calibri"/>
                        <a:ea typeface="Calibri"/>
                        <a:cs typeface="Times New Roman"/>
                      </a:endParaRPr>
                    </a:p>
                  </a:txBody>
                  <a:tcPr marL="61263" marR="61263" marT="0" marB="0">
                    <a:lnL>
                      <a:noFill/>
                    </a:lnL>
                    <a:lnR>
                      <a:noFill/>
                    </a:lnR>
                    <a:lnT>
                      <a:noFill/>
                    </a:lnT>
                    <a:lnB>
                      <a:noFill/>
                    </a:lnB>
                    <a:lnTlToBr w="12700" cmpd="sng">
                      <a:noFill/>
                      <a:prstDash val="solid"/>
                    </a:lnTlToBr>
                    <a:lnBlToTr w="12700" cmpd="sng">
                      <a:noFill/>
                      <a:prstDash val="solid"/>
                    </a:lnBlToTr>
                  </a:tcPr>
                </a:tc>
                <a:tc>
                  <a:txBody>
                    <a:bodyPr/>
                    <a:lstStyle/>
                    <a:p>
                      <a:pPr marL="0" marR="0">
                        <a:spcBef>
                          <a:spcPts val="0"/>
                        </a:spcBef>
                        <a:spcAft>
                          <a:spcPts val="0"/>
                        </a:spcAft>
                        <a:tabLst>
                          <a:tab pos="5429250" algn="l"/>
                        </a:tabLst>
                      </a:pPr>
                      <a:r>
                        <a:rPr lang="en-US" sz="500">
                          <a:solidFill>
                            <a:srgbClr val="31849B"/>
                          </a:solidFill>
                          <a:effectLst/>
                          <a:latin typeface="Calibri"/>
                          <a:ea typeface="Calibri"/>
                          <a:cs typeface="Times New Roman"/>
                        </a:rPr>
                        <a:t> </a:t>
                      </a:r>
                      <a:endParaRPr lang="en-US" sz="1000">
                        <a:effectLst/>
                        <a:latin typeface="Calibri"/>
                        <a:ea typeface="Calibri"/>
                        <a:cs typeface="Times New Roman"/>
                      </a:endParaRPr>
                    </a:p>
                  </a:txBody>
                  <a:tcPr marL="61263" marR="61263" marT="0" marB="0">
                    <a:lnL>
                      <a:noFill/>
                    </a:lnL>
                    <a:lnR>
                      <a:noFill/>
                    </a:lnR>
                    <a:lnT>
                      <a:noFill/>
                    </a:lnT>
                    <a:lnB>
                      <a:noFill/>
                    </a:lnB>
                    <a:lnTlToBr w="12700" cmpd="sng">
                      <a:noFill/>
                      <a:prstDash val="solid"/>
                    </a:lnTlToBr>
                    <a:lnBlToTr w="12700" cmpd="sng">
                      <a:noFill/>
                      <a:prstDash val="solid"/>
                    </a:lnBlToTr>
                  </a:tcPr>
                </a:tc>
                <a:tc>
                  <a:txBody>
                    <a:bodyPr/>
                    <a:lstStyle/>
                    <a:p>
                      <a:pPr marL="0" marR="0">
                        <a:spcBef>
                          <a:spcPts val="0"/>
                        </a:spcBef>
                        <a:spcAft>
                          <a:spcPts val="0"/>
                        </a:spcAft>
                        <a:tabLst>
                          <a:tab pos="5429250" algn="l"/>
                        </a:tabLst>
                      </a:pPr>
                      <a:r>
                        <a:rPr lang="en-US" sz="500">
                          <a:solidFill>
                            <a:srgbClr val="595959"/>
                          </a:solidFill>
                          <a:effectLst/>
                          <a:latin typeface="Calibri"/>
                          <a:ea typeface="Calibri"/>
                          <a:cs typeface="Times New Roman"/>
                        </a:rPr>
                        <a:t> </a:t>
                      </a:r>
                      <a:endParaRPr lang="en-US" sz="1000">
                        <a:effectLst/>
                        <a:latin typeface="Calibri"/>
                        <a:ea typeface="Calibri"/>
                        <a:cs typeface="Times New Roman"/>
                      </a:endParaRPr>
                    </a:p>
                  </a:txBody>
                  <a:tcPr marL="61263" marR="61263" marT="0" marB="0">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0">
                <a:tc>
                  <a:txBody>
                    <a:bodyPr/>
                    <a:lstStyle/>
                    <a:p>
                      <a:pPr marL="0" marR="0">
                        <a:spcBef>
                          <a:spcPts val="0"/>
                        </a:spcBef>
                        <a:spcAft>
                          <a:spcPts val="0"/>
                        </a:spcAft>
                        <a:tabLst>
                          <a:tab pos="5429250" algn="l"/>
                        </a:tabLst>
                      </a:pPr>
                      <a:r>
                        <a:rPr lang="en-US" sz="1000" b="1">
                          <a:solidFill>
                            <a:srgbClr val="31849B"/>
                          </a:solidFill>
                          <a:effectLst/>
                          <a:latin typeface="Calibri"/>
                          <a:ea typeface="Calibri"/>
                          <a:cs typeface="Times New Roman"/>
                        </a:rPr>
                        <a:t>Component Level 3</a:t>
                      </a:r>
                      <a:endParaRPr lang="en-US" sz="1000">
                        <a:effectLst/>
                        <a:latin typeface="Calibri"/>
                        <a:ea typeface="Calibri"/>
                        <a:cs typeface="Times New Roman"/>
                      </a:endParaRPr>
                    </a:p>
                  </a:txBody>
                  <a:tcPr marL="61263" marR="61263" marT="0" marB="0">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a:spcBef>
                          <a:spcPts val="0"/>
                        </a:spcBef>
                        <a:spcAft>
                          <a:spcPts val="0"/>
                        </a:spcAft>
                        <a:tabLst>
                          <a:tab pos="5429250" algn="l"/>
                        </a:tabLst>
                      </a:pPr>
                      <a:r>
                        <a:rPr lang="en-US" sz="1000" dirty="0">
                          <a:solidFill>
                            <a:srgbClr val="595959"/>
                          </a:solidFill>
                          <a:effectLst/>
                          <a:latin typeface="Calibri"/>
                          <a:ea typeface="Calibri"/>
                          <a:cs typeface="Times New Roman"/>
                        </a:rPr>
                        <a:t>Forecasting &amp; Methods</a:t>
                      </a:r>
                      <a:endParaRPr lang="en-US" sz="1000" dirty="0">
                        <a:effectLst/>
                        <a:latin typeface="Calibri"/>
                        <a:ea typeface="Calibri"/>
                        <a:cs typeface="Times New Roman"/>
                      </a:endParaRPr>
                    </a:p>
                  </a:txBody>
                  <a:tcPr marL="61263" marR="6126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tabLst>
                          <a:tab pos="5429250" algn="l"/>
                        </a:tabLst>
                      </a:pPr>
                      <a:r>
                        <a:rPr lang="en-US" sz="1000">
                          <a:solidFill>
                            <a:srgbClr val="31849B"/>
                          </a:solidFill>
                          <a:effectLst/>
                          <a:latin typeface="Calibri"/>
                          <a:ea typeface="Calibri"/>
                          <a:cs typeface="Times New Roman"/>
                        </a:rPr>
                        <a:t> </a:t>
                      </a:r>
                      <a:endParaRPr lang="en-US" sz="1000">
                        <a:effectLst/>
                        <a:latin typeface="Calibri"/>
                        <a:ea typeface="Calibri"/>
                        <a:cs typeface="Times New Roman"/>
                      </a:endParaRPr>
                    </a:p>
                  </a:txBody>
                  <a:tcPr marL="61263" marR="61263" marT="0" marB="0">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a:spcBef>
                          <a:spcPts val="0"/>
                        </a:spcBef>
                        <a:spcAft>
                          <a:spcPts val="0"/>
                        </a:spcAft>
                        <a:tabLst>
                          <a:tab pos="5429250" algn="l"/>
                        </a:tabLst>
                      </a:pPr>
                      <a:r>
                        <a:rPr lang="en-US" sz="1000" b="1">
                          <a:solidFill>
                            <a:srgbClr val="31849B"/>
                          </a:solidFill>
                          <a:effectLst/>
                          <a:latin typeface="Calibri"/>
                          <a:ea typeface="Calibri"/>
                          <a:cs typeface="Times New Roman"/>
                        </a:rPr>
                        <a:t>Professional Field</a:t>
                      </a:r>
                      <a:endParaRPr lang="en-US" sz="1000">
                        <a:effectLst/>
                        <a:latin typeface="Calibri"/>
                        <a:ea typeface="Calibri"/>
                        <a:cs typeface="Times New Roman"/>
                      </a:endParaRPr>
                    </a:p>
                  </a:txBody>
                  <a:tcPr marL="61263" marR="61263" marT="0" marB="0">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a:spcBef>
                          <a:spcPts val="0"/>
                        </a:spcBef>
                        <a:spcAft>
                          <a:spcPts val="0"/>
                        </a:spcAft>
                        <a:tabLst>
                          <a:tab pos="5429250" algn="l"/>
                        </a:tabLst>
                      </a:pPr>
                      <a:r>
                        <a:rPr lang="en-US" sz="1000" dirty="0">
                          <a:solidFill>
                            <a:srgbClr val="595959"/>
                          </a:solidFill>
                          <a:effectLst/>
                          <a:latin typeface="Calibri"/>
                          <a:ea typeface="Calibri"/>
                          <a:cs typeface="Times New Roman"/>
                        </a:rPr>
                        <a:t>Human Resources                                                         </a:t>
                      </a:r>
                      <a:endParaRPr lang="en-US" sz="1000" dirty="0">
                        <a:effectLst/>
                        <a:latin typeface="Calibri"/>
                        <a:ea typeface="Calibri"/>
                        <a:cs typeface="Times New Roman"/>
                      </a:endParaRPr>
                    </a:p>
                  </a:txBody>
                  <a:tcPr marL="61263" marR="6126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81683">
                <a:tc>
                  <a:txBody>
                    <a:bodyPr/>
                    <a:lstStyle/>
                    <a:p>
                      <a:pPr marL="0" marR="0">
                        <a:spcBef>
                          <a:spcPts val="0"/>
                        </a:spcBef>
                        <a:spcAft>
                          <a:spcPts val="0"/>
                        </a:spcAft>
                        <a:tabLst>
                          <a:tab pos="5429250" algn="l"/>
                        </a:tabLst>
                      </a:pPr>
                      <a:r>
                        <a:rPr lang="en-US" sz="500" b="1">
                          <a:solidFill>
                            <a:srgbClr val="31849B"/>
                          </a:solidFill>
                          <a:effectLst/>
                          <a:latin typeface="Calibri"/>
                          <a:ea typeface="Calibri"/>
                          <a:cs typeface="Times New Roman"/>
                        </a:rPr>
                        <a:t> </a:t>
                      </a:r>
                      <a:endParaRPr lang="en-US" sz="1000">
                        <a:effectLst/>
                        <a:latin typeface="Calibri"/>
                        <a:ea typeface="Calibri"/>
                        <a:cs typeface="Times New Roman"/>
                      </a:endParaRPr>
                    </a:p>
                  </a:txBody>
                  <a:tcPr marL="61263" marR="61263" marT="0" marB="0">
                    <a:lnL>
                      <a:noFill/>
                    </a:lnL>
                    <a:lnR>
                      <a:noFill/>
                    </a:lnR>
                    <a:lnT>
                      <a:noFill/>
                    </a:lnT>
                    <a:lnB>
                      <a:noFill/>
                    </a:lnB>
                    <a:lnTlToBr w="12700" cmpd="sng">
                      <a:noFill/>
                      <a:prstDash val="solid"/>
                    </a:lnTlToBr>
                    <a:lnBlToTr w="12700" cmpd="sng">
                      <a:noFill/>
                      <a:prstDash val="solid"/>
                    </a:lnBlToTr>
                  </a:tcPr>
                </a:tc>
                <a:tc>
                  <a:txBody>
                    <a:bodyPr/>
                    <a:lstStyle/>
                    <a:p>
                      <a:pPr marL="0" marR="0">
                        <a:spcBef>
                          <a:spcPts val="0"/>
                        </a:spcBef>
                        <a:spcAft>
                          <a:spcPts val="0"/>
                        </a:spcAft>
                        <a:tabLst>
                          <a:tab pos="5429250" algn="l"/>
                        </a:tabLst>
                      </a:pPr>
                      <a:r>
                        <a:rPr lang="en-US" sz="500">
                          <a:solidFill>
                            <a:srgbClr val="595959"/>
                          </a:solidFill>
                          <a:effectLst/>
                          <a:latin typeface="Calibri"/>
                          <a:ea typeface="Calibri"/>
                          <a:cs typeface="Times New Roman"/>
                        </a:rPr>
                        <a:t> </a:t>
                      </a:r>
                      <a:endParaRPr lang="en-US" sz="1000">
                        <a:effectLst/>
                        <a:latin typeface="Calibri"/>
                        <a:ea typeface="Calibri"/>
                        <a:cs typeface="Times New Roman"/>
                      </a:endParaRPr>
                    </a:p>
                  </a:txBody>
                  <a:tcPr marL="61263" marR="61263" marT="0" marB="0">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tabLst>
                          <a:tab pos="5429250" algn="l"/>
                        </a:tabLst>
                      </a:pPr>
                      <a:r>
                        <a:rPr lang="en-US" sz="500">
                          <a:solidFill>
                            <a:srgbClr val="31849B"/>
                          </a:solidFill>
                          <a:effectLst/>
                          <a:latin typeface="Calibri"/>
                          <a:ea typeface="Calibri"/>
                          <a:cs typeface="Times New Roman"/>
                        </a:rPr>
                        <a:t> </a:t>
                      </a:r>
                      <a:endParaRPr lang="en-US" sz="1000">
                        <a:effectLst/>
                        <a:latin typeface="Calibri"/>
                        <a:ea typeface="Calibri"/>
                        <a:cs typeface="Times New Roman"/>
                      </a:endParaRPr>
                    </a:p>
                  </a:txBody>
                  <a:tcPr marL="61263" marR="61263" marT="0" marB="0">
                    <a:lnL>
                      <a:noFill/>
                    </a:lnL>
                    <a:lnR>
                      <a:noFill/>
                    </a:lnR>
                    <a:lnT>
                      <a:noFill/>
                    </a:lnT>
                    <a:lnB>
                      <a:noFill/>
                    </a:lnB>
                    <a:lnTlToBr w="12700" cmpd="sng">
                      <a:noFill/>
                      <a:prstDash val="solid"/>
                    </a:lnTlToBr>
                    <a:lnBlToTr w="12700" cmpd="sng">
                      <a:noFill/>
                      <a:prstDash val="solid"/>
                    </a:lnBlToTr>
                  </a:tcPr>
                </a:tc>
                <a:tc>
                  <a:txBody>
                    <a:bodyPr/>
                    <a:lstStyle/>
                    <a:p>
                      <a:pPr marL="0" marR="0">
                        <a:spcBef>
                          <a:spcPts val="0"/>
                        </a:spcBef>
                        <a:spcAft>
                          <a:spcPts val="0"/>
                        </a:spcAft>
                        <a:tabLst>
                          <a:tab pos="5429250" algn="l"/>
                        </a:tabLst>
                      </a:pPr>
                      <a:r>
                        <a:rPr lang="en-US" sz="500">
                          <a:solidFill>
                            <a:srgbClr val="31849B"/>
                          </a:solidFill>
                          <a:effectLst/>
                          <a:latin typeface="Calibri"/>
                          <a:ea typeface="Calibri"/>
                          <a:cs typeface="Times New Roman"/>
                        </a:rPr>
                        <a:t> </a:t>
                      </a:r>
                      <a:endParaRPr lang="en-US" sz="1000">
                        <a:effectLst/>
                        <a:latin typeface="Calibri"/>
                        <a:ea typeface="Calibri"/>
                        <a:cs typeface="Times New Roman"/>
                      </a:endParaRPr>
                    </a:p>
                  </a:txBody>
                  <a:tcPr marL="61263" marR="61263" marT="0" marB="0">
                    <a:lnL>
                      <a:noFill/>
                    </a:lnL>
                    <a:lnR>
                      <a:noFill/>
                    </a:lnR>
                    <a:lnT>
                      <a:noFill/>
                    </a:lnT>
                    <a:lnB>
                      <a:noFill/>
                    </a:lnB>
                    <a:lnTlToBr w="12700" cmpd="sng">
                      <a:noFill/>
                      <a:prstDash val="solid"/>
                    </a:lnTlToBr>
                    <a:lnBlToTr w="12700" cmpd="sng">
                      <a:noFill/>
                      <a:prstDash val="solid"/>
                    </a:lnBlToTr>
                  </a:tcPr>
                </a:tc>
                <a:tc>
                  <a:txBody>
                    <a:bodyPr/>
                    <a:lstStyle/>
                    <a:p>
                      <a:pPr marL="0" marR="0">
                        <a:spcBef>
                          <a:spcPts val="0"/>
                        </a:spcBef>
                        <a:spcAft>
                          <a:spcPts val="0"/>
                        </a:spcAft>
                        <a:tabLst>
                          <a:tab pos="5429250" algn="l"/>
                        </a:tabLst>
                      </a:pPr>
                      <a:r>
                        <a:rPr lang="en-US" sz="500">
                          <a:solidFill>
                            <a:srgbClr val="595959"/>
                          </a:solidFill>
                          <a:effectLst/>
                          <a:latin typeface="Calibri"/>
                          <a:ea typeface="Calibri"/>
                          <a:cs typeface="Times New Roman"/>
                        </a:rPr>
                        <a:t> </a:t>
                      </a:r>
                      <a:endParaRPr lang="en-US" sz="1000">
                        <a:effectLst/>
                        <a:latin typeface="Calibri"/>
                        <a:ea typeface="Calibri"/>
                        <a:cs typeface="Times New Roman"/>
                      </a:endParaRPr>
                    </a:p>
                  </a:txBody>
                  <a:tcPr marL="61263" marR="61263" marT="0" marB="0">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7"/>
                  </a:ext>
                </a:extLst>
              </a:tr>
              <a:tr h="164880">
                <a:tc>
                  <a:txBody>
                    <a:bodyPr/>
                    <a:lstStyle/>
                    <a:p>
                      <a:pPr marL="0" marR="0">
                        <a:spcBef>
                          <a:spcPts val="0"/>
                        </a:spcBef>
                        <a:spcAft>
                          <a:spcPts val="0"/>
                        </a:spcAft>
                        <a:tabLst>
                          <a:tab pos="5429250" algn="l"/>
                        </a:tabLst>
                      </a:pPr>
                      <a:r>
                        <a:rPr lang="en-US" sz="1000" b="1" dirty="0">
                          <a:solidFill>
                            <a:srgbClr val="31849B"/>
                          </a:solidFill>
                          <a:effectLst/>
                          <a:latin typeface="Calibri"/>
                          <a:ea typeface="Calibri"/>
                          <a:cs typeface="Times New Roman"/>
                        </a:rPr>
                        <a:t>Duty Station</a:t>
                      </a:r>
                      <a:endParaRPr lang="en-US" sz="1000" dirty="0">
                        <a:effectLst/>
                        <a:latin typeface="Calibri"/>
                        <a:ea typeface="Calibri"/>
                        <a:cs typeface="Times New Roman"/>
                      </a:endParaRPr>
                    </a:p>
                  </a:txBody>
                  <a:tcPr marL="61263" marR="61263" marT="0" marB="0">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a:spcBef>
                          <a:spcPts val="0"/>
                        </a:spcBef>
                        <a:spcAft>
                          <a:spcPts val="0"/>
                        </a:spcAft>
                        <a:tabLst>
                          <a:tab pos="5429250" algn="l"/>
                        </a:tabLst>
                      </a:pPr>
                      <a:r>
                        <a:rPr lang="en-US" sz="1000" dirty="0">
                          <a:solidFill>
                            <a:srgbClr val="595959"/>
                          </a:solidFill>
                          <a:effectLst/>
                          <a:latin typeface="Calibri"/>
                          <a:ea typeface="Calibri"/>
                          <a:cs typeface="Times New Roman"/>
                        </a:rPr>
                        <a:t>Washington, DC                                                             </a:t>
                      </a:r>
                      <a:endParaRPr lang="en-US" sz="1000" dirty="0">
                        <a:effectLst/>
                        <a:latin typeface="Calibri"/>
                        <a:ea typeface="Calibri"/>
                        <a:cs typeface="Times New Roman"/>
                      </a:endParaRPr>
                    </a:p>
                  </a:txBody>
                  <a:tcPr marL="61263" marR="6126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tabLst>
                          <a:tab pos="5429250" algn="l"/>
                        </a:tabLst>
                      </a:pPr>
                      <a:r>
                        <a:rPr lang="en-US" sz="1000">
                          <a:solidFill>
                            <a:srgbClr val="31849B"/>
                          </a:solidFill>
                          <a:effectLst/>
                          <a:latin typeface="Calibri"/>
                          <a:ea typeface="Calibri"/>
                          <a:cs typeface="Times New Roman"/>
                        </a:rPr>
                        <a:t> </a:t>
                      </a:r>
                      <a:endParaRPr lang="en-US" sz="1000">
                        <a:effectLst/>
                        <a:latin typeface="Calibri"/>
                        <a:ea typeface="Calibri"/>
                        <a:cs typeface="Times New Roman"/>
                      </a:endParaRPr>
                    </a:p>
                  </a:txBody>
                  <a:tcPr marL="61263" marR="61263" marT="0" marB="0">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a:spcBef>
                          <a:spcPts val="0"/>
                        </a:spcBef>
                        <a:spcAft>
                          <a:spcPts val="0"/>
                        </a:spcAft>
                        <a:tabLst>
                          <a:tab pos="5429250" algn="l"/>
                        </a:tabLst>
                      </a:pPr>
                      <a:r>
                        <a:rPr lang="en-US" sz="1000" b="1">
                          <a:solidFill>
                            <a:srgbClr val="31849B"/>
                          </a:solidFill>
                          <a:effectLst/>
                          <a:latin typeface="Calibri"/>
                          <a:ea typeface="Calibri"/>
                          <a:cs typeface="Times New Roman"/>
                        </a:rPr>
                        <a:t>Supervisory Status</a:t>
                      </a:r>
                      <a:endParaRPr lang="en-US" sz="1000">
                        <a:effectLst/>
                        <a:latin typeface="Calibri"/>
                        <a:ea typeface="Calibri"/>
                        <a:cs typeface="Times New Roman"/>
                      </a:endParaRPr>
                    </a:p>
                  </a:txBody>
                  <a:tcPr marL="61263" marR="61263" marT="0" marB="0">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a:spcBef>
                          <a:spcPts val="0"/>
                        </a:spcBef>
                        <a:spcAft>
                          <a:spcPts val="0"/>
                        </a:spcAft>
                        <a:tabLst>
                          <a:tab pos="5429250" algn="l"/>
                        </a:tabLst>
                      </a:pPr>
                      <a:r>
                        <a:rPr lang="en-US" sz="1000" dirty="0">
                          <a:solidFill>
                            <a:srgbClr val="595959"/>
                          </a:solidFill>
                          <a:effectLst/>
                          <a:latin typeface="Calibri"/>
                          <a:ea typeface="Calibri"/>
                          <a:cs typeface="Times New Roman"/>
                        </a:rPr>
                        <a:t>Employee                                                                        </a:t>
                      </a:r>
                      <a:endParaRPr lang="en-US" sz="1000" dirty="0">
                        <a:effectLst/>
                        <a:latin typeface="Calibri"/>
                        <a:ea typeface="Calibri"/>
                        <a:cs typeface="Times New Roman"/>
                      </a:endParaRPr>
                    </a:p>
                  </a:txBody>
                  <a:tcPr marL="61263" marR="6126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8"/>
                  </a:ext>
                </a:extLst>
              </a:tr>
            </a:tbl>
          </a:graphicData>
        </a:graphic>
      </p:graphicFrame>
      <p:sp>
        <p:nvSpPr>
          <p:cNvPr id="8" name="TextBox 7"/>
          <p:cNvSpPr txBox="1"/>
          <p:nvPr/>
        </p:nvSpPr>
        <p:spPr>
          <a:xfrm>
            <a:off x="4061314" y="6324062"/>
            <a:ext cx="1021370" cy="523220"/>
          </a:xfrm>
          <a:prstGeom prst="rect">
            <a:avLst/>
          </a:prstGeom>
          <a:noFill/>
        </p:spPr>
        <p:txBody>
          <a:bodyPr wrap="none" rtlCol="0">
            <a:spAutoFit/>
          </a:bodyPr>
          <a:lstStyle/>
          <a:p>
            <a:pPr algn="ctr"/>
            <a:r>
              <a:rPr lang="en-US" sz="1400" b="1" dirty="0">
                <a:solidFill>
                  <a:srgbClr val="CC9900"/>
                </a:solidFill>
                <a:ea typeface="Calibri"/>
                <a:cs typeface="Times New Roman"/>
                <a:sym typeface="Wingdings 3"/>
              </a:rPr>
              <a:t></a:t>
            </a:r>
            <a:endParaRPr lang="en-US" sz="1400" dirty="0">
              <a:ea typeface="Calibri"/>
              <a:cs typeface="Times New Roman"/>
            </a:endParaRPr>
          </a:p>
          <a:p>
            <a:r>
              <a:rPr lang="en-US" sz="1400" dirty="0">
                <a:solidFill>
                  <a:srgbClr val="595959"/>
                </a:solidFill>
                <a:ea typeface="Calibri"/>
                <a:cs typeface="Times New Roman"/>
              </a:rPr>
              <a:t>Back to Top</a:t>
            </a:r>
            <a:endParaRPr lang="en-US" sz="1400" dirty="0"/>
          </a:p>
        </p:txBody>
      </p:sp>
      <p:sp>
        <p:nvSpPr>
          <p:cNvPr id="9" name="Text Box 1"/>
          <p:cNvSpPr txBox="1"/>
          <p:nvPr/>
        </p:nvSpPr>
        <p:spPr>
          <a:xfrm>
            <a:off x="3840480" y="6135488"/>
            <a:ext cx="1463040" cy="182880"/>
          </a:xfrm>
          <a:prstGeom prst="rect">
            <a:avLst/>
          </a:prstGeom>
          <a:solidFill>
            <a:schemeClr val="accent5">
              <a:lumMod val="75000"/>
            </a:schemeClr>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ctr" anchorCtr="0" forceAA="0" compatLnSpc="1">
            <a:prstTxWarp prst="textNoShape">
              <a:avLst/>
            </a:prstTxWarp>
            <a:noAutofit/>
          </a:bodyPr>
          <a:lstStyle/>
          <a:p>
            <a:pPr marL="0" marR="0" algn="ctr">
              <a:spcBef>
                <a:spcPts val="0"/>
              </a:spcBef>
              <a:spcAft>
                <a:spcPts val="0"/>
              </a:spcAft>
            </a:pPr>
            <a:r>
              <a:rPr lang="en-US" sz="1100" b="1" dirty="0">
                <a:solidFill>
                  <a:srgbClr val="FFFFFF"/>
                </a:solidFill>
                <a:effectLst/>
                <a:ea typeface="Calibri"/>
                <a:cs typeface="Times New Roman"/>
              </a:rPr>
              <a:t>Submit</a:t>
            </a:r>
            <a:endParaRPr lang="en-US" sz="1100" dirty="0">
              <a:effectLst/>
              <a:ea typeface="Calibri"/>
              <a:cs typeface="Times New Roman"/>
            </a:endParaRPr>
          </a:p>
        </p:txBody>
      </p:sp>
      <p:graphicFrame>
        <p:nvGraphicFramePr>
          <p:cNvPr id="2" name="Table 1"/>
          <p:cNvGraphicFramePr>
            <a:graphicFrameLocks noGrp="1"/>
          </p:cNvGraphicFramePr>
          <p:nvPr>
            <p:extLst>
              <p:ext uri="{D42A27DB-BD31-4B8C-83A1-F6EECF244321}">
                <p14:modId xmlns:p14="http://schemas.microsoft.com/office/powerpoint/2010/main" val="1814237656"/>
              </p:ext>
            </p:extLst>
          </p:nvPr>
        </p:nvGraphicFramePr>
        <p:xfrm>
          <a:off x="457199" y="4538661"/>
          <a:ext cx="4171950" cy="1112520"/>
        </p:xfrm>
        <a:graphic>
          <a:graphicData uri="http://schemas.openxmlformats.org/drawingml/2006/table">
            <a:tbl>
              <a:tblPr firstRow="1" firstCol="1" bandRow="1"/>
              <a:tblGrid>
                <a:gridCol w="1257300">
                  <a:extLst>
                    <a:ext uri="{9D8B030D-6E8A-4147-A177-3AD203B41FA5}">
                      <a16:colId xmlns:a16="http://schemas.microsoft.com/office/drawing/2014/main" val="20000"/>
                    </a:ext>
                  </a:extLst>
                </a:gridCol>
                <a:gridCol w="2914650">
                  <a:extLst>
                    <a:ext uri="{9D8B030D-6E8A-4147-A177-3AD203B41FA5}">
                      <a16:colId xmlns:a16="http://schemas.microsoft.com/office/drawing/2014/main" val="20001"/>
                    </a:ext>
                  </a:extLst>
                </a:gridCol>
              </a:tblGrid>
              <a:tr h="0">
                <a:tc>
                  <a:txBody>
                    <a:bodyPr/>
                    <a:lstStyle/>
                    <a:p>
                      <a:pPr marL="0" marR="0">
                        <a:spcBef>
                          <a:spcPts val="0"/>
                        </a:spcBef>
                        <a:spcAft>
                          <a:spcPts val="0"/>
                        </a:spcAft>
                        <a:tabLst>
                          <a:tab pos="5429250" algn="l"/>
                        </a:tabLst>
                      </a:pPr>
                      <a:r>
                        <a:rPr lang="en-US" sz="1000" b="1" dirty="0">
                          <a:solidFill>
                            <a:srgbClr val="31849B"/>
                          </a:solidFill>
                          <a:effectLst/>
                          <a:latin typeface="Calibri" panose="020F0502020204030204" pitchFamily="34" charset="0"/>
                          <a:ea typeface="Calibri" panose="020F0502020204030204" pitchFamily="34" charset="0"/>
                          <a:cs typeface="Times New Roman" panose="02020603050405020304" pitchFamily="18" charset="0"/>
                        </a:rPr>
                        <a:t>First Name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7F7F7F"/>
                      </a:solidFill>
                      <a:prstDash val="solid"/>
                      <a:round/>
                      <a:headEnd type="none" w="med" len="med"/>
                      <a:tailEnd type="none" w="med" len="med"/>
                    </a:lnR>
                    <a:lnT>
                      <a:noFill/>
                    </a:lnT>
                    <a:lnB>
                      <a:noFill/>
                    </a:lnB>
                  </a:tcPr>
                </a:tc>
                <a:tc>
                  <a:txBody>
                    <a:bodyPr/>
                    <a:lstStyle/>
                    <a:p>
                      <a:pPr marL="0" marR="0">
                        <a:spcBef>
                          <a:spcPts val="0"/>
                        </a:spcBef>
                        <a:spcAft>
                          <a:spcPts val="0"/>
                        </a:spcAft>
                        <a:tabLst>
                          <a:tab pos="5429250" algn="l"/>
                        </a:tabLst>
                      </a:pPr>
                      <a:r>
                        <a:rPr lang="en-US" sz="1000"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Goofy</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p>
                      <a:pPr marL="0" marR="0">
                        <a:spcBef>
                          <a:spcPts val="0"/>
                        </a:spcBef>
                        <a:spcAft>
                          <a:spcPts val="0"/>
                        </a:spcAft>
                        <a:tabLst>
                          <a:tab pos="5429250" algn="l"/>
                        </a:tabLst>
                      </a:pPr>
                      <a:r>
                        <a:rPr lang="en-US" sz="500" b="1" dirty="0">
                          <a:solidFill>
                            <a:srgbClr val="31849B"/>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marL="0" marR="0">
                        <a:spcBef>
                          <a:spcPts val="0"/>
                        </a:spcBef>
                        <a:spcAft>
                          <a:spcPts val="0"/>
                        </a:spcAft>
                        <a:tabLst>
                          <a:tab pos="5429250" algn="l"/>
                        </a:tabLst>
                      </a:pPr>
                      <a:r>
                        <a:rPr lang="en-US" sz="500"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marL="0" marR="0">
                        <a:spcBef>
                          <a:spcPts val="0"/>
                        </a:spcBef>
                        <a:spcAft>
                          <a:spcPts val="0"/>
                        </a:spcAft>
                        <a:tabLst>
                          <a:tab pos="5429250" algn="l"/>
                        </a:tabLst>
                      </a:pPr>
                      <a:r>
                        <a:rPr lang="en-US" sz="1000" b="1" dirty="0">
                          <a:solidFill>
                            <a:srgbClr val="31849B"/>
                          </a:solidFill>
                          <a:effectLst/>
                          <a:latin typeface="Calibri" panose="020F0502020204030204" pitchFamily="34" charset="0"/>
                          <a:ea typeface="Calibri" panose="020F0502020204030204" pitchFamily="34" charset="0"/>
                          <a:cs typeface="Times New Roman" panose="02020603050405020304" pitchFamily="18" charset="0"/>
                        </a:rPr>
                        <a:t>Last Name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7F7F7F"/>
                      </a:solidFill>
                      <a:prstDash val="solid"/>
                      <a:round/>
                      <a:headEnd type="none" w="med" len="med"/>
                      <a:tailEnd type="none" w="med" len="med"/>
                    </a:lnR>
                    <a:lnT>
                      <a:noFill/>
                    </a:lnT>
                    <a:lnB>
                      <a:noFill/>
                    </a:lnB>
                  </a:tcPr>
                </a:tc>
                <a:tc>
                  <a:txBody>
                    <a:bodyPr/>
                    <a:lstStyle/>
                    <a:p>
                      <a:pPr marL="0" marR="0">
                        <a:spcBef>
                          <a:spcPts val="0"/>
                        </a:spcBef>
                        <a:spcAft>
                          <a:spcPts val="0"/>
                        </a:spcAft>
                        <a:tabLst>
                          <a:tab pos="5429250" algn="l"/>
                        </a:tabLst>
                      </a:pPr>
                      <a:r>
                        <a:rPr lang="en-US" sz="1000"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Goof</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0002"/>
                  </a:ext>
                </a:extLst>
              </a:tr>
              <a:tr h="0">
                <a:tc>
                  <a:txBody>
                    <a:bodyPr/>
                    <a:lstStyle/>
                    <a:p>
                      <a:pPr marL="0" marR="0">
                        <a:spcBef>
                          <a:spcPts val="0"/>
                        </a:spcBef>
                        <a:spcAft>
                          <a:spcPts val="0"/>
                        </a:spcAft>
                        <a:tabLst>
                          <a:tab pos="5429250" algn="l"/>
                        </a:tabLst>
                      </a:pPr>
                      <a:r>
                        <a:rPr lang="en-US" sz="600" b="1">
                          <a:solidFill>
                            <a:srgbClr val="31849B"/>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marL="0" marR="0">
                        <a:spcBef>
                          <a:spcPts val="0"/>
                        </a:spcBef>
                        <a:spcAft>
                          <a:spcPts val="0"/>
                        </a:spcAft>
                        <a:tabLst>
                          <a:tab pos="5429250" algn="l"/>
                        </a:tabLst>
                      </a:pPr>
                      <a:r>
                        <a:rPr lang="en-US" sz="600"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a:noFill/>
                    </a:lnB>
                  </a:tcPr>
                </a:tc>
                <a:extLst>
                  <a:ext uri="{0D108BD9-81ED-4DB2-BD59-A6C34878D82A}">
                    <a16:rowId xmlns:a16="http://schemas.microsoft.com/office/drawing/2014/main" val="10003"/>
                  </a:ext>
                </a:extLst>
              </a:tr>
              <a:tr h="0">
                <a:tc>
                  <a:txBody>
                    <a:bodyPr/>
                    <a:lstStyle/>
                    <a:p>
                      <a:pPr marL="0" marR="0">
                        <a:spcBef>
                          <a:spcPts val="0"/>
                        </a:spcBef>
                        <a:spcAft>
                          <a:spcPts val="0"/>
                        </a:spcAft>
                        <a:tabLst>
                          <a:tab pos="5429250" algn="l"/>
                        </a:tabLst>
                      </a:pPr>
                      <a:r>
                        <a:rPr lang="en-US" sz="1000" b="1" dirty="0">
                          <a:solidFill>
                            <a:srgbClr val="31849B"/>
                          </a:solidFill>
                          <a:effectLst/>
                          <a:latin typeface="Calibri" panose="020F0502020204030204" pitchFamily="34" charset="0"/>
                          <a:ea typeface="Calibri" panose="020F0502020204030204" pitchFamily="34" charset="0"/>
                          <a:cs typeface="Times New Roman" panose="02020603050405020304" pitchFamily="18" charset="0"/>
                        </a:rPr>
                        <a:t>Work Email</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marL="0" marR="0">
                        <a:spcBef>
                          <a:spcPts val="0"/>
                        </a:spcBef>
                        <a:spcAft>
                          <a:spcPts val="0"/>
                        </a:spcAft>
                        <a:tabLst>
                          <a:tab pos="5429250" algn="l"/>
                        </a:tabLst>
                      </a:pPr>
                      <a:r>
                        <a:rPr lang="en-US" sz="1000"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Goofy.Goof@opm.gov</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10004"/>
                  </a:ext>
                </a:extLst>
              </a:tr>
              <a:tr h="0">
                <a:tc>
                  <a:txBody>
                    <a:bodyPr/>
                    <a:lstStyle/>
                    <a:p>
                      <a:pPr marL="0" marR="0">
                        <a:spcBef>
                          <a:spcPts val="0"/>
                        </a:spcBef>
                        <a:spcAft>
                          <a:spcPts val="0"/>
                        </a:spcAft>
                        <a:tabLst>
                          <a:tab pos="5429250" algn="l"/>
                        </a:tabLst>
                      </a:pPr>
                      <a:r>
                        <a:rPr lang="en-US" sz="600" b="1">
                          <a:solidFill>
                            <a:srgbClr val="31849B"/>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marL="0" marR="0">
                        <a:spcBef>
                          <a:spcPts val="0"/>
                        </a:spcBef>
                        <a:spcAft>
                          <a:spcPts val="0"/>
                        </a:spcAft>
                        <a:tabLst>
                          <a:tab pos="5429250" algn="l"/>
                        </a:tabLst>
                      </a:pPr>
                      <a:r>
                        <a:rPr lang="en-US" sz="60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0005"/>
                  </a:ext>
                </a:extLst>
              </a:tr>
              <a:tr h="0">
                <a:tc>
                  <a:txBody>
                    <a:bodyPr/>
                    <a:lstStyle/>
                    <a:p>
                      <a:pPr marL="0" marR="0">
                        <a:spcBef>
                          <a:spcPts val="0"/>
                        </a:spcBef>
                        <a:spcAft>
                          <a:spcPts val="0"/>
                        </a:spcAft>
                        <a:tabLst>
                          <a:tab pos="5429250" algn="l"/>
                        </a:tabLst>
                      </a:pPr>
                      <a:r>
                        <a:rPr lang="en-US" sz="1000" b="1" dirty="0">
                          <a:solidFill>
                            <a:srgbClr val="31849B"/>
                          </a:solidFill>
                          <a:effectLst/>
                          <a:latin typeface="Calibri" panose="020F0502020204030204" pitchFamily="34" charset="0"/>
                          <a:ea typeface="Calibri" panose="020F0502020204030204" pitchFamily="34" charset="0"/>
                          <a:cs typeface="Times New Roman" panose="02020603050405020304" pitchFamily="18" charset="0"/>
                        </a:rPr>
                        <a:t>Create Password</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7F7F7F"/>
                      </a:solidFill>
                      <a:prstDash val="solid"/>
                      <a:round/>
                      <a:headEnd type="none" w="med" len="med"/>
                      <a:tailEnd type="none" w="med" len="med"/>
                    </a:lnR>
                    <a:lnT>
                      <a:noFill/>
                    </a:lnT>
                    <a:lnB>
                      <a:noFill/>
                    </a:lnB>
                  </a:tcPr>
                </a:tc>
                <a:tc>
                  <a:txBody>
                    <a:bodyPr/>
                    <a:lstStyle/>
                    <a:p>
                      <a:pPr marL="0" marR="0">
                        <a:spcBef>
                          <a:spcPts val="0"/>
                        </a:spcBef>
                        <a:spcAft>
                          <a:spcPts val="0"/>
                        </a:spcAft>
                        <a:tabLst>
                          <a:tab pos="5429250" algn="l"/>
                        </a:tabLst>
                      </a:pPr>
                      <a:r>
                        <a:rPr lang="en-US" sz="1000"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0006"/>
                  </a:ext>
                </a:extLst>
              </a:tr>
              <a:tr h="0">
                <a:tc>
                  <a:txBody>
                    <a:bodyPr/>
                    <a:lstStyle/>
                    <a:p>
                      <a:pPr marL="0" marR="0">
                        <a:spcBef>
                          <a:spcPts val="0"/>
                        </a:spcBef>
                        <a:spcAft>
                          <a:spcPts val="0"/>
                        </a:spcAft>
                        <a:tabLst>
                          <a:tab pos="5429250" algn="l"/>
                        </a:tabLst>
                      </a:pPr>
                      <a:r>
                        <a:rPr lang="en-US" sz="600" b="1">
                          <a:solidFill>
                            <a:srgbClr val="31849B"/>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marL="0" marR="0">
                        <a:spcBef>
                          <a:spcPts val="0"/>
                        </a:spcBef>
                        <a:spcAft>
                          <a:spcPts val="0"/>
                        </a:spcAft>
                        <a:tabLst>
                          <a:tab pos="5429250" algn="l"/>
                        </a:tabLst>
                      </a:pPr>
                      <a:r>
                        <a:rPr lang="en-US" sz="60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0007"/>
                  </a:ext>
                </a:extLst>
              </a:tr>
              <a:tr h="0">
                <a:tc>
                  <a:txBody>
                    <a:bodyPr/>
                    <a:lstStyle/>
                    <a:p>
                      <a:pPr marL="0" marR="0">
                        <a:spcBef>
                          <a:spcPts val="0"/>
                        </a:spcBef>
                        <a:spcAft>
                          <a:spcPts val="0"/>
                        </a:spcAft>
                        <a:tabLst>
                          <a:tab pos="5429250" algn="l"/>
                        </a:tabLst>
                      </a:pPr>
                      <a:r>
                        <a:rPr lang="en-US" sz="1000" b="1" dirty="0">
                          <a:solidFill>
                            <a:srgbClr val="31849B"/>
                          </a:solidFill>
                          <a:effectLst/>
                          <a:latin typeface="Calibri" panose="020F0502020204030204" pitchFamily="34" charset="0"/>
                          <a:ea typeface="Calibri" panose="020F0502020204030204" pitchFamily="34" charset="0"/>
                          <a:cs typeface="Times New Roman" panose="02020603050405020304" pitchFamily="18" charset="0"/>
                        </a:rPr>
                        <a:t>Confirm Password</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7F7F7F"/>
                      </a:solidFill>
                      <a:prstDash val="solid"/>
                      <a:round/>
                      <a:headEnd type="none" w="med" len="med"/>
                      <a:tailEnd type="none" w="med" len="med"/>
                    </a:lnR>
                    <a:lnT>
                      <a:noFill/>
                    </a:lnT>
                    <a:lnB>
                      <a:noFill/>
                    </a:lnB>
                  </a:tcPr>
                </a:tc>
                <a:tc>
                  <a:txBody>
                    <a:bodyPr/>
                    <a:lstStyle/>
                    <a:p>
                      <a:pPr marL="0" marR="0">
                        <a:spcBef>
                          <a:spcPts val="0"/>
                        </a:spcBef>
                        <a:spcAft>
                          <a:spcPts val="0"/>
                        </a:spcAft>
                        <a:tabLst>
                          <a:tab pos="5429250" algn="l"/>
                        </a:tabLst>
                      </a:pPr>
                      <a:r>
                        <a:rPr lang="en-US" sz="1000"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10" name="TextBox 9"/>
          <p:cNvSpPr txBox="1"/>
          <p:nvPr/>
        </p:nvSpPr>
        <p:spPr>
          <a:xfrm>
            <a:off x="1676400" y="5486406"/>
            <a:ext cx="1219200" cy="182880"/>
          </a:xfrm>
          <a:prstGeom prst="rect">
            <a:avLst/>
          </a:prstGeom>
          <a:noFill/>
        </p:spPr>
        <p:txBody>
          <a:bodyPr wrap="square" rtlCol="0">
            <a:spAutoFit/>
          </a:bodyPr>
          <a:lstStyle/>
          <a:p>
            <a:r>
              <a:rPr lang="en-US" sz="1000" dirty="0">
                <a:solidFill>
                  <a:srgbClr val="595959"/>
                </a:solidFill>
                <a:latin typeface="Calibri" panose="020F0502020204030204" pitchFamily="34" charset="0"/>
                <a:ea typeface="Calibri" panose="020F0502020204030204" pitchFamily="34" charset="0"/>
                <a:cs typeface="Times New Roman" panose="02020603050405020304" pitchFamily="18" charset="0"/>
              </a:rPr>
              <a:t>********</a:t>
            </a:r>
            <a:endParaRPr lang="en-US" sz="1000" dirty="0"/>
          </a:p>
        </p:txBody>
      </p:sp>
      <p:sp>
        <p:nvSpPr>
          <p:cNvPr id="11" name="TextBox 10"/>
          <p:cNvSpPr txBox="1"/>
          <p:nvPr/>
        </p:nvSpPr>
        <p:spPr>
          <a:xfrm>
            <a:off x="1676400" y="5215866"/>
            <a:ext cx="1219200" cy="182880"/>
          </a:xfrm>
          <a:prstGeom prst="rect">
            <a:avLst/>
          </a:prstGeom>
          <a:noFill/>
        </p:spPr>
        <p:txBody>
          <a:bodyPr wrap="square" rtlCol="0">
            <a:spAutoFit/>
          </a:bodyPr>
          <a:lstStyle/>
          <a:p>
            <a:r>
              <a:rPr lang="en-US" sz="1000" dirty="0">
                <a:solidFill>
                  <a:srgbClr val="595959"/>
                </a:solidFill>
                <a:latin typeface="Calibri" panose="020F0502020204030204" pitchFamily="34" charset="0"/>
                <a:ea typeface="Calibri" panose="020F0502020204030204" pitchFamily="34" charset="0"/>
                <a:cs typeface="Times New Roman" panose="02020603050405020304" pitchFamily="18" charset="0"/>
              </a:rPr>
              <a:t>********</a:t>
            </a:r>
            <a:endParaRPr lang="en-US" sz="1000" dirty="0"/>
          </a:p>
        </p:txBody>
      </p:sp>
    </p:spTree>
    <p:extLst>
      <p:ext uri="{BB962C8B-B14F-4D97-AF65-F5344CB8AC3E}">
        <p14:creationId xmlns:p14="http://schemas.microsoft.com/office/powerpoint/2010/main" val="1614137966"/>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left)">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37160" y="228600"/>
            <a:ext cx="8869680" cy="261610"/>
          </a:xfrm>
          <a:prstGeom prst="rect">
            <a:avLst/>
          </a:prstGeom>
          <a:solidFill>
            <a:schemeClr val="tx1">
              <a:lumMod val="85000"/>
              <a:lumOff val="15000"/>
            </a:schemeClr>
          </a:solidFill>
        </p:spPr>
        <p:txBody>
          <a:bodyPr wrap="square" rtlCol="0">
            <a:spAutoFit/>
          </a:bodyPr>
          <a:lstStyle/>
          <a:p>
            <a:pPr>
              <a:tabLst>
                <a:tab pos="3138488" algn="l"/>
              </a:tabLst>
            </a:pPr>
            <a:r>
              <a:rPr lang="en-US" sz="1100" b="1" dirty="0">
                <a:solidFill>
                  <a:srgbClr val="FFFFFF"/>
                </a:solidFill>
                <a:ea typeface="Calibri"/>
                <a:cs typeface="Times New Roman"/>
              </a:rPr>
              <a:t> Home				</a:t>
            </a:r>
            <a:r>
              <a:rPr lang="en-US" sz="1100" b="1" dirty="0">
                <a:solidFill>
                  <a:schemeClr val="bg1"/>
                </a:solidFill>
                <a:ea typeface="Calibri"/>
                <a:cs typeface="Times New Roman"/>
              </a:rPr>
              <a:t>	Help </a:t>
            </a:r>
            <a:r>
              <a:rPr lang="en-US" sz="1100" b="1" dirty="0">
                <a:solidFill>
                  <a:schemeClr val="bg1"/>
                </a:solidFill>
                <a:ea typeface="Calibri"/>
                <a:cs typeface="Times New Roman"/>
                <a:sym typeface="Wingdings 3"/>
              </a:rPr>
              <a:t>          Goofy Goof – Sign Out</a:t>
            </a:r>
            <a:r>
              <a:rPr lang="en-US" sz="1100" b="1" dirty="0">
                <a:solidFill>
                  <a:srgbClr val="FFFFFF"/>
                </a:solidFill>
                <a:ea typeface="Calibri"/>
                <a:cs typeface="Times New Roman"/>
              </a:rPr>
              <a:t> </a:t>
            </a:r>
            <a:endParaRPr lang="en-US" sz="1100" u="sng" dirty="0"/>
          </a:p>
        </p:txBody>
      </p:sp>
      <p:sp>
        <p:nvSpPr>
          <p:cNvPr id="18" name="TextBox 17"/>
          <p:cNvSpPr txBox="1"/>
          <p:nvPr/>
        </p:nvSpPr>
        <p:spPr>
          <a:xfrm>
            <a:off x="228600" y="1600200"/>
            <a:ext cx="8686800" cy="1938992"/>
          </a:xfrm>
          <a:prstGeom prst="rect">
            <a:avLst/>
          </a:prstGeom>
          <a:noFill/>
        </p:spPr>
        <p:txBody>
          <a:bodyPr wrap="square" rtlCol="0">
            <a:spAutoFit/>
          </a:bodyPr>
          <a:lstStyle/>
          <a:p>
            <a:pPr>
              <a:tabLst>
                <a:tab pos="5429250" algn="l"/>
              </a:tabLst>
            </a:pPr>
            <a:r>
              <a:rPr lang="en-US" sz="1600" dirty="0">
                <a:solidFill>
                  <a:srgbClr val="CC9900"/>
                </a:solidFill>
                <a:ea typeface="Calibri"/>
                <a:cs typeface="Times New Roman"/>
              </a:rPr>
              <a:t>My Competencies </a:t>
            </a:r>
            <a:r>
              <a:rPr lang="en-US" sz="1600" dirty="0">
                <a:solidFill>
                  <a:srgbClr val="FFC000"/>
                </a:solidFill>
                <a:ea typeface="Calibri"/>
                <a:cs typeface="Times New Roman"/>
              </a:rPr>
              <a:t> </a:t>
            </a:r>
          </a:p>
          <a:p>
            <a:r>
              <a:rPr lang="en-US" sz="1200" dirty="0">
                <a:solidFill>
                  <a:srgbClr val="CC9900"/>
                </a:solidFill>
                <a:latin typeface="Calibri" panose="020F0502020204030204" pitchFamily="34" charset="0"/>
                <a:ea typeface="Calibri" panose="020F0502020204030204" pitchFamily="34" charset="0"/>
                <a:cs typeface="Times New Roman" panose="02020603050405020304" pitchFamily="18" charset="0"/>
              </a:rPr>
              <a:t>GS-0343-13 Employee in Human Resources</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tabLst>
                <a:tab pos="5429250" algn="l"/>
              </a:tabLst>
            </a:pPr>
            <a:endParaRPr lang="en-US" sz="1200" dirty="0">
              <a:ea typeface="Calibri"/>
              <a:cs typeface="Times New Roman"/>
            </a:endParaRPr>
          </a:p>
          <a:p>
            <a:endParaRPr lang="en-US" sz="600" i="1" dirty="0">
              <a:solidFill>
                <a:schemeClr val="tx1">
                  <a:lumMod val="65000"/>
                  <a:lumOff val="35000"/>
                </a:schemeClr>
              </a:solidFill>
              <a:ea typeface="Calibri"/>
              <a:cs typeface="Times New Roman"/>
            </a:endParaRPr>
          </a:p>
          <a:p>
            <a:pPr marL="457200"/>
            <a:r>
              <a:rPr lang="en-US" sz="1200" i="1" dirty="0">
                <a:solidFill>
                  <a:schemeClr val="tx1">
                    <a:lumMod val="65000"/>
                    <a:lumOff val="35000"/>
                  </a:schemeClr>
                </a:solidFill>
                <a:ea typeface="Calibri"/>
                <a:cs typeface="Times New Roman"/>
              </a:rPr>
              <a:t>You have an open assessment.  Complete it </a:t>
            </a:r>
            <a:r>
              <a:rPr lang="en-US" sz="1200" i="1" u="sng" dirty="0">
                <a:solidFill>
                  <a:srgbClr val="0070C0"/>
                </a:solidFill>
                <a:ea typeface="Calibri"/>
                <a:cs typeface="Times New Roman"/>
              </a:rPr>
              <a:t>here</a:t>
            </a:r>
            <a:r>
              <a:rPr lang="en-US" sz="1200" i="1" dirty="0">
                <a:solidFill>
                  <a:srgbClr val="7F7F7F"/>
                </a:solidFill>
                <a:ea typeface="Calibri"/>
                <a:cs typeface="Times New Roman"/>
              </a:rPr>
              <a:t>.</a:t>
            </a:r>
          </a:p>
          <a:p>
            <a:endParaRPr lang="en-US" sz="1200" i="1" dirty="0">
              <a:solidFill>
                <a:srgbClr val="7F7F7F"/>
              </a:solidFill>
              <a:ea typeface="Calibri"/>
              <a:cs typeface="Times New Roman"/>
            </a:endParaRPr>
          </a:p>
          <a:p>
            <a:pPr marL="457200" marR="0" algn="ctr">
              <a:spcBef>
                <a:spcPts val="0"/>
              </a:spcBef>
              <a:spcAft>
                <a:spcPts val="0"/>
              </a:spcAft>
            </a:pPr>
            <a:r>
              <a:rPr lang="en-US" sz="1200" i="1" dirty="0">
                <a:solidFill>
                  <a:srgbClr val="595959"/>
                </a:solidFill>
                <a:ea typeface="Calibri"/>
                <a:cs typeface="Times New Roman"/>
              </a:rPr>
              <a:t>No Results Available</a:t>
            </a:r>
            <a:endParaRPr lang="en-US" sz="1100" dirty="0">
              <a:ea typeface="Calibri"/>
              <a:cs typeface="Times New Roman"/>
            </a:endParaRPr>
          </a:p>
          <a:p>
            <a:r>
              <a:rPr lang="en-US" sz="1600" i="1" dirty="0">
                <a:solidFill>
                  <a:srgbClr val="7F7F7F"/>
                </a:solidFill>
                <a:ea typeface="Calibri"/>
                <a:cs typeface="Times New Roman"/>
              </a:rPr>
              <a:t> </a:t>
            </a:r>
            <a:endParaRPr lang="en-US" sz="1100" dirty="0">
              <a:ea typeface="Calibri"/>
              <a:cs typeface="Times New Roman"/>
            </a:endParaRPr>
          </a:p>
          <a:p>
            <a:r>
              <a:rPr lang="en-US" sz="1100" dirty="0">
                <a:solidFill>
                  <a:srgbClr val="000000"/>
                </a:solidFill>
                <a:ea typeface="Calibri"/>
                <a:cs typeface="Times New Roman"/>
              </a:rPr>
              <a:t> </a:t>
            </a:r>
            <a:endParaRPr lang="en-US" sz="1100" dirty="0">
              <a:ea typeface="Calibri"/>
              <a:cs typeface="Times New Roman"/>
            </a:endParaRPr>
          </a:p>
          <a:p>
            <a:pPr algn="r"/>
            <a:r>
              <a:rPr lang="en-US" sz="1100" dirty="0">
                <a:solidFill>
                  <a:srgbClr val="595959"/>
                </a:solidFill>
                <a:ea typeface="Calibri"/>
                <a:cs typeface="Times New Roman"/>
              </a:rPr>
              <a:t> </a:t>
            </a:r>
            <a:endParaRPr lang="en-US" sz="1100" dirty="0">
              <a:ea typeface="Calibri"/>
              <a:cs typeface="Times New Roman"/>
            </a:endParaRPr>
          </a:p>
        </p:txBody>
      </p:sp>
      <p:sp>
        <p:nvSpPr>
          <p:cNvPr id="31" name="TextBox 30"/>
          <p:cNvSpPr txBox="1"/>
          <p:nvPr/>
        </p:nvSpPr>
        <p:spPr>
          <a:xfrm>
            <a:off x="4061315" y="6182436"/>
            <a:ext cx="1021370" cy="523220"/>
          </a:xfrm>
          <a:prstGeom prst="rect">
            <a:avLst/>
          </a:prstGeom>
          <a:noFill/>
        </p:spPr>
        <p:txBody>
          <a:bodyPr wrap="none" rtlCol="0">
            <a:spAutoFit/>
          </a:bodyPr>
          <a:lstStyle/>
          <a:p>
            <a:pPr algn="ctr"/>
            <a:r>
              <a:rPr lang="en-US" sz="1400" b="1" dirty="0">
                <a:solidFill>
                  <a:srgbClr val="CC9900"/>
                </a:solidFill>
                <a:ea typeface="Calibri"/>
                <a:cs typeface="Times New Roman"/>
                <a:sym typeface="Wingdings 3"/>
              </a:rPr>
              <a:t></a:t>
            </a:r>
            <a:endParaRPr lang="en-US" sz="1400" dirty="0">
              <a:ea typeface="Calibri"/>
              <a:cs typeface="Times New Roman"/>
            </a:endParaRPr>
          </a:p>
          <a:p>
            <a:r>
              <a:rPr lang="en-US" sz="1400" dirty="0">
                <a:solidFill>
                  <a:srgbClr val="595959"/>
                </a:solidFill>
                <a:ea typeface="Calibri"/>
                <a:cs typeface="Times New Roman"/>
              </a:rPr>
              <a:t>Back to Top</a:t>
            </a:r>
            <a:endParaRPr lang="en-US" sz="1400" dirty="0"/>
          </a:p>
        </p:txBody>
      </p:sp>
      <p:pic>
        <p:nvPicPr>
          <p:cNvPr id="1026" name="Picture 2" descr="Attention-horizontal-339x191[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2286000"/>
            <a:ext cx="485775"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969379" y="524754"/>
            <a:ext cx="7205242" cy="400110"/>
          </a:xfrm>
          <a:prstGeom prst="rect">
            <a:avLst/>
          </a:prstGeom>
          <a:noFill/>
        </p:spPr>
        <p:txBody>
          <a:bodyPr wrap="none" rtlCol="0">
            <a:spAutoFit/>
          </a:bodyPr>
          <a:lstStyle/>
          <a:p>
            <a:pPr algn="ctr"/>
            <a:r>
              <a:rPr lang="en-US" sz="2000" b="1" dirty="0">
                <a:solidFill>
                  <a:srgbClr val="CC9900"/>
                </a:solidFill>
              </a:rPr>
              <a:t>Competency Exploration for Development And Readiness (CEDAR)</a:t>
            </a:r>
          </a:p>
        </p:txBody>
      </p:sp>
    </p:spTree>
    <p:extLst>
      <p:ext uri="{BB962C8B-B14F-4D97-AF65-F5344CB8AC3E}">
        <p14:creationId xmlns:p14="http://schemas.microsoft.com/office/powerpoint/2010/main" val="1792237751"/>
      </p:ext>
    </p:extLst>
  </p:cSld>
  <p:clrMapOvr>
    <a:masterClrMapping/>
  </p:clrMapOvr>
  <p:transition spd="slow">
    <p:push/>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
          <p:cNvSpPr>
            <a:spLocks noChangeArrowheads="1"/>
          </p:cNvSpPr>
          <p:nvPr/>
        </p:nvSpPr>
        <p:spPr bwMode="auto">
          <a:xfrm>
            <a:off x="1075548" y="986345"/>
            <a:ext cx="7148111"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5429250" algn="l"/>
              </a:tabLst>
              <a:defRPr>
                <a:solidFill>
                  <a:schemeClr val="tx1"/>
                </a:solidFill>
                <a:latin typeface="Arial" pitchFamily="34" charset="0"/>
                <a:cs typeface="Arial" pitchFamily="34" charset="0"/>
              </a:defRPr>
            </a:lvl1pPr>
            <a:lvl2pPr fontAlgn="base">
              <a:spcBef>
                <a:spcPct val="0"/>
              </a:spcBef>
              <a:spcAft>
                <a:spcPct val="0"/>
              </a:spcAft>
              <a:tabLst>
                <a:tab pos="5429250" algn="l"/>
              </a:tabLst>
              <a:defRPr>
                <a:solidFill>
                  <a:schemeClr val="tx1"/>
                </a:solidFill>
                <a:latin typeface="Arial" pitchFamily="34" charset="0"/>
                <a:cs typeface="Arial" pitchFamily="34" charset="0"/>
              </a:defRPr>
            </a:lvl2pPr>
            <a:lvl3pPr fontAlgn="base">
              <a:spcBef>
                <a:spcPct val="0"/>
              </a:spcBef>
              <a:spcAft>
                <a:spcPct val="0"/>
              </a:spcAft>
              <a:tabLst>
                <a:tab pos="5429250" algn="l"/>
              </a:tabLst>
              <a:defRPr>
                <a:solidFill>
                  <a:schemeClr val="tx1"/>
                </a:solidFill>
                <a:latin typeface="Arial" pitchFamily="34" charset="0"/>
                <a:cs typeface="Arial" pitchFamily="34" charset="0"/>
              </a:defRPr>
            </a:lvl3pPr>
            <a:lvl4pPr fontAlgn="base">
              <a:spcBef>
                <a:spcPct val="0"/>
              </a:spcBef>
              <a:spcAft>
                <a:spcPct val="0"/>
              </a:spcAft>
              <a:tabLst>
                <a:tab pos="5429250" algn="l"/>
              </a:tabLst>
              <a:defRPr>
                <a:solidFill>
                  <a:schemeClr val="tx1"/>
                </a:solidFill>
                <a:latin typeface="Arial" pitchFamily="34" charset="0"/>
                <a:cs typeface="Arial" pitchFamily="34" charset="0"/>
              </a:defRPr>
            </a:lvl4pPr>
            <a:lvl5pPr fontAlgn="base">
              <a:spcBef>
                <a:spcPct val="0"/>
              </a:spcBef>
              <a:spcAft>
                <a:spcPct val="0"/>
              </a:spcAft>
              <a:tabLst>
                <a:tab pos="5429250" algn="l"/>
              </a:tabLst>
              <a:defRPr>
                <a:solidFill>
                  <a:schemeClr val="tx1"/>
                </a:solidFill>
                <a:latin typeface="Arial" pitchFamily="34" charset="0"/>
                <a:cs typeface="Arial" pitchFamily="34" charset="0"/>
              </a:defRPr>
            </a:lvl5pPr>
            <a:lvl6pPr fontAlgn="base">
              <a:spcBef>
                <a:spcPct val="0"/>
              </a:spcBef>
              <a:spcAft>
                <a:spcPct val="0"/>
              </a:spcAft>
              <a:tabLst>
                <a:tab pos="5429250" algn="l"/>
              </a:tabLst>
              <a:defRPr>
                <a:solidFill>
                  <a:schemeClr val="tx1"/>
                </a:solidFill>
                <a:latin typeface="Arial" pitchFamily="34" charset="0"/>
                <a:cs typeface="Arial" pitchFamily="34" charset="0"/>
              </a:defRPr>
            </a:lvl6pPr>
            <a:lvl7pPr fontAlgn="base">
              <a:spcBef>
                <a:spcPct val="0"/>
              </a:spcBef>
              <a:spcAft>
                <a:spcPct val="0"/>
              </a:spcAft>
              <a:tabLst>
                <a:tab pos="5429250" algn="l"/>
              </a:tabLst>
              <a:defRPr>
                <a:solidFill>
                  <a:schemeClr val="tx1"/>
                </a:solidFill>
                <a:latin typeface="Arial" pitchFamily="34" charset="0"/>
                <a:cs typeface="Arial" pitchFamily="34" charset="0"/>
              </a:defRPr>
            </a:lvl7pPr>
            <a:lvl8pPr fontAlgn="base">
              <a:spcBef>
                <a:spcPct val="0"/>
              </a:spcBef>
              <a:spcAft>
                <a:spcPct val="0"/>
              </a:spcAft>
              <a:tabLst>
                <a:tab pos="5429250" algn="l"/>
              </a:tabLst>
              <a:defRPr>
                <a:solidFill>
                  <a:schemeClr val="tx1"/>
                </a:solidFill>
                <a:latin typeface="Arial" pitchFamily="34" charset="0"/>
                <a:cs typeface="Arial" pitchFamily="34" charset="0"/>
              </a:defRPr>
            </a:lvl8pPr>
            <a:lvl9pPr fontAlgn="base">
              <a:spcBef>
                <a:spcPct val="0"/>
              </a:spcBef>
              <a:spcAft>
                <a:spcPct val="0"/>
              </a:spcAft>
              <a:tabLst>
                <a:tab pos="5429250" algn="l"/>
              </a:tabLst>
              <a:defRPr>
                <a:solidFill>
                  <a:schemeClr val="tx1"/>
                </a:solidFill>
                <a:latin typeface="Arial" pitchFamily="34" charset="0"/>
                <a:cs typeface="Arial" pitchFamily="34" charset="0"/>
              </a:defRPr>
            </a:lvl9pPr>
          </a:lstStyle>
          <a:p>
            <a:pPr lvl="0" algn="ct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rPr>
              <a:t>   </a:t>
            </a:r>
            <a:r>
              <a:rPr kumimoji="0" lang="en-US" altLang="en-US" sz="1100" b="1" i="0" u="sng" strike="noStrike" cap="none" normalizeH="0" baseline="0" dirty="0">
                <a:ln>
                  <a:noFill/>
                </a:ln>
                <a:solidFill>
                  <a:srgbClr val="31849B"/>
                </a:solidFill>
                <a:effectLst/>
                <a:latin typeface="Calibri" pitchFamily="34" charset="0"/>
                <a:ea typeface="Calibri" pitchFamily="34" charset="0"/>
                <a:cs typeface="Times New Roman" pitchFamily="18" charset="0"/>
              </a:rPr>
              <a:t>Step 1 </a:t>
            </a:r>
            <a:r>
              <a:rPr lang="en-US" altLang="en-US" sz="1100" b="1" u="sng" dirty="0">
                <a:solidFill>
                  <a:srgbClr val="31849B"/>
                </a:solidFill>
                <a:latin typeface="Calibri" pitchFamily="34" charset="0"/>
                <a:ea typeface="Calibri" pitchFamily="34" charset="0"/>
                <a:cs typeface="Times New Roman" pitchFamily="18" charset="0"/>
              </a:rPr>
              <a:t>-</a:t>
            </a:r>
            <a:r>
              <a:rPr kumimoji="0" lang="en-US" altLang="en-US" sz="1100" b="1" i="0" u="sng" strike="noStrike" cap="none" normalizeH="0" baseline="0" dirty="0">
                <a:ln>
                  <a:noFill/>
                </a:ln>
                <a:solidFill>
                  <a:srgbClr val="31849B"/>
                </a:solidFill>
                <a:effectLst/>
                <a:latin typeface="Calibri" pitchFamily="34" charset="0"/>
                <a:ea typeface="Calibri" pitchFamily="34" charset="0"/>
                <a:cs typeface="Times New Roman" pitchFamily="18" charset="0"/>
              </a:rPr>
              <a:t> Review and Add Competencies</a:t>
            </a:r>
            <a:r>
              <a:rPr kumimoji="0" lang="en-US" altLang="en-US" sz="1100" b="1" i="0" strike="noStrike" cap="none" normalizeH="0" baseline="0" dirty="0">
                <a:ln>
                  <a:noFill/>
                </a:ln>
                <a:solidFill>
                  <a:srgbClr val="31849B"/>
                </a:solidFill>
                <a:effectLst/>
                <a:latin typeface="Calibri" pitchFamily="34" charset="0"/>
                <a:ea typeface="Calibri" pitchFamily="34" charset="0"/>
                <a:cs typeface="Times New Roman" pitchFamily="18" charset="0"/>
              </a:rPr>
              <a:t>  </a:t>
            </a:r>
            <a:r>
              <a:rPr lang="en-US" altLang="en-US" sz="1100" b="1" dirty="0">
                <a:solidFill>
                  <a:srgbClr val="31849B"/>
                </a:solidFill>
                <a:latin typeface="Calibri" pitchFamily="34" charset="0"/>
                <a:ea typeface="Calibri" pitchFamily="34" charset="0"/>
                <a:cs typeface="Times New Roman" pitchFamily="18" charset="0"/>
                <a:sym typeface="Wingdings" pitchFamily="2" charset="2"/>
              </a:rPr>
              <a:t>  </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rPr>
              <a:t> </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          Step 2 </a:t>
            </a:r>
            <a:r>
              <a:rPr lang="en-US" altLang="en-US" sz="1100" b="1" dirty="0">
                <a:solidFill>
                  <a:srgbClr val="31849B"/>
                </a:solidFill>
                <a:latin typeface="Calibri" pitchFamily="34" charset="0"/>
                <a:ea typeface="Calibri" pitchFamily="34" charset="0"/>
                <a:cs typeface="Times New Roman" pitchFamily="18" charset="0"/>
                <a:sym typeface="Wingdings" pitchFamily="2" charset="2"/>
              </a:rPr>
              <a:t>-</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 </a:t>
            </a:r>
            <a:r>
              <a:rPr lang="en-US" altLang="en-US" sz="1100" b="1" dirty="0">
                <a:solidFill>
                  <a:srgbClr val="31849B"/>
                </a:solidFill>
                <a:latin typeface="Calibri" pitchFamily="34" charset="0"/>
                <a:ea typeface="Calibri" pitchFamily="34" charset="0"/>
                <a:cs typeface="Times New Roman" pitchFamily="18" charset="0"/>
                <a:sym typeface="Wingdings" pitchFamily="2" charset="2"/>
              </a:rPr>
              <a:t>Conduct Self-Assessment</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    </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rPr>
              <a:t> </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          Step 3 </a:t>
            </a:r>
            <a:r>
              <a:rPr lang="en-US" altLang="en-US" sz="1100" b="1" dirty="0">
                <a:solidFill>
                  <a:srgbClr val="31849B"/>
                </a:solidFill>
                <a:latin typeface="Calibri" pitchFamily="34" charset="0"/>
                <a:ea typeface="Calibri" pitchFamily="34" charset="0"/>
                <a:cs typeface="Times New Roman" pitchFamily="18" charset="0"/>
                <a:sym typeface="Wingdings" pitchFamily="2" charset="2"/>
              </a:rPr>
              <a:t>-</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 Review and Send</a:t>
            </a:r>
            <a:endParaRPr kumimoji="0" lang="en-US" altLang="en-US" sz="800" b="0" i="0" u="none" strike="noStrike" cap="none" normalizeH="0" baseline="0" dirty="0">
              <a:ln>
                <a:noFill/>
              </a:ln>
              <a:solidFill>
                <a:schemeClr val="tx1"/>
              </a:solidFill>
              <a:effectLst/>
              <a:latin typeface="Arial" pitchFamily="34" charset="0"/>
              <a:cs typeface="Arial" pitchFamily="34" charset="0"/>
              <a:sym typeface="Wingdings" pitchFamily="2" charset="2"/>
            </a:endParaRPr>
          </a:p>
          <a:p>
            <a:pPr marL="0" marR="0" lvl="0" indent="0" algn="ctr" defTabSz="914400" rtl="0" eaLnBrk="0" fontAlgn="base" latinLnBrk="0" hangingPunct="0">
              <a:lnSpc>
                <a:spcPct val="100000"/>
              </a:lnSpc>
              <a:spcBef>
                <a:spcPct val="0"/>
              </a:spcBef>
              <a:spcAft>
                <a:spcPct val="0"/>
              </a:spcAft>
              <a:buClrTx/>
              <a:buSzTx/>
              <a:buFontTx/>
              <a:buNone/>
              <a:tabLst>
                <a:tab pos="5429250" algn="l"/>
              </a:tabLst>
            </a:pPr>
            <a:endPar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endParaRPr>
          </a:p>
        </p:txBody>
      </p:sp>
      <p:sp>
        <p:nvSpPr>
          <p:cNvPr id="15" name="TextBox 14"/>
          <p:cNvSpPr txBox="1"/>
          <p:nvPr/>
        </p:nvSpPr>
        <p:spPr>
          <a:xfrm>
            <a:off x="137160" y="228600"/>
            <a:ext cx="8869680" cy="261610"/>
          </a:xfrm>
          <a:prstGeom prst="rect">
            <a:avLst/>
          </a:prstGeom>
          <a:solidFill>
            <a:schemeClr val="tx1">
              <a:lumMod val="85000"/>
              <a:lumOff val="15000"/>
            </a:schemeClr>
          </a:solidFill>
        </p:spPr>
        <p:txBody>
          <a:bodyPr wrap="square" rtlCol="0">
            <a:spAutoFit/>
          </a:bodyPr>
          <a:lstStyle/>
          <a:p>
            <a:pPr>
              <a:tabLst>
                <a:tab pos="3138488" algn="l"/>
              </a:tabLst>
            </a:pPr>
            <a:r>
              <a:rPr lang="en-US" sz="1100" b="1" dirty="0">
                <a:solidFill>
                  <a:srgbClr val="FFFFFF"/>
                </a:solidFill>
                <a:ea typeface="Calibri"/>
                <a:cs typeface="Times New Roman"/>
              </a:rPr>
              <a:t> Home				</a:t>
            </a:r>
            <a:r>
              <a:rPr lang="en-US" sz="1100" b="1" dirty="0">
                <a:solidFill>
                  <a:schemeClr val="bg1"/>
                </a:solidFill>
                <a:ea typeface="Calibri"/>
                <a:cs typeface="Times New Roman"/>
              </a:rPr>
              <a:t>	Help </a:t>
            </a:r>
            <a:r>
              <a:rPr lang="en-US" sz="1100" b="1" dirty="0">
                <a:solidFill>
                  <a:schemeClr val="bg1"/>
                </a:solidFill>
                <a:ea typeface="Calibri"/>
                <a:cs typeface="Times New Roman"/>
                <a:sym typeface="Wingdings 3"/>
              </a:rPr>
              <a:t>          Goofy Goof – Sign Out</a:t>
            </a:r>
            <a:r>
              <a:rPr lang="en-US" sz="1100" b="1" dirty="0">
                <a:solidFill>
                  <a:srgbClr val="FFFFFF"/>
                </a:solidFill>
                <a:ea typeface="Calibri"/>
                <a:cs typeface="Times New Roman"/>
              </a:rPr>
              <a:t> </a:t>
            </a:r>
            <a:endParaRPr lang="en-US" sz="1100" u="sng" dirty="0"/>
          </a:p>
        </p:txBody>
      </p:sp>
      <p:sp>
        <p:nvSpPr>
          <p:cNvPr id="17" name="TextBox 16"/>
          <p:cNvSpPr txBox="1"/>
          <p:nvPr/>
        </p:nvSpPr>
        <p:spPr>
          <a:xfrm>
            <a:off x="2971242" y="524754"/>
            <a:ext cx="3201517" cy="430887"/>
          </a:xfrm>
          <a:prstGeom prst="rect">
            <a:avLst/>
          </a:prstGeom>
          <a:noFill/>
        </p:spPr>
        <p:txBody>
          <a:bodyPr wrap="none" rtlCol="0">
            <a:spAutoFit/>
          </a:bodyPr>
          <a:lstStyle/>
          <a:p>
            <a:r>
              <a:rPr lang="en-US" sz="2200" b="1" dirty="0">
                <a:solidFill>
                  <a:srgbClr val="CC9900"/>
                </a:solidFill>
              </a:rPr>
              <a:t>Complete My Assessment</a:t>
            </a:r>
            <a:endParaRPr lang="en-US" sz="2200" dirty="0">
              <a:solidFill>
                <a:srgbClr val="CC9900"/>
              </a:solidFill>
            </a:endParaRPr>
          </a:p>
        </p:txBody>
      </p:sp>
      <p:sp>
        <p:nvSpPr>
          <p:cNvPr id="18" name="TextBox 17"/>
          <p:cNvSpPr txBox="1"/>
          <p:nvPr/>
        </p:nvSpPr>
        <p:spPr>
          <a:xfrm>
            <a:off x="228599" y="1878971"/>
            <a:ext cx="5257801" cy="3836948"/>
          </a:xfrm>
          <a:prstGeom prst="rect">
            <a:avLst/>
          </a:prstGeom>
          <a:noFill/>
        </p:spPr>
        <p:txBody>
          <a:bodyPr wrap="square" rtlCol="0">
            <a:spAutoFit/>
          </a:bodyPr>
          <a:lstStyle/>
          <a:p>
            <a:pPr>
              <a:tabLst>
                <a:tab pos="5429250" algn="l"/>
              </a:tabLst>
            </a:pPr>
            <a:r>
              <a:rPr lang="en-US" sz="1600" dirty="0">
                <a:solidFill>
                  <a:srgbClr val="CC9900"/>
                </a:solidFill>
                <a:ea typeface="Calibri"/>
                <a:cs typeface="Times New Roman"/>
              </a:rPr>
              <a:t>Competencies for My Position </a:t>
            </a:r>
            <a:r>
              <a:rPr lang="en-US" sz="1600" baseline="30000" dirty="0">
                <a:solidFill>
                  <a:srgbClr val="CC9900"/>
                </a:solidFill>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r>
              <a:rPr lang="en-US" sz="1600" dirty="0">
                <a:solidFill>
                  <a:srgbClr val="CC9900"/>
                </a:solidFill>
                <a:ea typeface="Calibri"/>
                <a:cs typeface="Times New Roman"/>
              </a:rPr>
              <a:t> </a:t>
            </a:r>
            <a:r>
              <a:rPr lang="en-US" sz="1600" dirty="0">
                <a:solidFill>
                  <a:srgbClr val="FFC000"/>
                </a:solidFill>
                <a:ea typeface="Calibri"/>
                <a:cs typeface="Times New Roman"/>
              </a:rPr>
              <a:t> </a:t>
            </a:r>
            <a:endParaRPr lang="en-US" sz="1600" dirty="0">
              <a:ea typeface="Calibri"/>
              <a:cs typeface="Times New Roman"/>
            </a:endParaRPr>
          </a:p>
          <a:p>
            <a:r>
              <a:rPr lang="en-US" sz="1600" i="1" dirty="0">
                <a:solidFill>
                  <a:srgbClr val="7F7F7F"/>
                </a:solidFill>
                <a:ea typeface="Calibri"/>
                <a:cs typeface="Times New Roman"/>
              </a:rPr>
              <a:t> </a:t>
            </a:r>
            <a:endParaRPr lang="en-US" sz="1100" dirty="0">
              <a:ea typeface="Calibri"/>
              <a:cs typeface="Times New Roman"/>
            </a:endParaRPr>
          </a:p>
          <a:p>
            <a:r>
              <a:rPr lang="en-US" sz="1100" dirty="0">
                <a:solidFill>
                  <a:srgbClr val="000000"/>
                </a:solidFill>
                <a:ea typeface="Calibri"/>
                <a:cs typeface="Times New Roman"/>
              </a:rPr>
              <a:t> </a:t>
            </a:r>
          </a:p>
          <a:p>
            <a:endParaRPr lang="en-US" sz="1100" dirty="0">
              <a:solidFill>
                <a:srgbClr val="000000"/>
              </a:solidFill>
              <a:ea typeface="Calibri"/>
              <a:cs typeface="Times New Roman"/>
            </a:endParaRPr>
          </a:p>
          <a:p>
            <a:endParaRPr lang="en-US" sz="1100" dirty="0">
              <a:solidFill>
                <a:srgbClr val="000000"/>
              </a:solidFill>
              <a:ea typeface="Calibri"/>
              <a:cs typeface="Times New Roman"/>
            </a:endParaRPr>
          </a:p>
          <a:p>
            <a:endParaRPr lang="en-US" sz="1100" dirty="0">
              <a:solidFill>
                <a:srgbClr val="000000"/>
              </a:solidFill>
              <a:ea typeface="Calibri"/>
              <a:cs typeface="Times New Roman"/>
            </a:endParaRPr>
          </a:p>
          <a:p>
            <a:endParaRPr lang="en-US" sz="1100" dirty="0">
              <a:solidFill>
                <a:srgbClr val="000000"/>
              </a:solidFill>
              <a:ea typeface="Calibri"/>
              <a:cs typeface="Times New Roman"/>
            </a:endParaRPr>
          </a:p>
          <a:p>
            <a:endParaRPr lang="en-US" sz="1100" dirty="0">
              <a:solidFill>
                <a:srgbClr val="000000"/>
              </a:solidFill>
              <a:ea typeface="Calibri"/>
              <a:cs typeface="Times New Roman"/>
            </a:endParaRPr>
          </a:p>
          <a:p>
            <a:endParaRPr lang="en-US" sz="1100" dirty="0">
              <a:solidFill>
                <a:srgbClr val="000000"/>
              </a:solidFill>
              <a:ea typeface="Calibri"/>
              <a:cs typeface="Times New Roman"/>
            </a:endParaRPr>
          </a:p>
          <a:p>
            <a:endParaRPr lang="en-US" sz="1100" dirty="0">
              <a:solidFill>
                <a:srgbClr val="000000"/>
              </a:solidFill>
              <a:ea typeface="Calibri"/>
              <a:cs typeface="Times New Roman"/>
            </a:endParaRPr>
          </a:p>
          <a:p>
            <a:endParaRPr lang="en-US" sz="1100" dirty="0">
              <a:solidFill>
                <a:srgbClr val="000000"/>
              </a:solidFill>
              <a:ea typeface="Calibri"/>
              <a:cs typeface="Times New Roman"/>
            </a:endParaRPr>
          </a:p>
          <a:p>
            <a:endParaRPr lang="en-US" sz="1100" dirty="0">
              <a:solidFill>
                <a:srgbClr val="000000"/>
              </a:solidFill>
              <a:ea typeface="Calibri"/>
              <a:cs typeface="Times New Roman"/>
            </a:endParaRPr>
          </a:p>
          <a:p>
            <a:endParaRPr lang="en-US" sz="1100" dirty="0">
              <a:solidFill>
                <a:srgbClr val="000000"/>
              </a:solidFill>
              <a:ea typeface="Calibri"/>
              <a:cs typeface="Times New Roman"/>
            </a:endParaRPr>
          </a:p>
          <a:p>
            <a:endParaRPr lang="en-US" sz="1100" dirty="0">
              <a:solidFill>
                <a:srgbClr val="000000"/>
              </a:solidFill>
              <a:ea typeface="Calibri"/>
              <a:cs typeface="Times New Roman"/>
            </a:endParaRPr>
          </a:p>
          <a:p>
            <a:endParaRPr lang="en-US" sz="1100" dirty="0">
              <a:solidFill>
                <a:srgbClr val="000000"/>
              </a:solidFill>
              <a:ea typeface="Calibri"/>
              <a:cs typeface="Times New Roman"/>
            </a:endParaRPr>
          </a:p>
          <a:p>
            <a:endParaRPr lang="en-US" sz="1100" dirty="0">
              <a:solidFill>
                <a:srgbClr val="000000"/>
              </a:solidFill>
              <a:ea typeface="Calibri"/>
              <a:cs typeface="Times New Roman"/>
            </a:endParaRPr>
          </a:p>
          <a:p>
            <a:pPr lvl="0">
              <a:tabLst>
                <a:tab pos="5429250" algn="l"/>
              </a:tabLst>
            </a:pPr>
            <a:r>
              <a:rPr lang="en-US" sz="1600" dirty="0">
                <a:solidFill>
                  <a:srgbClr val="CC9900"/>
                </a:solidFill>
                <a:ea typeface="Calibri"/>
                <a:cs typeface="Times New Roman"/>
              </a:rPr>
              <a:t>Competencies for My Career Growth </a:t>
            </a:r>
            <a:r>
              <a:rPr lang="en-US" sz="1600" baseline="30000" dirty="0">
                <a:solidFill>
                  <a:srgbClr val="CC9900"/>
                </a:solidFill>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p>
          <a:p>
            <a:pPr lvl="0">
              <a:tabLst>
                <a:tab pos="5429250" algn="l"/>
              </a:tabLst>
            </a:pPr>
            <a:endParaRPr lang="en-US" sz="2000" baseline="30000" dirty="0">
              <a:solidFill>
                <a:srgbClr val="CC9900"/>
              </a:solidFill>
              <a:latin typeface="Calibri" panose="020F0502020204030204" pitchFamily="34" charset="0"/>
              <a:ea typeface="Calibri"/>
              <a:cs typeface="Times New Roman" panose="02020603050405020304" pitchFamily="18" charset="0"/>
              <a:sym typeface="Webdings" panose="05030102010509060703" pitchFamily="18" charset="2"/>
            </a:endParaRPr>
          </a:p>
          <a:p>
            <a:pPr lvl="0" algn="r">
              <a:tabLst>
                <a:tab pos="5429250" algn="l"/>
              </a:tabLst>
            </a:pPr>
            <a:r>
              <a:rPr lang="en-US" sz="1200" b="1" dirty="0">
                <a:solidFill>
                  <a:srgbClr val="404040"/>
                </a:solidFill>
                <a:ea typeface="Calibri"/>
                <a:cs typeface="Times New Roman"/>
              </a:rPr>
              <a:t>Selected Competencies:  0</a:t>
            </a:r>
            <a:endParaRPr lang="en-US" sz="1200" dirty="0">
              <a:solidFill>
                <a:prstClr val="black"/>
              </a:solidFill>
              <a:ea typeface="Calibri"/>
              <a:cs typeface="Times New Roman"/>
            </a:endParaRPr>
          </a:p>
          <a:p>
            <a:pPr lvl="0" algn="ctr">
              <a:tabLst>
                <a:tab pos="5429250" algn="l"/>
              </a:tabLst>
            </a:pPr>
            <a:endParaRPr lang="en-US" sz="1600" dirty="0">
              <a:solidFill>
                <a:prstClr val="black"/>
              </a:solidFill>
              <a:ea typeface="Calibri"/>
              <a:cs typeface="Times New Roman"/>
            </a:endParaRPr>
          </a:p>
        </p:txBody>
      </p:sp>
      <p:sp>
        <p:nvSpPr>
          <p:cNvPr id="4" name="Oval 12"/>
          <p:cNvSpPr>
            <a:spLocks noChangeArrowheads="1"/>
          </p:cNvSpPr>
          <p:nvPr/>
        </p:nvSpPr>
        <p:spPr bwMode="auto">
          <a:xfrm>
            <a:off x="6400800" y="1039651"/>
            <a:ext cx="182563" cy="182563"/>
          </a:xfrm>
          <a:prstGeom prst="ellipse">
            <a:avLst/>
          </a:prstGeom>
          <a:solidFill>
            <a:srgbClr val="A5A5A5"/>
          </a:solidFill>
          <a:ln>
            <a:noFill/>
          </a:ln>
          <a:extLst>
            <a:ext uri="{91240B29-F687-4F45-9708-019B960494DF}">
              <a14:hiddenLine xmlns:a14="http://schemas.microsoft.com/office/drawing/2010/main" w="3175">
                <a:solidFill>
                  <a:srgbClr val="000000"/>
                </a:solidFill>
                <a:round/>
                <a:headEnd/>
                <a:tailEnd/>
              </a14:hiddenLine>
            </a:ext>
          </a:extLst>
        </p:spPr>
        <p:txBody>
          <a:bodyPr vert="horz" wrap="squar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5" name="Oval 6"/>
          <p:cNvSpPr>
            <a:spLocks noChangeArrowheads="1"/>
          </p:cNvSpPr>
          <p:nvPr/>
        </p:nvSpPr>
        <p:spPr bwMode="auto">
          <a:xfrm>
            <a:off x="3870540" y="1044291"/>
            <a:ext cx="182563" cy="182563"/>
          </a:xfrm>
          <a:prstGeom prst="ellipse">
            <a:avLst/>
          </a:prstGeom>
          <a:solidFill>
            <a:srgbClr val="A5A5A5"/>
          </a:solidFill>
          <a:ln>
            <a:noFill/>
          </a:ln>
          <a:extLst>
            <a:ext uri="{91240B29-F687-4F45-9708-019B960494DF}">
              <a14:hiddenLine xmlns:a14="http://schemas.microsoft.com/office/drawing/2010/main" w="3175">
                <a:solidFill>
                  <a:srgbClr val="000000"/>
                </a:solidFill>
                <a:round/>
                <a:headEnd/>
                <a:tailEnd/>
              </a14:hiddenLine>
            </a:ext>
          </a:extLst>
        </p:spPr>
        <p:txBody>
          <a:bodyPr vert="horz" wrap="squar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6"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16" name="Oval 10"/>
          <p:cNvSpPr>
            <a:spLocks noChangeArrowheads="1"/>
          </p:cNvSpPr>
          <p:nvPr/>
        </p:nvSpPr>
        <p:spPr bwMode="auto">
          <a:xfrm>
            <a:off x="1019019" y="1041512"/>
            <a:ext cx="182562" cy="182562"/>
          </a:xfrm>
          <a:prstGeom prst="ellipse">
            <a:avLst/>
          </a:prstGeom>
          <a:solidFill>
            <a:srgbClr val="A5A5A5"/>
          </a:solidFill>
          <a:ln>
            <a:noFill/>
          </a:ln>
          <a:extLst>
            <a:ext uri="{91240B29-F687-4F45-9708-019B960494DF}">
              <a14:hiddenLine xmlns:a14="http://schemas.microsoft.com/office/drawing/2010/main" w="3175">
                <a:solidFill>
                  <a:srgbClr val="000000"/>
                </a:solidFill>
                <a:round/>
                <a:headEnd/>
                <a:tailEnd/>
              </a14:hiddenLine>
            </a:ext>
          </a:extLst>
        </p:spPr>
        <p:txBody>
          <a:bodyPr vert="horz" wrap="squar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20" name="Text Box 1"/>
          <p:cNvSpPr txBox="1"/>
          <p:nvPr/>
        </p:nvSpPr>
        <p:spPr>
          <a:xfrm>
            <a:off x="3839094" y="6629400"/>
            <a:ext cx="1463040" cy="182880"/>
          </a:xfrm>
          <a:prstGeom prst="rect">
            <a:avLst/>
          </a:prstGeom>
          <a:solidFill>
            <a:schemeClr val="accent5">
              <a:lumMod val="75000"/>
            </a:schemeClr>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ctr" anchorCtr="0" forceAA="0" compatLnSpc="1">
            <a:prstTxWarp prst="textNoShape">
              <a:avLst/>
            </a:prstTxWarp>
            <a:noAutofit/>
          </a:bodyPr>
          <a:lstStyle/>
          <a:p>
            <a:pPr marL="0" marR="0" algn="ctr">
              <a:spcBef>
                <a:spcPts val="0"/>
              </a:spcBef>
              <a:spcAft>
                <a:spcPts val="0"/>
              </a:spcAft>
            </a:pPr>
            <a:r>
              <a:rPr lang="en-US" sz="1100" b="1" dirty="0">
                <a:solidFill>
                  <a:srgbClr val="FFFFFF"/>
                </a:solidFill>
                <a:effectLst/>
                <a:ea typeface="Calibri"/>
                <a:cs typeface="Times New Roman"/>
              </a:rPr>
              <a:t>Save for Later</a:t>
            </a:r>
            <a:endParaRPr lang="en-US" sz="1100" dirty="0">
              <a:effectLst/>
              <a:ea typeface="Calibri"/>
              <a:cs typeface="Times New Roman"/>
            </a:endParaRPr>
          </a:p>
        </p:txBody>
      </p:sp>
      <p:sp>
        <p:nvSpPr>
          <p:cNvPr id="21" name="Text Box 4"/>
          <p:cNvSpPr txBox="1"/>
          <p:nvPr/>
        </p:nvSpPr>
        <p:spPr>
          <a:xfrm>
            <a:off x="5543536" y="6629400"/>
            <a:ext cx="1463040" cy="182880"/>
          </a:xfrm>
          <a:prstGeom prst="rect">
            <a:avLst/>
          </a:prstGeom>
          <a:solidFill>
            <a:schemeClr val="accent5">
              <a:lumMod val="75000"/>
            </a:schemeClr>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marL="0" marR="0" algn="ctr">
              <a:spcBef>
                <a:spcPts val="0"/>
              </a:spcBef>
              <a:spcAft>
                <a:spcPts val="0"/>
              </a:spcAft>
            </a:pPr>
            <a:r>
              <a:rPr lang="en-US" sz="1100" b="1">
                <a:solidFill>
                  <a:srgbClr val="FFFFFF"/>
                </a:solidFill>
                <a:effectLst/>
                <a:ea typeface="Calibri"/>
                <a:cs typeface="Times New Roman"/>
              </a:rPr>
              <a:t>Save and Next Step  </a:t>
            </a:r>
            <a:r>
              <a:rPr lang="en-US" sz="1100" b="1">
                <a:solidFill>
                  <a:srgbClr val="FFFFFF"/>
                </a:solidFill>
                <a:effectLst/>
                <a:ea typeface="Calibri"/>
                <a:cs typeface="Times New Roman"/>
                <a:sym typeface="Wingdings 3"/>
              </a:rPr>
              <a:t></a:t>
            </a:r>
            <a:endParaRPr lang="en-US" sz="1100">
              <a:effectLst/>
              <a:ea typeface="Calibri"/>
              <a:cs typeface="Times New Roman"/>
            </a:endParaRPr>
          </a:p>
        </p:txBody>
      </p:sp>
      <p:sp>
        <p:nvSpPr>
          <p:cNvPr id="22" name="Text Box 13"/>
          <p:cNvSpPr txBox="1"/>
          <p:nvPr/>
        </p:nvSpPr>
        <p:spPr>
          <a:xfrm>
            <a:off x="2128302" y="6629400"/>
            <a:ext cx="1463040" cy="182880"/>
          </a:xfrm>
          <a:prstGeom prst="rect">
            <a:avLst/>
          </a:prstGeom>
          <a:solidFill>
            <a:schemeClr val="accent5">
              <a:lumMod val="75000"/>
            </a:schemeClr>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ctr" anchorCtr="0" forceAA="0" compatLnSpc="1">
            <a:prstTxWarp prst="textNoShape">
              <a:avLst/>
            </a:prstTxWarp>
            <a:noAutofit/>
          </a:bodyPr>
          <a:lstStyle/>
          <a:p>
            <a:pPr marL="0" marR="0" algn="ctr">
              <a:spcBef>
                <a:spcPts val="0"/>
              </a:spcBef>
              <a:spcAft>
                <a:spcPts val="0"/>
              </a:spcAft>
            </a:pPr>
            <a:r>
              <a:rPr lang="en-US" sz="1100" b="1">
                <a:solidFill>
                  <a:srgbClr val="FFFFFF"/>
                </a:solidFill>
                <a:effectLst/>
                <a:ea typeface="Calibri"/>
                <a:cs typeface="Times New Roman"/>
              </a:rPr>
              <a:t>Cancel</a:t>
            </a:r>
            <a:endParaRPr lang="en-US" sz="1100">
              <a:effectLst/>
              <a:ea typeface="Calibri"/>
              <a:cs typeface="Times New Roman"/>
            </a:endParaRPr>
          </a:p>
        </p:txBody>
      </p:sp>
      <p:graphicFrame>
        <p:nvGraphicFramePr>
          <p:cNvPr id="32" name="Table 31"/>
          <p:cNvGraphicFramePr>
            <a:graphicFrameLocks noGrp="1"/>
          </p:cNvGraphicFramePr>
          <p:nvPr/>
        </p:nvGraphicFramePr>
        <p:xfrm>
          <a:off x="454428" y="2290062"/>
          <a:ext cx="8232372" cy="731520"/>
        </p:xfrm>
        <a:graphic>
          <a:graphicData uri="http://schemas.openxmlformats.org/drawingml/2006/table">
            <a:tbl>
              <a:tblPr firstRow="1" firstCol="1" bandRow="1"/>
              <a:tblGrid>
                <a:gridCol w="7394172">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162918">
                <a:tc>
                  <a:txBody>
                    <a:bodyPr/>
                    <a:lstStyle/>
                    <a:p>
                      <a:pPr marL="0" marR="0">
                        <a:spcBef>
                          <a:spcPts val="0"/>
                        </a:spcBef>
                        <a:spcAft>
                          <a:spcPts val="0"/>
                        </a:spcAft>
                      </a:pPr>
                      <a:r>
                        <a:rPr lang="en-US" sz="1100" dirty="0">
                          <a:solidFill>
                            <a:srgbClr val="CC9900"/>
                          </a:solidFill>
                          <a:effectLst/>
                          <a:latin typeface="Calibri" panose="020F0502020204030204" pitchFamily="34" charset="0"/>
                          <a:ea typeface="Calibri" panose="020F0502020204030204" pitchFamily="34" charset="0"/>
                          <a:cs typeface="Times New Roman" panose="02020603050405020304" pitchFamily="18" charset="0"/>
                        </a:rPr>
                        <a:t>Leadership Competencies </a:t>
                      </a:r>
                      <a:r>
                        <a:rPr lang="en-US" sz="1100" baseline="30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lnL>
                      <a:noFill/>
                    </a:lnL>
                    <a:lnR w="12700" cap="flat" cmpd="sng" algn="ctr">
                      <a:solidFill>
                        <a:srgbClr val="C4BC96"/>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9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For My Career Growth</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948A54"/>
                    </a:solidFill>
                  </a:tcPr>
                </a:tc>
                <a:extLst>
                  <a:ext uri="{0D108BD9-81ED-4DB2-BD59-A6C34878D82A}">
                    <a16:rowId xmlns:a16="http://schemas.microsoft.com/office/drawing/2014/main" val="10000"/>
                  </a:ext>
                </a:extLst>
              </a:tr>
              <a:tr h="135765">
                <a:tc gridSpan="2">
                  <a:txBody>
                    <a:bodyPr/>
                    <a:lstStyle/>
                    <a:p>
                      <a:pPr marL="0" marR="0">
                        <a:spcBef>
                          <a:spcPts val="0"/>
                        </a:spcBef>
                        <a:spcAft>
                          <a:spcPts val="0"/>
                        </a:spcAft>
                      </a:pPr>
                      <a:r>
                        <a:rPr lang="en-US" sz="10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Building Coalitions </a:t>
                      </a:r>
                      <a:r>
                        <a:rPr lang="en-US" sz="10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lnL>
                      <a:noFill/>
                    </a:lnL>
                    <a:lnR w="12700" cap="flat" cmpd="sng" algn="ctr">
                      <a:solidFill>
                        <a:srgbClr val="C4BC96"/>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31849B"/>
                    </a:solidFill>
                  </a:tcPr>
                </a:tc>
                <a:tc hMerge="1">
                  <a:txBody>
                    <a:bodyPr/>
                    <a:lstStyle/>
                    <a:p>
                      <a:endParaRPr lang="en-US"/>
                    </a:p>
                  </a:txBody>
                  <a:tcPr/>
                </a:tc>
                <a:extLst>
                  <a:ext uri="{0D108BD9-81ED-4DB2-BD59-A6C34878D82A}">
                    <a16:rowId xmlns:a16="http://schemas.microsoft.com/office/drawing/2014/main" val="10001"/>
                  </a:ext>
                </a:extLst>
              </a:tr>
              <a:tr h="149341">
                <a:tc>
                  <a:txBody>
                    <a:bodyPr/>
                    <a:lstStyle/>
                    <a:p>
                      <a:pPr marL="0" marR="0">
                        <a:spcBef>
                          <a:spcPts val="500"/>
                        </a:spcBef>
                        <a:spcAft>
                          <a:spcPts val="500"/>
                        </a:spcAft>
                      </a:pPr>
                      <a:r>
                        <a:rPr lang="en-US" sz="1000" b="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Partnering </a:t>
                      </a:r>
                      <a:r>
                        <a:rPr lang="en-US" sz="1000"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 Develops networks and builds alliances; collaborates across boundaries to build strategic relationships and achieve common goals.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lnL>
                      <a:noFill/>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500"/>
                        </a:spcAft>
                        <a:buClrTx/>
                        <a:buSzTx/>
                        <a:buFontTx/>
                        <a:buNone/>
                        <a:tabLst/>
                        <a:defRPr/>
                      </a:pPr>
                      <a:r>
                        <a:rPr kumimoji="0" lang="en-US" sz="900" b="1" i="0" u="none" strike="noStrike" kern="1200" cap="none" spc="0" normalizeH="0" baseline="0" noProof="0" dirty="0">
                          <a:ln>
                            <a:noFill/>
                          </a:ln>
                          <a:solidFill>
                            <a:srgbClr val="7F7F7F"/>
                          </a:solidFill>
                          <a:effectLst/>
                          <a:uLnTx/>
                          <a:uFillTx/>
                          <a:latin typeface="+mn-lt"/>
                          <a:ea typeface="Calibri"/>
                          <a:cs typeface="Times New Roman"/>
                          <a:sym typeface="Wingdings"/>
                        </a:rPr>
                        <a:t></a:t>
                      </a:r>
                      <a:endParaRPr kumimoji="0" lang="en-US" sz="1000" b="0" i="0" u="none" strike="noStrike" kern="1200" cap="none" spc="0" normalizeH="0" baseline="0" noProof="0" dirty="0">
                        <a:ln>
                          <a:noFill/>
                        </a:ln>
                        <a:solidFill>
                          <a:prstClr val="black"/>
                        </a:solidFill>
                        <a:effectLst/>
                        <a:uLnTx/>
                        <a:uFillTx/>
                        <a:latin typeface="+mn-lt"/>
                        <a:ea typeface="Calibri"/>
                        <a:cs typeface="Times New Roman"/>
                      </a:endParaRPr>
                    </a:p>
                  </a:txBody>
                  <a:tcPr marL="61094" marR="61094"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33" name="Table 32"/>
          <p:cNvGraphicFramePr>
            <a:graphicFrameLocks noGrp="1"/>
          </p:cNvGraphicFramePr>
          <p:nvPr/>
        </p:nvGraphicFramePr>
        <p:xfrm>
          <a:off x="454428" y="3206687"/>
          <a:ext cx="8232372" cy="1341120"/>
        </p:xfrm>
        <a:graphic>
          <a:graphicData uri="http://schemas.openxmlformats.org/drawingml/2006/table">
            <a:tbl>
              <a:tblPr firstRow="1" firstCol="1" bandRow="1"/>
              <a:tblGrid>
                <a:gridCol w="7394172">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162918">
                <a:tc>
                  <a:txBody>
                    <a:bodyPr/>
                    <a:lstStyle/>
                    <a:p>
                      <a:pPr marL="0" marR="0">
                        <a:spcBef>
                          <a:spcPts val="0"/>
                        </a:spcBef>
                        <a:spcAft>
                          <a:spcPts val="0"/>
                        </a:spcAft>
                      </a:pPr>
                      <a:r>
                        <a:rPr lang="en-US" sz="1100" dirty="0">
                          <a:solidFill>
                            <a:srgbClr val="CC9900"/>
                          </a:solidFill>
                          <a:effectLst/>
                          <a:latin typeface="Calibri" panose="020F0502020204030204" pitchFamily="34" charset="0"/>
                          <a:ea typeface="Calibri" panose="020F0502020204030204" pitchFamily="34" charset="0"/>
                          <a:cs typeface="Times New Roman" panose="02020603050405020304" pitchFamily="18" charset="0"/>
                        </a:rPr>
                        <a:t>General and Technical Competencies </a:t>
                      </a:r>
                      <a:r>
                        <a:rPr lang="en-US" sz="1100" baseline="30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lnL>
                      <a:noFill/>
                    </a:lnL>
                    <a:lnR w="12700" cap="flat" cmpd="sng" algn="ctr">
                      <a:solidFill>
                        <a:srgbClr val="C4BC96"/>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9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For My Career Growth</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948A54"/>
                    </a:solidFill>
                  </a:tcPr>
                </a:tc>
                <a:extLst>
                  <a:ext uri="{0D108BD9-81ED-4DB2-BD59-A6C34878D82A}">
                    <a16:rowId xmlns:a16="http://schemas.microsoft.com/office/drawing/2014/main" val="10000"/>
                  </a:ext>
                </a:extLst>
              </a:tr>
              <a:tr h="135765">
                <a:tc gridSpan="2">
                  <a:txBody>
                    <a:bodyPr/>
                    <a:lstStyle/>
                    <a:p>
                      <a:pPr marL="0" marR="0">
                        <a:spcBef>
                          <a:spcPts val="0"/>
                        </a:spcBef>
                        <a:spcAft>
                          <a:spcPts val="0"/>
                        </a:spcAft>
                      </a:pPr>
                      <a:r>
                        <a:rPr lang="en-US" sz="10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General </a:t>
                      </a:r>
                      <a:r>
                        <a:rPr lang="en-US" sz="10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lnL>
                      <a:noFill/>
                    </a:lnL>
                    <a:lnR w="12700" cap="flat" cmpd="sng" algn="ctr">
                      <a:solidFill>
                        <a:srgbClr val="C4BC96"/>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31849B"/>
                    </a:solidFill>
                  </a:tcPr>
                </a:tc>
                <a:tc hMerge="1">
                  <a:txBody>
                    <a:bodyPr/>
                    <a:lstStyle/>
                    <a:p>
                      <a:endParaRPr lang="en-US"/>
                    </a:p>
                  </a:txBody>
                  <a:tcPr/>
                </a:tc>
                <a:extLst>
                  <a:ext uri="{0D108BD9-81ED-4DB2-BD59-A6C34878D82A}">
                    <a16:rowId xmlns:a16="http://schemas.microsoft.com/office/drawing/2014/main" val="10001"/>
                  </a:ext>
                </a:extLst>
              </a:tr>
              <a:tr h="271529">
                <a:tc>
                  <a:txBody>
                    <a:bodyPr/>
                    <a:lstStyle/>
                    <a:p>
                      <a:pPr marL="0" marR="0">
                        <a:spcBef>
                          <a:spcPts val="500"/>
                        </a:spcBef>
                        <a:spcAft>
                          <a:spcPts val="500"/>
                        </a:spcAft>
                      </a:pPr>
                      <a:r>
                        <a:rPr kumimoji="0" lang="en-US" sz="1000" b="1" i="0" u="none" strike="noStrike" kern="1200" cap="none" spc="0" normalizeH="0" baseline="0" noProof="0" dirty="0">
                          <a:ln>
                            <a:noFill/>
                          </a:ln>
                          <a:solidFill>
                            <a:schemeClr val="tx1">
                              <a:lumMod val="75000"/>
                              <a:lumOff val="2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Oral Communication (*)</a:t>
                      </a:r>
                      <a:r>
                        <a:rPr kumimoji="0" lang="en-US" sz="1000" b="0" i="0" u="none" strike="noStrike" kern="1200" cap="none" spc="0" normalizeH="0" baseline="0" noProof="0" dirty="0">
                          <a:ln>
                            <a:noFill/>
                          </a:ln>
                          <a:solidFill>
                            <a:schemeClr val="tx1">
                              <a:lumMod val="75000"/>
                              <a:lumOff val="2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 - Expresses information (for example, ideas or facts) to individuals or groups effectively, taking into account the audience and nature of the information (for example, technical, sensitive, controversial); makes clear and convincing oral presentations; listens to others, attends to nonverbal cues, and responds appropriately.</a:t>
                      </a:r>
                      <a:endParaRPr lang="en-US" sz="1000" dirty="0">
                        <a:solidFill>
                          <a:schemeClr val="tx1">
                            <a:lumMod val="75000"/>
                            <a:lumOff val="25000"/>
                          </a:schemeClr>
                        </a:solidFill>
                        <a:effectLst/>
                        <a:latin typeface="+mn-lt"/>
                        <a:ea typeface="Calibri"/>
                        <a:cs typeface="Times New Roman"/>
                      </a:endParaRPr>
                    </a:p>
                  </a:txBody>
                  <a:tcPr marL="61094" marR="61094" marT="0" marB="0">
                    <a:lnL>
                      <a:noFill/>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500"/>
                        </a:spcAft>
                        <a:buClrTx/>
                        <a:buSzTx/>
                        <a:buFontTx/>
                        <a:buNone/>
                        <a:tabLst/>
                        <a:defRPr/>
                      </a:pPr>
                      <a:r>
                        <a:rPr kumimoji="0" lang="en-US" sz="900" b="1" i="0" u="none" strike="noStrike" kern="1200" cap="none" spc="0" normalizeH="0" baseline="0" noProof="0" dirty="0">
                          <a:ln>
                            <a:noFill/>
                          </a:ln>
                          <a:solidFill>
                            <a:srgbClr val="7F7F7F"/>
                          </a:solidFill>
                          <a:effectLst/>
                          <a:uLnTx/>
                          <a:uFillTx/>
                          <a:latin typeface="+mn-lt"/>
                          <a:ea typeface="Calibri"/>
                          <a:cs typeface="Times New Roman"/>
                          <a:sym typeface="Wingdings"/>
                        </a:rPr>
                        <a:t></a:t>
                      </a:r>
                      <a:endParaRPr kumimoji="0" lang="en-US" sz="1000" b="0" i="0" u="none" strike="noStrike" kern="1200" cap="none" spc="0" normalizeH="0" baseline="0" noProof="0" dirty="0">
                        <a:ln>
                          <a:noFill/>
                        </a:ln>
                        <a:solidFill>
                          <a:prstClr val="black"/>
                        </a:solidFill>
                        <a:effectLst/>
                        <a:uLnTx/>
                        <a:uFillTx/>
                        <a:latin typeface="+mn-lt"/>
                        <a:ea typeface="Calibri"/>
                        <a:cs typeface="Times New Roman"/>
                      </a:endParaRPr>
                    </a:p>
                  </a:txBody>
                  <a:tcPr marL="61094" marR="61094"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extLst>
                  <a:ext uri="{0D108BD9-81ED-4DB2-BD59-A6C34878D82A}">
                    <a16:rowId xmlns:a16="http://schemas.microsoft.com/office/drawing/2014/main" val="10002"/>
                  </a:ext>
                </a:extLst>
              </a:tr>
              <a:tr h="135765">
                <a:tc gridSpan="2">
                  <a:txBody>
                    <a:bodyPr/>
                    <a:lstStyle/>
                    <a:p>
                      <a:pPr marL="0" marR="0">
                        <a:spcBef>
                          <a:spcPts val="0"/>
                        </a:spcBef>
                        <a:spcAft>
                          <a:spcPts val="0"/>
                        </a:spcAft>
                      </a:pPr>
                      <a:r>
                        <a:rPr lang="en-US" sz="10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Technical </a:t>
                      </a:r>
                      <a:r>
                        <a:rPr lang="en-US" sz="10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lnL>
                      <a:noFill/>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31849B"/>
                    </a:solidFill>
                  </a:tcPr>
                </a:tc>
                <a:tc hMerge="1">
                  <a:txBody>
                    <a:bodyPr/>
                    <a:lstStyle/>
                    <a:p>
                      <a:endParaRPr lang="en-US"/>
                    </a:p>
                  </a:txBody>
                  <a:tcPr/>
                </a:tc>
                <a:extLst>
                  <a:ext uri="{0D108BD9-81ED-4DB2-BD59-A6C34878D82A}">
                    <a16:rowId xmlns:a16="http://schemas.microsoft.com/office/drawing/2014/main" val="10003"/>
                  </a:ext>
                </a:extLst>
              </a:tr>
              <a:tr h="271529">
                <a:tc>
                  <a:txBody>
                    <a:bodyPr/>
                    <a:lstStyle/>
                    <a:p>
                      <a:pPr marL="0" marR="0">
                        <a:spcBef>
                          <a:spcPts val="600"/>
                        </a:spcBef>
                        <a:spcAft>
                          <a:spcPts val="600"/>
                        </a:spcAft>
                      </a:pPr>
                      <a:r>
                        <a:rPr lang="en-US" sz="1000" b="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Workforce Planning</a:t>
                      </a:r>
                      <a:r>
                        <a:rPr lang="en-US" sz="1000"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 - Knowledge of HR concepts, principles, and practices related to determining workload projections and current and future competency gaps to align human capital with organizational goals.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lnL>
                      <a:noFill/>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500"/>
                        </a:spcAft>
                        <a:buClrTx/>
                        <a:buSzTx/>
                        <a:buFontTx/>
                        <a:buNone/>
                        <a:tabLst/>
                        <a:defRPr/>
                      </a:pPr>
                      <a:r>
                        <a:rPr kumimoji="0" lang="en-US" sz="900" b="1" i="0" u="none" strike="noStrike" kern="1200" cap="none" spc="0" normalizeH="0" baseline="0" noProof="0" dirty="0">
                          <a:ln>
                            <a:noFill/>
                          </a:ln>
                          <a:solidFill>
                            <a:srgbClr val="7F7F7F"/>
                          </a:solidFill>
                          <a:effectLst/>
                          <a:uLnTx/>
                          <a:uFillTx/>
                          <a:latin typeface="+mn-lt"/>
                          <a:ea typeface="Calibri"/>
                          <a:cs typeface="Times New Roman"/>
                          <a:sym typeface="Wingdings"/>
                        </a:rPr>
                        <a:t></a:t>
                      </a:r>
                      <a:endParaRPr kumimoji="0" lang="en-US" sz="1000" b="0" i="0" u="none" strike="noStrike" kern="1200" cap="none" spc="0" normalizeH="0" baseline="0" noProof="0" dirty="0">
                        <a:ln>
                          <a:noFill/>
                        </a:ln>
                        <a:solidFill>
                          <a:prstClr val="black"/>
                        </a:solidFill>
                        <a:effectLst/>
                        <a:uLnTx/>
                        <a:uFillTx/>
                        <a:latin typeface="+mn-lt"/>
                        <a:ea typeface="Calibri"/>
                        <a:cs typeface="Times New Roman"/>
                      </a:endParaRPr>
                    </a:p>
                  </a:txBody>
                  <a:tcPr marL="61094" marR="61094"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34" name="Text Box 1"/>
          <p:cNvSpPr txBox="1"/>
          <p:nvPr/>
        </p:nvSpPr>
        <p:spPr>
          <a:xfrm>
            <a:off x="1774998" y="1413512"/>
            <a:ext cx="2468880" cy="182880"/>
          </a:xfrm>
          <a:prstGeom prst="rect">
            <a:avLst/>
          </a:prstGeom>
          <a:solidFill>
            <a:schemeClr val="bg1"/>
          </a:solidFill>
          <a:ln w="6350">
            <a:solidFill>
              <a:schemeClr val="accent5">
                <a:lumMod val="75000"/>
              </a:schemeClr>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ctr" anchorCtr="0" forceAA="0" compatLnSpc="1">
            <a:prstTxWarp prst="textNoShape">
              <a:avLst/>
            </a:prstTxWarp>
            <a:noAutofit/>
          </a:bodyPr>
          <a:lstStyle/>
          <a:p>
            <a:pPr marL="0" marR="0" algn="ctr">
              <a:spcBef>
                <a:spcPts val="0"/>
              </a:spcBef>
              <a:spcAft>
                <a:spcPts val="0"/>
              </a:spcAft>
            </a:pPr>
            <a:r>
              <a:rPr lang="en-US" sz="1100" b="1" dirty="0">
                <a:solidFill>
                  <a:schemeClr val="accent5">
                    <a:lumMod val="75000"/>
                  </a:schemeClr>
                </a:solidFill>
                <a:ea typeface="Calibri"/>
                <a:cs typeface="Times New Roman"/>
              </a:rPr>
              <a:t>Competencies for My Position</a:t>
            </a:r>
            <a:endParaRPr lang="en-US" sz="1100" dirty="0">
              <a:solidFill>
                <a:schemeClr val="accent5">
                  <a:lumMod val="75000"/>
                </a:schemeClr>
              </a:solidFill>
              <a:effectLst/>
              <a:ea typeface="Calibri"/>
              <a:cs typeface="Times New Roman"/>
            </a:endParaRPr>
          </a:p>
        </p:txBody>
      </p:sp>
      <p:sp>
        <p:nvSpPr>
          <p:cNvPr id="35" name="Text Box 1"/>
          <p:cNvSpPr txBox="1"/>
          <p:nvPr/>
        </p:nvSpPr>
        <p:spPr>
          <a:xfrm>
            <a:off x="4776330" y="1413512"/>
            <a:ext cx="2468880" cy="182880"/>
          </a:xfrm>
          <a:prstGeom prst="rect">
            <a:avLst/>
          </a:prstGeom>
          <a:solidFill>
            <a:schemeClr val="bg1"/>
          </a:solidFill>
          <a:ln w="6350">
            <a:solidFill>
              <a:schemeClr val="accent5">
                <a:lumMod val="75000"/>
              </a:schemeClr>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ctr" anchorCtr="0" forceAA="0" compatLnSpc="1">
            <a:prstTxWarp prst="textNoShape">
              <a:avLst/>
            </a:prstTxWarp>
            <a:noAutofit/>
          </a:bodyPr>
          <a:lstStyle/>
          <a:p>
            <a:pPr marL="0" marR="0" algn="ctr">
              <a:spcBef>
                <a:spcPts val="0"/>
              </a:spcBef>
              <a:spcAft>
                <a:spcPts val="0"/>
              </a:spcAft>
            </a:pPr>
            <a:r>
              <a:rPr lang="en-US" sz="1100" b="1" dirty="0">
                <a:solidFill>
                  <a:schemeClr val="accent5">
                    <a:lumMod val="75000"/>
                  </a:schemeClr>
                </a:solidFill>
                <a:ea typeface="Calibri"/>
                <a:cs typeface="Times New Roman"/>
              </a:rPr>
              <a:t>Competencies for My Career Growth</a:t>
            </a:r>
            <a:endParaRPr lang="en-US" sz="1100" dirty="0">
              <a:solidFill>
                <a:schemeClr val="accent5">
                  <a:lumMod val="75000"/>
                </a:schemeClr>
              </a:solidFill>
              <a:effectLst/>
              <a:ea typeface="Calibri"/>
              <a:cs typeface="Times New Roman"/>
            </a:endParaRPr>
          </a:p>
        </p:txBody>
      </p:sp>
      <p:graphicFrame>
        <p:nvGraphicFramePr>
          <p:cNvPr id="37" name="Table 36"/>
          <p:cNvGraphicFramePr>
            <a:graphicFrameLocks noGrp="1"/>
          </p:cNvGraphicFramePr>
          <p:nvPr>
            <p:extLst>
              <p:ext uri="{D42A27DB-BD31-4B8C-83A1-F6EECF244321}">
                <p14:modId xmlns:p14="http://schemas.microsoft.com/office/powerpoint/2010/main" val="1793360975"/>
              </p:ext>
            </p:extLst>
          </p:nvPr>
        </p:nvGraphicFramePr>
        <p:xfrm>
          <a:off x="457078" y="5490938"/>
          <a:ext cx="8232372" cy="847858"/>
        </p:xfrm>
        <a:graphic>
          <a:graphicData uri="http://schemas.openxmlformats.org/drawingml/2006/table">
            <a:tbl>
              <a:tblPr firstRow="1" firstCol="1" bandRow="1"/>
              <a:tblGrid>
                <a:gridCol w="383772">
                  <a:extLst>
                    <a:ext uri="{9D8B030D-6E8A-4147-A177-3AD203B41FA5}">
                      <a16:colId xmlns:a16="http://schemas.microsoft.com/office/drawing/2014/main" val="20000"/>
                    </a:ext>
                  </a:extLst>
                </a:gridCol>
                <a:gridCol w="7848600">
                  <a:extLst>
                    <a:ext uri="{9D8B030D-6E8A-4147-A177-3AD203B41FA5}">
                      <a16:colId xmlns:a16="http://schemas.microsoft.com/office/drawing/2014/main" val="20001"/>
                    </a:ext>
                  </a:extLst>
                </a:gridCol>
              </a:tblGrid>
              <a:tr h="135765">
                <a:tc gridSpan="2">
                  <a:txBody>
                    <a:bodyPr/>
                    <a:lstStyle/>
                    <a:p>
                      <a:pPr marL="0" marR="0">
                        <a:spcBef>
                          <a:spcPts val="0"/>
                        </a:spcBef>
                        <a:spcAft>
                          <a:spcPts val="0"/>
                        </a:spcAft>
                      </a:pPr>
                      <a:r>
                        <a:rPr lang="en-US" sz="10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Included</a:t>
                      </a:r>
                      <a:r>
                        <a:rPr lang="en-US" sz="1000" b="1" baseline="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in My </a:t>
                      </a:r>
                      <a:r>
                        <a:rPr lang="en-US" sz="10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Position </a:t>
                      </a:r>
                      <a:r>
                        <a:rPr lang="en-US" sz="10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lnL>
                      <a:noFill/>
                    </a:lnL>
                    <a:lnR w="12700" cap="flat" cmpd="sng" algn="ctr">
                      <a:solidFill>
                        <a:srgbClr val="C4BC96"/>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31849B"/>
                    </a:solidFill>
                  </a:tcPr>
                </a:tc>
                <a:tc hMerge="1">
                  <a:txBody>
                    <a:bodyPr/>
                    <a:lstStyle/>
                    <a:p>
                      <a:endParaRPr lang="en-US"/>
                    </a:p>
                  </a:txBody>
                  <a:tcPr/>
                </a:tc>
                <a:extLst>
                  <a:ext uri="{0D108BD9-81ED-4DB2-BD59-A6C34878D82A}">
                    <a16:rowId xmlns:a16="http://schemas.microsoft.com/office/drawing/2014/main" val="10000"/>
                  </a:ext>
                </a:extLst>
              </a:tr>
              <a:tr h="271529">
                <a:tc>
                  <a:txBody>
                    <a:bodyPr/>
                    <a:lstStyle/>
                    <a:p>
                      <a:pPr marL="0" marR="0" lvl="0" indent="0" algn="r" defTabSz="914400" rtl="0" eaLnBrk="1" fontAlgn="auto" latinLnBrk="0" hangingPunct="1">
                        <a:lnSpc>
                          <a:spcPct val="100000"/>
                        </a:lnSpc>
                        <a:spcBef>
                          <a:spcPts val="600"/>
                        </a:spcBef>
                        <a:spcAft>
                          <a:spcPts val="60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lnL>
                      <a:noFill/>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600"/>
                        </a:spcBef>
                        <a:spcAft>
                          <a:spcPts val="600"/>
                        </a:spcAft>
                        <a:buClrTx/>
                        <a:buSzTx/>
                        <a:buFontTx/>
                        <a:buNone/>
                        <a:tabLst/>
                        <a:defRPr/>
                      </a:pPr>
                      <a:r>
                        <a:rPr kumimoji="0" lang="en-US" sz="1000" b="0" i="1"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None</a:t>
                      </a:r>
                    </a:p>
                  </a:txBody>
                  <a:tcPr marL="61094" marR="61094"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extLst>
                  <a:ext uri="{0D108BD9-81ED-4DB2-BD59-A6C34878D82A}">
                    <a16:rowId xmlns:a16="http://schemas.microsoft.com/office/drawing/2014/main" val="10001"/>
                  </a:ext>
                </a:extLst>
              </a:tr>
              <a:tr h="135765">
                <a:tc gridSpan="2">
                  <a:txBody>
                    <a:bodyPr/>
                    <a:lstStyle/>
                    <a:p>
                      <a:pPr marL="0" marR="0">
                        <a:spcBef>
                          <a:spcPts val="0"/>
                        </a:spcBef>
                        <a:spcAft>
                          <a:spcPts val="0"/>
                        </a:spcAft>
                      </a:pPr>
                      <a:r>
                        <a:rPr lang="en-US" sz="10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Not Included in My Position </a:t>
                      </a:r>
                      <a:r>
                        <a:rPr lang="en-US" sz="10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lnL>
                      <a:noFill/>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31849B"/>
                    </a:solidFill>
                  </a:tcPr>
                </a:tc>
                <a:tc hMerge="1">
                  <a:txBody>
                    <a:bodyPr/>
                    <a:lstStyle/>
                    <a:p>
                      <a:endParaRPr lang="en-US"/>
                    </a:p>
                  </a:txBody>
                  <a:tcPr/>
                </a:tc>
                <a:extLst>
                  <a:ext uri="{0D108BD9-81ED-4DB2-BD59-A6C34878D82A}">
                    <a16:rowId xmlns:a16="http://schemas.microsoft.com/office/drawing/2014/main" val="10002"/>
                  </a:ext>
                </a:extLst>
              </a:tr>
              <a:tr h="271529">
                <a:tc>
                  <a:txBody>
                    <a:bodyPr/>
                    <a:lstStyle/>
                    <a:p>
                      <a:pPr marL="0" marR="0" lvl="0" indent="0" algn="r" defTabSz="914400" rtl="0" eaLnBrk="1" fontAlgn="auto" latinLnBrk="0" hangingPunct="1">
                        <a:lnSpc>
                          <a:spcPct val="100000"/>
                        </a:lnSpc>
                        <a:spcBef>
                          <a:spcPts val="600"/>
                        </a:spcBef>
                        <a:spcAft>
                          <a:spcPts val="60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lnL>
                      <a:noFill/>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600"/>
                        </a:spcBef>
                        <a:spcAft>
                          <a:spcPts val="600"/>
                        </a:spcAft>
                        <a:buClrTx/>
                        <a:buSzTx/>
                        <a:buFontTx/>
                        <a:buNone/>
                        <a:tabLst/>
                        <a:defRPr/>
                      </a:pPr>
                      <a:r>
                        <a:rPr kumimoji="0" lang="en-US" sz="1000" b="0" i="1"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None</a:t>
                      </a:r>
                    </a:p>
                  </a:txBody>
                  <a:tcPr marL="61094" marR="61094"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38" name="Text Box 6"/>
          <p:cNvSpPr txBox="1"/>
          <p:nvPr/>
        </p:nvSpPr>
        <p:spPr>
          <a:xfrm>
            <a:off x="3840480" y="4979699"/>
            <a:ext cx="1463040" cy="182880"/>
          </a:xfrm>
          <a:prstGeom prst="rect">
            <a:avLst/>
          </a:prstGeom>
          <a:solidFill>
            <a:schemeClr val="bg1"/>
          </a:solidFill>
          <a:ln w="6350">
            <a:solidFill>
              <a:schemeClr val="accent5">
                <a:lumMod val="75000"/>
              </a:schemeClr>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ctr" anchorCtr="0" forceAA="0" compatLnSpc="1">
            <a:prstTxWarp prst="textNoShape">
              <a:avLst/>
            </a:prstTxWarp>
            <a:noAutofit/>
          </a:bodyPr>
          <a:lstStyle/>
          <a:p>
            <a:pPr marL="0" marR="0" algn="ctr">
              <a:spcBef>
                <a:spcPts val="0"/>
              </a:spcBef>
              <a:spcAft>
                <a:spcPts val="0"/>
              </a:spcAft>
            </a:pPr>
            <a:r>
              <a:rPr lang="en-US" sz="1100" b="1" dirty="0">
                <a:solidFill>
                  <a:schemeClr val="accent5">
                    <a:lumMod val="75000"/>
                  </a:schemeClr>
                </a:solidFill>
                <a:effectLst/>
                <a:ea typeface="Calibri"/>
                <a:cs typeface="Times New Roman"/>
              </a:rPr>
              <a:t>Search Database</a:t>
            </a:r>
            <a:endParaRPr lang="en-US" sz="1100" dirty="0">
              <a:solidFill>
                <a:schemeClr val="accent5">
                  <a:lumMod val="75000"/>
                </a:schemeClr>
              </a:solidFill>
              <a:effectLst/>
              <a:ea typeface="Calibri"/>
              <a:cs typeface="Times New Roman"/>
            </a:endParaRPr>
          </a:p>
        </p:txBody>
      </p:sp>
    </p:spTree>
    <p:extLst>
      <p:ext uri="{BB962C8B-B14F-4D97-AF65-F5344CB8AC3E}">
        <p14:creationId xmlns:p14="http://schemas.microsoft.com/office/powerpoint/2010/main" val="463086640"/>
      </p:ext>
    </p:extLst>
  </p:cSld>
  <p:clrMapOvr>
    <a:masterClrMapping/>
  </p:clrMapOvr>
  <p:transition spd="slow">
    <p:push/>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37160" y="228600"/>
            <a:ext cx="8869680" cy="261610"/>
          </a:xfrm>
          <a:prstGeom prst="rect">
            <a:avLst/>
          </a:prstGeom>
          <a:solidFill>
            <a:schemeClr val="tx1">
              <a:lumMod val="85000"/>
              <a:lumOff val="15000"/>
            </a:schemeClr>
          </a:solidFill>
        </p:spPr>
        <p:txBody>
          <a:bodyPr wrap="square" rtlCol="0">
            <a:spAutoFit/>
          </a:bodyPr>
          <a:lstStyle/>
          <a:p>
            <a:pPr>
              <a:tabLst>
                <a:tab pos="3138488" algn="l"/>
              </a:tabLst>
            </a:pPr>
            <a:r>
              <a:rPr lang="en-US" sz="1100" b="1" dirty="0">
                <a:solidFill>
                  <a:srgbClr val="FFFFFF"/>
                </a:solidFill>
                <a:ea typeface="Calibri"/>
                <a:cs typeface="Times New Roman"/>
              </a:rPr>
              <a:t> Home				</a:t>
            </a:r>
            <a:r>
              <a:rPr lang="en-US" sz="1100" b="1" dirty="0">
                <a:solidFill>
                  <a:schemeClr val="bg1"/>
                </a:solidFill>
                <a:ea typeface="Calibri"/>
                <a:cs typeface="Times New Roman"/>
              </a:rPr>
              <a:t>	Help </a:t>
            </a:r>
            <a:r>
              <a:rPr lang="en-US" sz="1100" b="1" dirty="0">
                <a:solidFill>
                  <a:schemeClr val="bg1"/>
                </a:solidFill>
                <a:ea typeface="Calibri"/>
                <a:cs typeface="Times New Roman"/>
                <a:sym typeface="Wingdings 3"/>
              </a:rPr>
              <a:t>          Goofy Goof – Sign Out</a:t>
            </a:r>
            <a:r>
              <a:rPr lang="en-US" sz="1100" b="1" dirty="0">
                <a:solidFill>
                  <a:srgbClr val="FFFFFF"/>
                </a:solidFill>
                <a:ea typeface="Calibri"/>
                <a:cs typeface="Times New Roman"/>
              </a:rPr>
              <a:t> </a:t>
            </a:r>
            <a:endParaRPr lang="en-US" sz="1100" u="sng" dirty="0"/>
          </a:p>
        </p:txBody>
      </p:sp>
      <p:sp>
        <p:nvSpPr>
          <p:cNvPr id="18" name="TextBox 17"/>
          <p:cNvSpPr txBox="1"/>
          <p:nvPr/>
        </p:nvSpPr>
        <p:spPr>
          <a:xfrm>
            <a:off x="228599" y="1878971"/>
            <a:ext cx="5257801" cy="3836948"/>
          </a:xfrm>
          <a:prstGeom prst="rect">
            <a:avLst/>
          </a:prstGeom>
          <a:noFill/>
        </p:spPr>
        <p:txBody>
          <a:bodyPr wrap="square" rtlCol="0">
            <a:spAutoFit/>
          </a:bodyPr>
          <a:lstStyle/>
          <a:p>
            <a:pPr>
              <a:tabLst>
                <a:tab pos="5429250" algn="l"/>
              </a:tabLst>
            </a:pPr>
            <a:r>
              <a:rPr lang="en-US" sz="1600" dirty="0">
                <a:solidFill>
                  <a:srgbClr val="CC9900"/>
                </a:solidFill>
                <a:ea typeface="Calibri"/>
                <a:cs typeface="Times New Roman"/>
              </a:rPr>
              <a:t>Competencies for My Position </a:t>
            </a:r>
            <a:r>
              <a:rPr lang="en-US" sz="1600" baseline="30000" dirty="0">
                <a:solidFill>
                  <a:srgbClr val="CC9900"/>
                </a:solidFill>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r>
              <a:rPr lang="en-US" sz="1600" dirty="0">
                <a:solidFill>
                  <a:srgbClr val="CC9900"/>
                </a:solidFill>
                <a:ea typeface="Calibri"/>
                <a:cs typeface="Times New Roman"/>
              </a:rPr>
              <a:t> </a:t>
            </a:r>
            <a:r>
              <a:rPr lang="en-US" sz="1600" dirty="0">
                <a:solidFill>
                  <a:srgbClr val="FFC000"/>
                </a:solidFill>
                <a:ea typeface="Calibri"/>
                <a:cs typeface="Times New Roman"/>
              </a:rPr>
              <a:t> </a:t>
            </a:r>
            <a:endParaRPr lang="en-US" sz="1600" dirty="0">
              <a:ea typeface="Calibri"/>
              <a:cs typeface="Times New Roman"/>
            </a:endParaRPr>
          </a:p>
          <a:p>
            <a:r>
              <a:rPr lang="en-US" sz="1600" i="1" dirty="0">
                <a:solidFill>
                  <a:srgbClr val="7F7F7F"/>
                </a:solidFill>
                <a:ea typeface="Calibri"/>
                <a:cs typeface="Times New Roman"/>
              </a:rPr>
              <a:t> </a:t>
            </a:r>
            <a:endParaRPr lang="en-US" sz="1100" dirty="0">
              <a:ea typeface="Calibri"/>
              <a:cs typeface="Times New Roman"/>
            </a:endParaRPr>
          </a:p>
          <a:p>
            <a:r>
              <a:rPr lang="en-US" sz="1100" dirty="0">
                <a:solidFill>
                  <a:srgbClr val="000000"/>
                </a:solidFill>
                <a:ea typeface="Calibri"/>
                <a:cs typeface="Times New Roman"/>
              </a:rPr>
              <a:t> </a:t>
            </a:r>
          </a:p>
          <a:p>
            <a:endParaRPr lang="en-US" sz="1100" dirty="0">
              <a:solidFill>
                <a:srgbClr val="000000"/>
              </a:solidFill>
              <a:ea typeface="Calibri"/>
              <a:cs typeface="Times New Roman"/>
            </a:endParaRPr>
          </a:p>
          <a:p>
            <a:endParaRPr lang="en-US" sz="1100" dirty="0">
              <a:solidFill>
                <a:srgbClr val="000000"/>
              </a:solidFill>
              <a:ea typeface="Calibri"/>
              <a:cs typeface="Times New Roman"/>
            </a:endParaRPr>
          </a:p>
          <a:p>
            <a:endParaRPr lang="en-US" sz="1100" dirty="0">
              <a:solidFill>
                <a:srgbClr val="000000"/>
              </a:solidFill>
              <a:ea typeface="Calibri"/>
              <a:cs typeface="Times New Roman"/>
            </a:endParaRPr>
          </a:p>
          <a:p>
            <a:endParaRPr lang="en-US" sz="1100" dirty="0">
              <a:solidFill>
                <a:srgbClr val="000000"/>
              </a:solidFill>
              <a:ea typeface="Calibri"/>
              <a:cs typeface="Times New Roman"/>
            </a:endParaRPr>
          </a:p>
          <a:p>
            <a:endParaRPr lang="en-US" sz="1100" dirty="0">
              <a:solidFill>
                <a:srgbClr val="000000"/>
              </a:solidFill>
              <a:ea typeface="Calibri"/>
              <a:cs typeface="Times New Roman"/>
            </a:endParaRPr>
          </a:p>
          <a:p>
            <a:endParaRPr lang="en-US" sz="1100" dirty="0">
              <a:solidFill>
                <a:srgbClr val="000000"/>
              </a:solidFill>
              <a:ea typeface="Calibri"/>
              <a:cs typeface="Times New Roman"/>
            </a:endParaRPr>
          </a:p>
          <a:p>
            <a:endParaRPr lang="en-US" sz="1100" dirty="0">
              <a:solidFill>
                <a:srgbClr val="000000"/>
              </a:solidFill>
              <a:ea typeface="Calibri"/>
              <a:cs typeface="Times New Roman"/>
            </a:endParaRPr>
          </a:p>
          <a:p>
            <a:endParaRPr lang="en-US" sz="1100" dirty="0">
              <a:solidFill>
                <a:srgbClr val="000000"/>
              </a:solidFill>
              <a:ea typeface="Calibri"/>
              <a:cs typeface="Times New Roman"/>
            </a:endParaRPr>
          </a:p>
          <a:p>
            <a:endParaRPr lang="en-US" sz="1100" dirty="0">
              <a:solidFill>
                <a:srgbClr val="000000"/>
              </a:solidFill>
              <a:ea typeface="Calibri"/>
              <a:cs typeface="Times New Roman"/>
            </a:endParaRPr>
          </a:p>
          <a:p>
            <a:endParaRPr lang="en-US" sz="1100" dirty="0">
              <a:solidFill>
                <a:srgbClr val="000000"/>
              </a:solidFill>
              <a:ea typeface="Calibri"/>
              <a:cs typeface="Times New Roman"/>
            </a:endParaRPr>
          </a:p>
          <a:p>
            <a:endParaRPr lang="en-US" sz="1100" dirty="0">
              <a:solidFill>
                <a:srgbClr val="000000"/>
              </a:solidFill>
              <a:ea typeface="Calibri"/>
              <a:cs typeface="Times New Roman"/>
            </a:endParaRPr>
          </a:p>
          <a:p>
            <a:endParaRPr lang="en-US" sz="1100" dirty="0">
              <a:solidFill>
                <a:srgbClr val="000000"/>
              </a:solidFill>
              <a:ea typeface="Calibri"/>
              <a:cs typeface="Times New Roman"/>
            </a:endParaRPr>
          </a:p>
          <a:p>
            <a:endParaRPr lang="en-US" sz="1100" dirty="0">
              <a:solidFill>
                <a:srgbClr val="000000"/>
              </a:solidFill>
              <a:ea typeface="Calibri"/>
              <a:cs typeface="Times New Roman"/>
            </a:endParaRPr>
          </a:p>
          <a:p>
            <a:pPr lvl="0">
              <a:tabLst>
                <a:tab pos="5429250" algn="l"/>
              </a:tabLst>
            </a:pPr>
            <a:r>
              <a:rPr lang="en-US" sz="1600" dirty="0">
                <a:solidFill>
                  <a:srgbClr val="CC9900"/>
                </a:solidFill>
                <a:ea typeface="Calibri"/>
                <a:cs typeface="Times New Roman"/>
              </a:rPr>
              <a:t>Competencies for My Career Growth </a:t>
            </a:r>
            <a:r>
              <a:rPr lang="en-US" sz="1600" baseline="30000" dirty="0">
                <a:solidFill>
                  <a:srgbClr val="CC9900"/>
                </a:solidFill>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p>
          <a:p>
            <a:pPr lvl="0">
              <a:tabLst>
                <a:tab pos="5429250" algn="l"/>
              </a:tabLst>
            </a:pPr>
            <a:endParaRPr lang="en-US" sz="2000" baseline="30000" dirty="0">
              <a:solidFill>
                <a:srgbClr val="CC9900"/>
              </a:solidFill>
              <a:latin typeface="Calibri" panose="020F0502020204030204" pitchFamily="34" charset="0"/>
              <a:ea typeface="Calibri"/>
              <a:cs typeface="Times New Roman" panose="02020603050405020304" pitchFamily="18" charset="0"/>
              <a:sym typeface="Webdings" panose="05030102010509060703" pitchFamily="18" charset="2"/>
            </a:endParaRPr>
          </a:p>
          <a:p>
            <a:pPr lvl="0" algn="r">
              <a:tabLst>
                <a:tab pos="5429250" algn="l"/>
              </a:tabLst>
            </a:pPr>
            <a:r>
              <a:rPr lang="en-US" sz="1200" b="1" dirty="0">
                <a:solidFill>
                  <a:srgbClr val="404040"/>
                </a:solidFill>
                <a:ea typeface="Calibri"/>
                <a:cs typeface="Times New Roman"/>
              </a:rPr>
              <a:t>Selected Competencies:  1</a:t>
            </a:r>
            <a:endParaRPr lang="en-US" sz="1200" dirty="0">
              <a:solidFill>
                <a:prstClr val="black"/>
              </a:solidFill>
              <a:ea typeface="Calibri"/>
              <a:cs typeface="Times New Roman"/>
            </a:endParaRPr>
          </a:p>
          <a:p>
            <a:pPr lvl="0" algn="ctr">
              <a:tabLst>
                <a:tab pos="5429250" algn="l"/>
              </a:tabLst>
            </a:pPr>
            <a:endParaRPr lang="en-US" sz="1600" dirty="0">
              <a:solidFill>
                <a:prstClr val="black"/>
              </a:solidFill>
              <a:ea typeface="Calibri"/>
              <a:cs typeface="Times New Roman"/>
            </a:endParaRPr>
          </a:p>
        </p:txBody>
      </p:sp>
      <p:sp>
        <p:nvSpPr>
          <p:cNvPr id="6"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20" name="Text Box 1"/>
          <p:cNvSpPr txBox="1"/>
          <p:nvPr/>
        </p:nvSpPr>
        <p:spPr>
          <a:xfrm>
            <a:off x="3839094" y="6629400"/>
            <a:ext cx="1463040" cy="182880"/>
          </a:xfrm>
          <a:prstGeom prst="rect">
            <a:avLst/>
          </a:prstGeom>
          <a:solidFill>
            <a:schemeClr val="accent5">
              <a:lumMod val="75000"/>
            </a:schemeClr>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ctr" anchorCtr="0" forceAA="0" compatLnSpc="1">
            <a:prstTxWarp prst="textNoShape">
              <a:avLst/>
            </a:prstTxWarp>
            <a:noAutofit/>
          </a:bodyPr>
          <a:lstStyle/>
          <a:p>
            <a:pPr marL="0" marR="0" algn="ctr">
              <a:spcBef>
                <a:spcPts val="0"/>
              </a:spcBef>
              <a:spcAft>
                <a:spcPts val="0"/>
              </a:spcAft>
            </a:pPr>
            <a:r>
              <a:rPr lang="en-US" sz="1100" b="1" dirty="0">
                <a:solidFill>
                  <a:srgbClr val="FFFFFF"/>
                </a:solidFill>
                <a:effectLst/>
                <a:ea typeface="Calibri"/>
                <a:cs typeface="Times New Roman"/>
              </a:rPr>
              <a:t>Save for Later</a:t>
            </a:r>
            <a:endParaRPr lang="en-US" sz="1100" dirty="0">
              <a:effectLst/>
              <a:ea typeface="Calibri"/>
              <a:cs typeface="Times New Roman"/>
            </a:endParaRPr>
          </a:p>
        </p:txBody>
      </p:sp>
      <p:sp>
        <p:nvSpPr>
          <p:cNvPr id="21" name="Text Box 4"/>
          <p:cNvSpPr txBox="1"/>
          <p:nvPr/>
        </p:nvSpPr>
        <p:spPr>
          <a:xfrm>
            <a:off x="5543536" y="6629400"/>
            <a:ext cx="1463040" cy="182880"/>
          </a:xfrm>
          <a:prstGeom prst="rect">
            <a:avLst/>
          </a:prstGeom>
          <a:solidFill>
            <a:schemeClr val="accent5">
              <a:lumMod val="75000"/>
            </a:schemeClr>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marL="0" marR="0" algn="ctr">
              <a:spcBef>
                <a:spcPts val="0"/>
              </a:spcBef>
              <a:spcAft>
                <a:spcPts val="0"/>
              </a:spcAft>
            </a:pPr>
            <a:r>
              <a:rPr lang="en-US" sz="1100" b="1">
                <a:solidFill>
                  <a:srgbClr val="FFFFFF"/>
                </a:solidFill>
                <a:effectLst/>
                <a:ea typeface="Calibri"/>
                <a:cs typeface="Times New Roman"/>
              </a:rPr>
              <a:t>Save and Next Step  </a:t>
            </a:r>
            <a:r>
              <a:rPr lang="en-US" sz="1100" b="1">
                <a:solidFill>
                  <a:srgbClr val="FFFFFF"/>
                </a:solidFill>
                <a:effectLst/>
                <a:ea typeface="Calibri"/>
                <a:cs typeface="Times New Roman"/>
                <a:sym typeface="Wingdings 3"/>
              </a:rPr>
              <a:t></a:t>
            </a:r>
            <a:endParaRPr lang="en-US" sz="1100">
              <a:effectLst/>
              <a:ea typeface="Calibri"/>
              <a:cs typeface="Times New Roman"/>
            </a:endParaRPr>
          </a:p>
        </p:txBody>
      </p:sp>
      <p:sp>
        <p:nvSpPr>
          <p:cNvPr id="22" name="Text Box 13"/>
          <p:cNvSpPr txBox="1"/>
          <p:nvPr/>
        </p:nvSpPr>
        <p:spPr>
          <a:xfrm>
            <a:off x="2128302" y="6629400"/>
            <a:ext cx="1463040" cy="182880"/>
          </a:xfrm>
          <a:prstGeom prst="rect">
            <a:avLst/>
          </a:prstGeom>
          <a:solidFill>
            <a:schemeClr val="accent5">
              <a:lumMod val="75000"/>
            </a:schemeClr>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ctr" anchorCtr="0" forceAA="0" compatLnSpc="1">
            <a:prstTxWarp prst="textNoShape">
              <a:avLst/>
            </a:prstTxWarp>
            <a:noAutofit/>
          </a:bodyPr>
          <a:lstStyle/>
          <a:p>
            <a:pPr marL="0" marR="0" algn="ctr">
              <a:spcBef>
                <a:spcPts val="0"/>
              </a:spcBef>
              <a:spcAft>
                <a:spcPts val="0"/>
              </a:spcAft>
            </a:pPr>
            <a:r>
              <a:rPr lang="en-US" sz="1100" b="1">
                <a:solidFill>
                  <a:srgbClr val="FFFFFF"/>
                </a:solidFill>
                <a:effectLst/>
                <a:ea typeface="Calibri"/>
                <a:cs typeface="Times New Roman"/>
              </a:rPr>
              <a:t>Cancel</a:t>
            </a:r>
            <a:endParaRPr lang="en-US" sz="1100">
              <a:effectLst/>
              <a:ea typeface="Calibri"/>
              <a:cs typeface="Times New Roman"/>
            </a:endParaRPr>
          </a:p>
        </p:txBody>
      </p:sp>
      <p:graphicFrame>
        <p:nvGraphicFramePr>
          <p:cNvPr id="32" name="Table 31"/>
          <p:cNvGraphicFramePr>
            <a:graphicFrameLocks noGrp="1"/>
          </p:cNvGraphicFramePr>
          <p:nvPr>
            <p:extLst>
              <p:ext uri="{D42A27DB-BD31-4B8C-83A1-F6EECF244321}">
                <p14:modId xmlns:p14="http://schemas.microsoft.com/office/powerpoint/2010/main" val="1411029222"/>
              </p:ext>
            </p:extLst>
          </p:nvPr>
        </p:nvGraphicFramePr>
        <p:xfrm>
          <a:off x="454428" y="2290062"/>
          <a:ext cx="8232372" cy="731520"/>
        </p:xfrm>
        <a:graphic>
          <a:graphicData uri="http://schemas.openxmlformats.org/drawingml/2006/table">
            <a:tbl>
              <a:tblPr firstRow="1" firstCol="1" bandRow="1"/>
              <a:tblGrid>
                <a:gridCol w="7394172">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162918">
                <a:tc>
                  <a:txBody>
                    <a:bodyPr/>
                    <a:lstStyle/>
                    <a:p>
                      <a:pPr marL="0" marR="0">
                        <a:spcBef>
                          <a:spcPts val="0"/>
                        </a:spcBef>
                        <a:spcAft>
                          <a:spcPts val="0"/>
                        </a:spcAft>
                      </a:pPr>
                      <a:r>
                        <a:rPr lang="en-US" sz="1100" dirty="0">
                          <a:solidFill>
                            <a:srgbClr val="CC9900"/>
                          </a:solidFill>
                          <a:effectLst/>
                          <a:latin typeface="Calibri" panose="020F0502020204030204" pitchFamily="34" charset="0"/>
                          <a:ea typeface="Calibri" panose="020F0502020204030204" pitchFamily="34" charset="0"/>
                          <a:cs typeface="Times New Roman" panose="02020603050405020304" pitchFamily="18" charset="0"/>
                        </a:rPr>
                        <a:t>Leadership Competencies </a:t>
                      </a:r>
                      <a:r>
                        <a:rPr lang="en-US" sz="1100" baseline="30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lnL>
                      <a:noFill/>
                    </a:lnL>
                    <a:lnR w="12700" cap="flat" cmpd="sng" algn="ctr">
                      <a:solidFill>
                        <a:srgbClr val="C4BC96"/>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9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For My Career Growth</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948A54"/>
                    </a:solidFill>
                  </a:tcPr>
                </a:tc>
                <a:extLst>
                  <a:ext uri="{0D108BD9-81ED-4DB2-BD59-A6C34878D82A}">
                    <a16:rowId xmlns:a16="http://schemas.microsoft.com/office/drawing/2014/main" val="10000"/>
                  </a:ext>
                </a:extLst>
              </a:tr>
              <a:tr h="135765">
                <a:tc gridSpan="2">
                  <a:txBody>
                    <a:bodyPr/>
                    <a:lstStyle/>
                    <a:p>
                      <a:pPr marL="0" marR="0">
                        <a:spcBef>
                          <a:spcPts val="0"/>
                        </a:spcBef>
                        <a:spcAft>
                          <a:spcPts val="0"/>
                        </a:spcAft>
                      </a:pPr>
                      <a:r>
                        <a:rPr lang="en-US" sz="10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Building Coalitions </a:t>
                      </a:r>
                      <a:r>
                        <a:rPr lang="en-US" sz="10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lnL>
                      <a:noFill/>
                    </a:lnL>
                    <a:lnR w="12700" cap="flat" cmpd="sng" algn="ctr">
                      <a:solidFill>
                        <a:srgbClr val="C4BC96"/>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31849B"/>
                    </a:solidFill>
                  </a:tcPr>
                </a:tc>
                <a:tc hMerge="1">
                  <a:txBody>
                    <a:bodyPr/>
                    <a:lstStyle/>
                    <a:p>
                      <a:endParaRPr lang="en-US"/>
                    </a:p>
                  </a:txBody>
                  <a:tcPr/>
                </a:tc>
                <a:extLst>
                  <a:ext uri="{0D108BD9-81ED-4DB2-BD59-A6C34878D82A}">
                    <a16:rowId xmlns:a16="http://schemas.microsoft.com/office/drawing/2014/main" val="10001"/>
                  </a:ext>
                </a:extLst>
              </a:tr>
              <a:tr h="149341">
                <a:tc>
                  <a:txBody>
                    <a:bodyPr/>
                    <a:lstStyle/>
                    <a:p>
                      <a:pPr marL="0" marR="0">
                        <a:spcBef>
                          <a:spcPts val="500"/>
                        </a:spcBef>
                        <a:spcAft>
                          <a:spcPts val="500"/>
                        </a:spcAft>
                      </a:pPr>
                      <a:r>
                        <a:rPr lang="en-US" sz="1000" b="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Partnering </a:t>
                      </a:r>
                      <a:r>
                        <a:rPr lang="en-US" sz="1000"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 Develops networks and builds alliances; collaborates across boundaries to build strategic relationships and achieve common goals.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lnL>
                      <a:noFill/>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500"/>
                        </a:spcAft>
                        <a:buClrTx/>
                        <a:buSzTx/>
                        <a:buFontTx/>
                        <a:buNone/>
                        <a:tabLst/>
                        <a:defRPr/>
                      </a:pPr>
                      <a:r>
                        <a:rPr kumimoji="0" lang="en-US" sz="900" b="1" i="0" u="none" strike="noStrike" kern="1200" cap="none" spc="0" normalizeH="0" baseline="0" noProof="0" dirty="0">
                          <a:ln>
                            <a:noFill/>
                          </a:ln>
                          <a:solidFill>
                            <a:srgbClr val="7F7F7F"/>
                          </a:solidFill>
                          <a:effectLst/>
                          <a:uLnTx/>
                          <a:uFillTx/>
                          <a:latin typeface="+mn-lt"/>
                          <a:ea typeface="Calibri"/>
                          <a:cs typeface="Times New Roman"/>
                          <a:sym typeface="Wingdings"/>
                        </a:rPr>
                        <a:t></a:t>
                      </a:r>
                      <a:endParaRPr kumimoji="0" lang="en-US" sz="1000" b="0" i="0" u="none" strike="noStrike" kern="1200" cap="none" spc="0" normalizeH="0" baseline="0" noProof="0" dirty="0">
                        <a:ln>
                          <a:noFill/>
                        </a:ln>
                        <a:solidFill>
                          <a:prstClr val="black"/>
                        </a:solidFill>
                        <a:effectLst/>
                        <a:uLnTx/>
                        <a:uFillTx/>
                        <a:latin typeface="+mn-lt"/>
                        <a:ea typeface="Calibri"/>
                        <a:cs typeface="Times New Roman"/>
                      </a:endParaRPr>
                    </a:p>
                  </a:txBody>
                  <a:tcPr marL="61094" marR="61094"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33" name="Table 32"/>
          <p:cNvGraphicFramePr>
            <a:graphicFrameLocks noGrp="1"/>
          </p:cNvGraphicFramePr>
          <p:nvPr>
            <p:extLst>
              <p:ext uri="{D42A27DB-BD31-4B8C-83A1-F6EECF244321}">
                <p14:modId xmlns:p14="http://schemas.microsoft.com/office/powerpoint/2010/main" val="3497187627"/>
              </p:ext>
            </p:extLst>
          </p:nvPr>
        </p:nvGraphicFramePr>
        <p:xfrm>
          <a:off x="454428" y="3206687"/>
          <a:ext cx="8232372" cy="1341120"/>
        </p:xfrm>
        <a:graphic>
          <a:graphicData uri="http://schemas.openxmlformats.org/drawingml/2006/table">
            <a:tbl>
              <a:tblPr firstRow="1" firstCol="1" bandRow="1"/>
              <a:tblGrid>
                <a:gridCol w="7394172">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162918">
                <a:tc>
                  <a:txBody>
                    <a:bodyPr/>
                    <a:lstStyle/>
                    <a:p>
                      <a:pPr marL="0" marR="0">
                        <a:spcBef>
                          <a:spcPts val="0"/>
                        </a:spcBef>
                        <a:spcAft>
                          <a:spcPts val="0"/>
                        </a:spcAft>
                      </a:pPr>
                      <a:r>
                        <a:rPr lang="en-US" sz="1100" dirty="0">
                          <a:solidFill>
                            <a:srgbClr val="CC9900"/>
                          </a:solidFill>
                          <a:effectLst/>
                          <a:latin typeface="Calibri" panose="020F0502020204030204" pitchFamily="34" charset="0"/>
                          <a:ea typeface="Calibri" panose="020F0502020204030204" pitchFamily="34" charset="0"/>
                          <a:cs typeface="Times New Roman" panose="02020603050405020304" pitchFamily="18" charset="0"/>
                        </a:rPr>
                        <a:t>General and Technical Competencies </a:t>
                      </a:r>
                      <a:r>
                        <a:rPr lang="en-US" sz="1100" baseline="30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lnL>
                      <a:noFill/>
                    </a:lnL>
                    <a:lnR w="12700" cap="flat" cmpd="sng" algn="ctr">
                      <a:solidFill>
                        <a:srgbClr val="C4BC96"/>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9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For My Career Growth</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948A54"/>
                    </a:solidFill>
                  </a:tcPr>
                </a:tc>
                <a:extLst>
                  <a:ext uri="{0D108BD9-81ED-4DB2-BD59-A6C34878D82A}">
                    <a16:rowId xmlns:a16="http://schemas.microsoft.com/office/drawing/2014/main" val="10000"/>
                  </a:ext>
                </a:extLst>
              </a:tr>
              <a:tr h="135765">
                <a:tc gridSpan="2">
                  <a:txBody>
                    <a:bodyPr/>
                    <a:lstStyle/>
                    <a:p>
                      <a:pPr marL="0" marR="0">
                        <a:spcBef>
                          <a:spcPts val="0"/>
                        </a:spcBef>
                        <a:spcAft>
                          <a:spcPts val="0"/>
                        </a:spcAft>
                      </a:pPr>
                      <a:r>
                        <a:rPr lang="en-US" sz="10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General </a:t>
                      </a:r>
                      <a:r>
                        <a:rPr lang="en-US" sz="10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lnL>
                      <a:noFill/>
                    </a:lnL>
                    <a:lnR w="12700" cap="flat" cmpd="sng" algn="ctr">
                      <a:solidFill>
                        <a:srgbClr val="C4BC96"/>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31849B"/>
                    </a:solidFill>
                  </a:tcPr>
                </a:tc>
                <a:tc hMerge="1">
                  <a:txBody>
                    <a:bodyPr/>
                    <a:lstStyle/>
                    <a:p>
                      <a:endParaRPr lang="en-US"/>
                    </a:p>
                  </a:txBody>
                  <a:tcPr/>
                </a:tc>
                <a:extLst>
                  <a:ext uri="{0D108BD9-81ED-4DB2-BD59-A6C34878D82A}">
                    <a16:rowId xmlns:a16="http://schemas.microsoft.com/office/drawing/2014/main" val="10001"/>
                  </a:ext>
                </a:extLst>
              </a:tr>
              <a:tr h="271529">
                <a:tc>
                  <a:txBody>
                    <a:bodyPr/>
                    <a:lstStyle/>
                    <a:p>
                      <a:pPr marL="0" marR="0">
                        <a:spcBef>
                          <a:spcPts val="500"/>
                        </a:spcBef>
                        <a:spcAft>
                          <a:spcPts val="500"/>
                        </a:spcAft>
                      </a:pPr>
                      <a:r>
                        <a:rPr kumimoji="0" lang="en-US" sz="1000" b="1" i="0" u="none" strike="noStrike" kern="1200" cap="none" spc="0" normalizeH="0" baseline="0" noProof="0" dirty="0">
                          <a:ln>
                            <a:noFill/>
                          </a:ln>
                          <a:solidFill>
                            <a:schemeClr val="tx1">
                              <a:lumMod val="75000"/>
                              <a:lumOff val="2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Oral Communication (*)</a:t>
                      </a:r>
                      <a:r>
                        <a:rPr kumimoji="0" lang="en-US" sz="1000" b="0" i="0" u="none" strike="noStrike" kern="1200" cap="none" spc="0" normalizeH="0" baseline="0" noProof="0" dirty="0">
                          <a:ln>
                            <a:noFill/>
                          </a:ln>
                          <a:solidFill>
                            <a:schemeClr val="tx1">
                              <a:lumMod val="75000"/>
                              <a:lumOff val="2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 - Expresses information (for example, ideas or facts) to individuals or groups effectively, taking into account the audience and nature of the information (for example, technical, sensitive, controversial); makes clear and convincing oral presentations; listens to others, attends to nonverbal cues, and responds appropriately.</a:t>
                      </a:r>
                      <a:endParaRPr lang="en-US" sz="1000" dirty="0">
                        <a:solidFill>
                          <a:schemeClr val="tx1">
                            <a:lumMod val="75000"/>
                            <a:lumOff val="25000"/>
                          </a:schemeClr>
                        </a:solidFill>
                        <a:effectLst/>
                        <a:latin typeface="+mn-lt"/>
                        <a:ea typeface="Calibri"/>
                        <a:cs typeface="Times New Roman"/>
                      </a:endParaRPr>
                    </a:p>
                  </a:txBody>
                  <a:tcPr marL="61094" marR="61094" marT="0" marB="0">
                    <a:lnL>
                      <a:noFill/>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500"/>
                        </a:spcAft>
                        <a:buClrTx/>
                        <a:buSzTx/>
                        <a:buFontTx/>
                        <a:buNone/>
                        <a:tabLst/>
                        <a:defRPr/>
                      </a:pPr>
                      <a:r>
                        <a:rPr kumimoji="0" lang="en-US" sz="900" b="1" i="0" u="none" strike="noStrike" kern="1200" cap="none" spc="0" normalizeH="0" baseline="0" noProof="0" dirty="0">
                          <a:ln>
                            <a:noFill/>
                          </a:ln>
                          <a:solidFill>
                            <a:srgbClr val="7F7F7F"/>
                          </a:solidFill>
                          <a:effectLst/>
                          <a:uLnTx/>
                          <a:uFillTx/>
                          <a:latin typeface="+mn-lt"/>
                          <a:ea typeface="Calibri"/>
                          <a:cs typeface="Times New Roman"/>
                          <a:sym typeface="Wingdings"/>
                        </a:rPr>
                        <a:t></a:t>
                      </a:r>
                      <a:endParaRPr kumimoji="0" lang="en-US" sz="1000" b="0" i="0" u="none" strike="noStrike" kern="1200" cap="none" spc="0" normalizeH="0" baseline="0" noProof="0" dirty="0">
                        <a:ln>
                          <a:noFill/>
                        </a:ln>
                        <a:solidFill>
                          <a:prstClr val="black"/>
                        </a:solidFill>
                        <a:effectLst/>
                        <a:uLnTx/>
                        <a:uFillTx/>
                        <a:latin typeface="+mn-lt"/>
                        <a:ea typeface="Calibri"/>
                        <a:cs typeface="Times New Roman"/>
                      </a:endParaRPr>
                    </a:p>
                  </a:txBody>
                  <a:tcPr marL="61094" marR="61094"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extLst>
                  <a:ext uri="{0D108BD9-81ED-4DB2-BD59-A6C34878D82A}">
                    <a16:rowId xmlns:a16="http://schemas.microsoft.com/office/drawing/2014/main" val="10002"/>
                  </a:ext>
                </a:extLst>
              </a:tr>
              <a:tr h="135765">
                <a:tc gridSpan="2">
                  <a:txBody>
                    <a:bodyPr/>
                    <a:lstStyle/>
                    <a:p>
                      <a:pPr marL="0" marR="0">
                        <a:spcBef>
                          <a:spcPts val="0"/>
                        </a:spcBef>
                        <a:spcAft>
                          <a:spcPts val="0"/>
                        </a:spcAft>
                      </a:pPr>
                      <a:r>
                        <a:rPr lang="en-US" sz="10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Technical </a:t>
                      </a:r>
                      <a:r>
                        <a:rPr lang="en-US" sz="10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lnL>
                      <a:noFill/>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31849B"/>
                    </a:solidFill>
                  </a:tcPr>
                </a:tc>
                <a:tc hMerge="1">
                  <a:txBody>
                    <a:bodyPr/>
                    <a:lstStyle/>
                    <a:p>
                      <a:endParaRPr lang="en-US"/>
                    </a:p>
                  </a:txBody>
                  <a:tcPr/>
                </a:tc>
                <a:extLst>
                  <a:ext uri="{0D108BD9-81ED-4DB2-BD59-A6C34878D82A}">
                    <a16:rowId xmlns:a16="http://schemas.microsoft.com/office/drawing/2014/main" val="10003"/>
                  </a:ext>
                </a:extLst>
              </a:tr>
              <a:tr h="271529">
                <a:tc>
                  <a:txBody>
                    <a:bodyPr/>
                    <a:lstStyle/>
                    <a:p>
                      <a:pPr marL="0" marR="0">
                        <a:spcBef>
                          <a:spcPts val="600"/>
                        </a:spcBef>
                        <a:spcAft>
                          <a:spcPts val="600"/>
                        </a:spcAft>
                      </a:pPr>
                      <a:r>
                        <a:rPr lang="en-US" sz="1000" b="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Workforce Planning</a:t>
                      </a:r>
                      <a:r>
                        <a:rPr lang="en-US" sz="1000"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 - Knowledge of HR concepts, principles, and practices related to determining workload projections and current and future competency gaps to align human capital with organizational goals.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lnL>
                      <a:noFill/>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500"/>
                        </a:spcAft>
                        <a:buClrTx/>
                        <a:buSzTx/>
                        <a:buFontTx/>
                        <a:buNone/>
                        <a:tabLst/>
                        <a:defRPr/>
                      </a:pPr>
                      <a:r>
                        <a:rPr lang="en-US" sz="1000" b="1" dirty="0">
                          <a:solidFill>
                            <a:srgbClr val="7F7F7F"/>
                          </a:solidFill>
                          <a:effectLst/>
                          <a:latin typeface="+mn-lt"/>
                          <a:ea typeface="Calibri"/>
                          <a:cs typeface="Times New Roman"/>
                          <a:sym typeface="Wingdings"/>
                        </a:rPr>
                        <a:t></a:t>
                      </a:r>
                      <a:endParaRPr lang="en-US" sz="1050" dirty="0">
                        <a:effectLst/>
                        <a:latin typeface="+mn-lt"/>
                        <a:ea typeface="Calibri"/>
                        <a:cs typeface="Times New Roman"/>
                      </a:endParaRPr>
                    </a:p>
                  </a:txBody>
                  <a:tcPr marL="61094" marR="61094"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34" name="Text Box 1"/>
          <p:cNvSpPr txBox="1"/>
          <p:nvPr/>
        </p:nvSpPr>
        <p:spPr>
          <a:xfrm>
            <a:off x="1774998" y="1413512"/>
            <a:ext cx="2468880" cy="182880"/>
          </a:xfrm>
          <a:prstGeom prst="rect">
            <a:avLst/>
          </a:prstGeom>
          <a:solidFill>
            <a:schemeClr val="bg1"/>
          </a:solidFill>
          <a:ln w="6350">
            <a:solidFill>
              <a:schemeClr val="accent5">
                <a:lumMod val="75000"/>
              </a:schemeClr>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ctr" anchorCtr="0" forceAA="0" compatLnSpc="1">
            <a:prstTxWarp prst="textNoShape">
              <a:avLst/>
            </a:prstTxWarp>
            <a:noAutofit/>
          </a:bodyPr>
          <a:lstStyle/>
          <a:p>
            <a:pPr marL="0" marR="0" algn="ctr">
              <a:spcBef>
                <a:spcPts val="0"/>
              </a:spcBef>
              <a:spcAft>
                <a:spcPts val="0"/>
              </a:spcAft>
            </a:pPr>
            <a:r>
              <a:rPr lang="en-US" sz="1100" b="1" dirty="0">
                <a:solidFill>
                  <a:schemeClr val="accent5">
                    <a:lumMod val="75000"/>
                  </a:schemeClr>
                </a:solidFill>
                <a:ea typeface="Calibri"/>
                <a:cs typeface="Times New Roman"/>
              </a:rPr>
              <a:t>Competencies for My Position</a:t>
            </a:r>
            <a:endParaRPr lang="en-US" sz="1100" dirty="0">
              <a:solidFill>
                <a:schemeClr val="accent5">
                  <a:lumMod val="75000"/>
                </a:schemeClr>
              </a:solidFill>
              <a:effectLst/>
              <a:ea typeface="Calibri"/>
              <a:cs typeface="Times New Roman"/>
            </a:endParaRPr>
          </a:p>
        </p:txBody>
      </p:sp>
      <p:sp>
        <p:nvSpPr>
          <p:cNvPr id="35" name="Text Box 1"/>
          <p:cNvSpPr txBox="1"/>
          <p:nvPr/>
        </p:nvSpPr>
        <p:spPr>
          <a:xfrm>
            <a:off x="4776330" y="1413512"/>
            <a:ext cx="2468880" cy="182880"/>
          </a:xfrm>
          <a:prstGeom prst="rect">
            <a:avLst/>
          </a:prstGeom>
          <a:solidFill>
            <a:schemeClr val="bg1"/>
          </a:solidFill>
          <a:ln w="6350">
            <a:solidFill>
              <a:schemeClr val="accent5">
                <a:lumMod val="75000"/>
              </a:schemeClr>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ctr" anchorCtr="0" forceAA="0" compatLnSpc="1">
            <a:prstTxWarp prst="textNoShape">
              <a:avLst/>
            </a:prstTxWarp>
            <a:noAutofit/>
          </a:bodyPr>
          <a:lstStyle/>
          <a:p>
            <a:pPr marL="0" marR="0" algn="ctr">
              <a:spcBef>
                <a:spcPts val="0"/>
              </a:spcBef>
              <a:spcAft>
                <a:spcPts val="0"/>
              </a:spcAft>
            </a:pPr>
            <a:r>
              <a:rPr lang="en-US" sz="1100" b="1" dirty="0">
                <a:solidFill>
                  <a:schemeClr val="accent5">
                    <a:lumMod val="75000"/>
                  </a:schemeClr>
                </a:solidFill>
                <a:ea typeface="Calibri"/>
                <a:cs typeface="Times New Roman"/>
              </a:rPr>
              <a:t>Competencies for My Career Growth</a:t>
            </a:r>
            <a:endParaRPr lang="en-US" sz="1100" dirty="0">
              <a:solidFill>
                <a:schemeClr val="accent5">
                  <a:lumMod val="75000"/>
                </a:schemeClr>
              </a:solidFill>
              <a:effectLst/>
              <a:ea typeface="Calibri"/>
              <a:cs typeface="Times New Roman"/>
            </a:endParaRPr>
          </a:p>
        </p:txBody>
      </p:sp>
      <p:graphicFrame>
        <p:nvGraphicFramePr>
          <p:cNvPr id="37" name="Table 36"/>
          <p:cNvGraphicFramePr>
            <a:graphicFrameLocks noGrp="1"/>
          </p:cNvGraphicFramePr>
          <p:nvPr>
            <p:extLst>
              <p:ext uri="{D42A27DB-BD31-4B8C-83A1-F6EECF244321}">
                <p14:modId xmlns:p14="http://schemas.microsoft.com/office/powerpoint/2010/main" val="3766846880"/>
              </p:ext>
            </p:extLst>
          </p:nvPr>
        </p:nvGraphicFramePr>
        <p:xfrm>
          <a:off x="457078" y="5490938"/>
          <a:ext cx="8232372" cy="881129"/>
        </p:xfrm>
        <a:graphic>
          <a:graphicData uri="http://schemas.openxmlformats.org/drawingml/2006/table">
            <a:tbl>
              <a:tblPr firstRow="1" firstCol="1" bandRow="1"/>
              <a:tblGrid>
                <a:gridCol w="383772">
                  <a:extLst>
                    <a:ext uri="{9D8B030D-6E8A-4147-A177-3AD203B41FA5}">
                      <a16:colId xmlns:a16="http://schemas.microsoft.com/office/drawing/2014/main" val="20000"/>
                    </a:ext>
                  </a:extLst>
                </a:gridCol>
                <a:gridCol w="7848600">
                  <a:extLst>
                    <a:ext uri="{9D8B030D-6E8A-4147-A177-3AD203B41FA5}">
                      <a16:colId xmlns:a16="http://schemas.microsoft.com/office/drawing/2014/main" val="20001"/>
                    </a:ext>
                  </a:extLst>
                </a:gridCol>
              </a:tblGrid>
              <a:tr h="135765">
                <a:tc gridSpan="2">
                  <a:txBody>
                    <a:bodyPr/>
                    <a:lstStyle/>
                    <a:p>
                      <a:pPr marL="0" marR="0">
                        <a:spcBef>
                          <a:spcPts val="0"/>
                        </a:spcBef>
                        <a:spcAft>
                          <a:spcPts val="0"/>
                        </a:spcAft>
                      </a:pPr>
                      <a:r>
                        <a:rPr lang="en-US" sz="10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Included in My Position </a:t>
                      </a:r>
                      <a:r>
                        <a:rPr lang="en-US" sz="10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lnL>
                      <a:noFill/>
                    </a:lnL>
                    <a:lnR w="12700" cap="flat" cmpd="sng" algn="ctr">
                      <a:solidFill>
                        <a:srgbClr val="C4BC96"/>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31849B"/>
                    </a:solidFill>
                  </a:tcPr>
                </a:tc>
                <a:tc hMerge="1">
                  <a:txBody>
                    <a:bodyPr/>
                    <a:lstStyle/>
                    <a:p>
                      <a:endParaRPr lang="en-US"/>
                    </a:p>
                  </a:txBody>
                  <a:tcPr/>
                </a:tc>
                <a:extLst>
                  <a:ext uri="{0D108BD9-81ED-4DB2-BD59-A6C34878D82A}">
                    <a16:rowId xmlns:a16="http://schemas.microsoft.com/office/drawing/2014/main" val="10000"/>
                  </a:ext>
                </a:extLst>
              </a:tr>
              <a:tr h="271529">
                <a:tc>
                  <a:txBody>
                    <a:bodyPr/>
                    <a:lstStyle/>
                    <a:p>
                      <a:pPr marL="0" marR="0" lvl="0" indent="0" algn="r" defTabSz="914400" rtl="0" eaLnBrk="1" fontAlgn="auto" latinLnBrk="0" hangingPunct="1">
                        <a:lnSpc>
                          <a:spcPct val="100000"/>
                        </a:lnSpc>
                        <a:spcBef>
                          <a:spcPts val="600"/>
                        </a:spcBef>
                        <a:spcAft>
                          <a:spcPts val="600"/>
                        </a:spcAft>
                        <a:buClrTx/>
                        <a:buSzTx/>
                        <a:buFontTx/>
                        <a:buNone/>
                        <a:tabLst/>
                        <a:defRPr/>
                      </a:pPr>
                      <a:r>
                        <a:rPr kumimoji="0" lang="en-US" sz="1000" b="0" i="0" u="none" strike="noStrike" kern="1200" cap="none" spc="0" normalizeH="0" baseline="0" noProof="0" dirty="0">
                          <a:ln>
                            <a:noFill/>
                          </a:ln>
                          <a:solidFill>
                            <a:srgbClr val="CC9900"/>
                          </a:solidFill>
                          <a:effectLst/>
                          <a:uLnTx/>
                          <a:uFillTx/>
                          <a:latin typeface="Calibri" panose="020F0502020204030204" pitchFamily="34" charset="0"/>
                          <a:ea typeface="Calibri" panose="020F0502020204030204" pitchFamily="34" charset="0"/>
                          <a:cs typeface="Times New Roman" panose="02020603050405020304" pitchFamily="18" charset="0"/>
                          <a:sym typeface="Wingdings 2" panose="05020102010507070707" pitchFamily="18" charset="2"/>
                        </a:rPr>
                        <a:t></a:t>
                      </a:r>
                      <a:endParaRPr kumimoji="0" lang="en-US" sz="1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lnL>
                      <a:noFill/>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600"/>
                        </a:spcBef>
                        <a:spcAft>
                          <a:spcPts val="600"/>
                        </a:spcAft>
                        <a:buClrTx/>
                        <a:buSzTx/>
                        <a:buFontTx/>
                        <a:buNone/>
                        <a:tabLst/>
                        <a:defRPr/>
                      </a:pPr>
                      <a:r>
                        <a:rPr kumimoji="0" lang="en-US" sz="1000" b="1" i="0" u="none" strike="noStrike" kern="1200" cap="none" spc="0" normalizeH="0" baseline="0" noProof="0" dirty="0">
                          <a:ln>
                            <a:noFill/>
                          </a:ln>
                          <a:solidFill>
                            <a:srgbClr val="595959"/>
                          </a:solidFill>
                          <a:effectLst/>
                          <a:uLnTx/>
                          <a:uFillTx/>
                          <a:latin typeface="Calibri" panose="020F0502020204030204" pitchFamily="34" charset="0"/>
                          <a:ea typeface="Calibri" panose="020F0502020204030204" pitchFamily="34" charset="0"/>
                          <a:cs typeface="Times New Roman" panose="02020603050405020304" pitchFamily="18" charset="0"/>
                        </a:rPr>
                        <a:t>Workforce Planning</a:t>
                      </a:r>
                      <a:r>
                        <a:rPr kumimoji="0" lang="en-US" sz="1000" b="0" i="0" u="none" strike="noStrike" kern="1200" cap="none" spc="0" normalizeH="0" baseline="0" noProof="0" dirty="0">
                          <a:ln>
                            <a:noFill/>
                          </a:ln>
                          <a:solidFill>
                            <a:srgbClr val="595959"/>
                          </a:solidFill>
                          <a:effectLst/>
                          <a:uLnTx/>
                          <a:uFillTx/>
                          <a:latin typeface="Calibri" panose="020F0502020204030204" pitchFamily="34" charset="0"/>
                          <a:ea typeface="Calibri" panose="020F0502020204030204" pitchFamily="34" charset="0"/>
                          <a:cs typeface="Times New Roman" panose="02020603050405020304" pitchFamily="18" charset="0"/>
                        </a:rPr>
                        <a:t> - Knowledge of HR concepts, principles, and practices related to determining workload projections and current and future competency gaps to align human capital with organizational goals.</a:t>
                      </a:r>
                      <a:endParaRPr kumimoji="0" lang="en-US" sz="1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extLst>
                  <a:ext uri="{0D108BD9-81ED-4DB2-BD59-A6C34878D82A}">
                    <a16:rowId xmlns:a16="http://schemas.microsoft.com/office/drawing/2014/main" val="10001"/>
                  </a:ext>
                </a:extLst>
              </a:tr>
              <a:tr h="135765">
                <a:tc gridSpan="2">
                  <a:txBody>
                    <a:bodyPr/>
                    <a:lstStyle/>
                    <a:p>
                      <a:pPr marL="0" marR="0">
                        <a:spcBef>
                          <a:spcPts val="0"/>
                        </a:spcBef>
                        <a:spcAft>
                          <a:spcPts val="0"/>
                        </a:spcAft>
                      </a:pPr>
                      <a:r>
                        <a:rPr lang="en-US" sz="10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Not Included in My Position </a:t>
                      </a:r>
                      <a:r>
                        <a:rPr lang="en-US" sz="10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lnL>
                      <a:noFill/>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31849B"/>
                    </a:solidFill>
                  </a:tcPr>
                </a:tc>
                <a:tc hMerge="1">
                  <a:txBody>
                    <a:bodyPr/>
                    <a:lstStyle/>
                    <a:p>
                      <a:endParaRPr lang="en-US"/>
                    </a:p>
                  </a:txBody>
                  <a:tcPr/>
                </a:tc>
                <a:extLst>
                  <a:ext uri="{0D108BD9-81ED-4DB2-BD59-A6C34878D82A}">
                    <a16:rowId xmlns:a16="http://schemas.microsoft.com/office/drawing/2014/main" val="10002"/>
                  </a:ext>
                </a:extLst>
              </a:tr>
              <a:tr h="271529">
                <a:tc>
                  <a:txBody>
                    <a:bodyPr/>
                    <a:lstStyle/>
                    <a:p>
                      <a:pPr marL="0" marR="0" lvl="0" indent="0" algn="r" defTabSz="914400" rtl="0" eaLnBrk="1" fontAlgn="auto" latinLnBrk="0" hangingPunct="1">
                        <a:lnSpc>
                          <a:spcPct val="100000"/>
                        </a:lnSpc>
                        <a:spcBef>
                          <a:spcPts val="600"/>
                        </a:spcBef>
                        <a:spcAft>
                          <a:spcPts val="60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lnL>
                      <a:noFill/>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600"/>
                        </a:spcBef>
                        <a:spcAft>
                          <a:spcPts val="600"/>
                        </a:spcAft>
                        <a:buClrTx/>
                        <a:buSzTx/>
                        <a:buFontTx/>
                        <a:buNone/>
                        <a:tabLst/>
                        <a:defRPr/>
                      </a:pPr>
                      <a:r>
                        <a:rPr kumimoji="0" lang="en-US" sz="1000" b="0" i="1"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None</a:t>
                      </a:r>
                    </a:p>
                  </a:txBody>
                  <a:tcPr marL="61094" marR="61094"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38" name="Text Box 6"/>
          <p:cNvSpPr txBox="1"/>
          <p:nvPr/>
        </p:nvSpPr>
        <p:spPr>
          <a:xfrm>
            <a:off x="3840480" y="4979699"/>
            <a:ext cx="1463040" cy="182880"/>
          </a:xfrm>
          <a:prstGeom prst="rect">
            <a:avLst/>
          </a:prstGeom>
          <a:solidFill>
            <a:schemeClr val="bg1"/>
          </a:solidFill>
          <a:ln w="6350">
            <a:solidFill>
              <a:schemeClr val="accent5">
                <a:lumMod val="75000"/>
              </a:schemeClr>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ctr" anchorCtr="0" forceAA="0" compatLnSpc="1">
            <a:prstTxWarp prst="textNoShape">
              <a:avLst/>
            </a:prstTxWarp>
            <a:noAutofit/>
          </a:bodyPr>
          <a:lstStyle/>
          <a:p>
            <a:pPr marL="0" marR="0" algn="ctr">
              <a:spcBef>
                <a:spcPts val="0"/>
              </a:spcBef>
              <a:spcAft>
                <a:spcPts val="0"/>
              </a:spcAft>
            </a:pPr>
            <a:r>
              <a:rPr lang="en-US" sz="1100" b="1" dirty="0">
                <a:solidFill>
                  <a:schemeClr val="accent5">
                    <a:lumMod val="75000"/>
                  </a:schemeClr>
                </a:solidFill>
                <a:effectLst/>
                <a:ea typeface="Calibri"/>
                <a:cs typeface="Times New Roman"/>
              </a:rPr>
              <a:t>Search Database</a:t>
            </a:r>
            <a:endParaRPr lang="en-US" sz="1100" dirty="0">
              <a:solidFill>
                <a:schemeClr val="accent5">
                  <a:lumMod val="75000"/>
                </a:schemeClr>
              </a:solidFill>
              <a:effectLst/>
              <a:ea typeface="Calibri"/>
              <a:cs typeface="Times New Roman"/>
            </a:endParaRPr>
          </a:p>
        </p:txBody>
      </p:sp>
      <p:sp>
        <p:nvSpPr>
          <p:cNvPr id="27" name="Rectangle 10"/>
          <p:cNvSpPr>
            <a:spLocks noChangeArrowheads="1"/>
          </p:cNvSpPr>
          <p:nvPr/>
        </p:nvSpPr>
        <p:spPr bwMode="auto">
          <a:xfrm>
            <a:off x="1075548" y="986345"/>
            <a:ext cx="7148111"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5429250" algn="l"/>
              </a:tabLst>
              <a:defRPr>
                <a:solidFill>
                  <a:schemeClr val="tx1"/>
                </a:solidFill>
                <a:latin typeface="Arial" pitchFamily="34" charset="0"/>
                <a:cs typeface="Arial" pitchFamily="34" charset="0"/>
              </a:defRPr>
            </a:lvl1pPr>
            <a:lvl2pPr fontAlgn="base">
              <a:spcBef>
                <a:spcPct val="0"/>
              </a:spcBef>
              <a:spcAft>
                <a:spcPct val="0"/>
              </a:spcAft>
              <a:tabLst>
                <a:tab pos="5429250" algn="l"/>
              </a:tabLst>
              <a:defRPr>
                <a:solidFill>
                  <a:schemeClr val="tx1"/>
                </a:solidFill>
                <a:latin typeface="Arial" pitchFamily="34" charset="0"/>
                <a:cs typeface="Arial" pitchFamily="34" charset="0"/>
              </a:defRPr>
            </a:lvl2pPr>
            <a:lvl3pPr fontAlgn="base">
              <a:spcBef>
                <a:spcPct val="0"/>
              </a:spcBef>
              <a:spcAft>
                <a:spcPct val="0"/>
              </a:spcAft>
              <a:tabLst>
                <a:tab pos="5429250" algn="l"/>
              </a:tabLst>
              <a:defRPr>
                <a:solidFill>
                  <a:schemeClr val="tx1"/>
                </a:solidFill>
                <a:latin typeface="Arial" pitchFamily="34" charset="0"/>
                <a:cs typeface="Arial" pitchFamily="34" charset="0"/>
              </a:defRPr>
            </a:lvl3pPr>
            <a:lvl4pPr fontAlgn="base">
              <a:spcBef>
                <a:spcPct val="0"/>
              </a:spcBef>
              <a:spcAft>
                <a:spcPct val="0"/>
              </a:spcAft>
              <a:tabLst>
                <a:tab pos="5429250" algn="l"/>
              </a:tabLst>
              <a:defRPr>
                <a:solidFill>
                  <a:schemeClr val="tx1"/>
                </a:solidFill>
                <a:latin typeface="Arial" pitchFamily="34" charset="0"/>
                <a:cs typeface="Arial" pitchFamily="34" charset="0"/>
              </a:defRPr>
            </a:lvl4pPr>
            <a:lvl5pPr fontAlgn="base">
              <a:spcBef>
                <a:spcPct val="0"/>
              </a:spcBef>
              <a:spcAft>
                <a:spcPct val="0"/>
              </a:spcAft>
              <a:tabLst>
                <a:tab pos="5429250" algn="l"/>
              </a:tabLst>
              <a:defRPr>
                <a:solidFill>
                  <a:schemeClr val="tx1"/>
                </a:solidFill>
                <a:latin typeface="Arial" pitchFamily="34" charset="0"/>
                <a:cs typeface="Arial" pitchFamily="34" charset="0"/>
              </a:defRPr>
            </a:lvl5pPr>
            <a:lvl6pPr fontAlgn="base">
              <a:spcBef>
                <a:spcPct val="0"/>
              </a:spcBef>
              <a:spcAft>
                <a:spcPct val="0"/>
              </a:spcAft>
              <a:tabLst>
                <a:tab pos="5429250" algn="l"/>
              </a:tabLst>
              <a:defRPr>
                <a:solidFill>
                  <a:schemeClr val="tx1"/>
                </a:solidFill>
                <a:latin typeface="Arial" pitchFamily="34" charset="0"/>
                <a:cs typeface="Arial" pitchFamily="34" charset="0"/>
              </a:defRPr>
            </a:lvl6pPr>
            <a:lvl7pPr fontAlgn="base">
              <a:spcBef>
                <a:spcPct val="0"/>
              </a:spcBef>
              <a:spcAft>
                <a:spcPct val="0"/>
              </a:spcAft>
              <a:tabLst>
                <a:tab pos="5429250" algn="l"/>
              </a:tabLst>
              <a:defRPr>
                <a:solidFill>
                  <a:schemeClr val="tx1"/>
                </a:solidFill>
                <a:latin typeface="Arial" pitchFamily="34" charset="0"/>
                <a:cs typeface="Arial" pitchFamily="34" charset="0"/>
              </a:defRPr>
            </a:lvl7pPr>
            <a:lvl8pPr fontAlgn="base">
              <a:spcBef>
                <a:spcPct val="0"/>
              </a:spcBef>
              <a:spcAft>
                <a:spcPct val="0"/>
              </a:spcAft>
              <a:tabLst>
                <a:tab pos="5429250" algn="l"/>
              </a:tabLst>
              <a:defRPr>
                <a:solidFill>
                  <a:schemeClr val="tx1"/>
                </a:solidFill>
                <a:latin typeface="Arial" pitchFamily="34" charset="0"/>
                <a:cs typeface="Arial" pitchFamily="34" charset="0"/>
              </a:defRPr>
            </a:lvl8pPr>
            <a:lvl9pPr fontAlgn="base">
              <a:spcBef>
                <a:spcPct val="0"/>
              </a:spcBef>
              <a:spcAft>
                <a:spcPct val="0"/>
              </a:spcAft>
              <a:tabLst>
                <a:tab pos="5429250" algn="l"/>
              </a:tabLst>
              <a:defRPr>
                <a:solidFill>
                  <a:schemeClr val="tx1"/>
                </a:solidFill>
                <a:latin typeface="Arial" pitchFamily="34" charset="0"/>
                <a:cs typeface="Arial" pitchFamily="34" charset="0"/>
              </a:defRPr>
            </a:lvl9pPr>
          </a:lstStyle>
          <a:p>
            <a:pPr lvl="0" algn="ct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rPr>
              <a:t>   </a:t>
            </a:r>
            <a:r>
              <a:rPr kumimoji="0" lang="en-US" altLang="en-US" sz="1100" b="1" i="0" u="sng" strike="noStrike" cap="none" normalizeH="0" baseline="0" dirty="0">
                <a:ln>
                  <a:noFill/>
                </a:ln>
                <a:solidFill>
                  <a:srgbClr val="31849B"/>
                </a:solidFill>
                <a:effectLst/>
                <a:latin typeface="Calibri" pitchFamily="34" charset="0"/>
                <a:ea typeface="Calibri" pitchFamily="34" charset="0"/>
                <a:cs typeface="Times New Roman" pitchFamily="18" charset="0"/>
              </a:rPr>
              <a:t>Step 1 </a:t>
            </a:r>
            <a:r>
              <a:rPr lang="en-US" altLang="en-US" sz="1100" b="1" u="sng" dirty="0">
                <a:solidFill>
                  <a:srgbClr val="31849B"/>
                </a:solidFill>
                <a:latin typeface="Calibri" pitchFamily="34" charset="0"/>
                <a:ea typeface="Calibri" pitchFamily="34" charset="0"/>
                <a:cs typeface="Times New Roman" pitchFamily="18" charset="0"/>
              </a:rPr>
              <a:t>-</a:t>
            </a:r>
            <a:r>
              <a:rPr kumimoji="0" lang="en-US" altLang="en-US" sz="1100" b="1" i="0" u="sng" strike="noStrike" cap="none" normalizeH="0" baseline="0" dirty="0">
                <a:ln>
                  <a:noFill/>
                </a:ln>
                <a:solidFill>
                  <a:srgbClr val="31849B"/>
                </a:solidFill>
                <a:effectLst/>
                <a:latin typeface="Calibri" pitchFamily="34" charset="0"/>
                <a:ea typeface="Calibri" pitchFamily="34" charset="0"/>
                <a:cs typeface="Times New Roman" pitchFamily="18" charset="0"/>
              </a:rPr>
              <a:t> Review and Add Competencies</a:t>
            </a:r>
            <a:r>
              <a:rPr kumimoji="0" lang="en-US" altLang="en-US" sz="1100" b="1" i="0" strike="noStrike" cap="none" normalizeH="0" baseline="0" dirty="0">
                <a:ln>
                  <a:noFill/>
                </a:ln>
                <a:solidFill>
                  <a:srgbClr val="31849B"/>
                </a:solidFill>
                <a:effectLst/>
                <a:latin typeface="Calibri" pitchFamily="34" charset="0"/>
                <a:ea typeface="Calibri" pitchFamily="34" charset="0"/>
                <a:cs typeface="Times New Roman" pitchFamily="18" charset="0"/>
              </a:rPr>
              <a:t>  </a:t>
            </a:r>
            <a:r>
              <a:rPr lang="en-US" altLang="en-US" sz="1100" b="1" dirty="0">
                <a:solidFill>
                  <a:srgbClr val="31849B"/>
                </a:solidFill>
                <a:latin typeface="Calibri" pitchFamily="34" charset="0"/>
                <a:ea typeface="Calibri" pitchFamily="34" charset="0"/>
                <a:cs typeface="Times New Roman" pitchFamily="18" charset="0"/>
                <a:sym typeface="Wingdings" pitchFamily="2" charset="2"/>
              </a:rPr>
              <a:t>  </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rPr>
              <a:t> </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          Step 2 </a:t>
            </a:r>
            <a:r>
              <a:rPr lang="en-US" altLang="en-US" sz="1100" b="1" dirty="0">
                <a:solidFill>
                  <a:srgbClr val="31849B"/>
                </a:solidFill>
                <a:latin typeface="Calibri" pitchFamily="34" charset="0"/>
                <a:ea typeface="Calibri" pitchFamily="34" charset="0"/>
                <a:cs typeface="Times New Roman" pitchFamily="18" charset="0"/>
                <a:sym typeface="Wingdings" pitchFamily="2" charset="2"/>
              </a:rPr>
              <a:t>-</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 </a:t>
            </a:r>
            <a:r>
              <a:rPr lang="en-US" altLang="en-US" sz="1100" b="1" dirty="0">
                <a:solidFill>
                  <a:srgbClr val="31849B"/>
                </a:solidFill>
                <a:latin typeface="Calibri" pitchFamily="34" charset="0"/>
                <a:ea typeface="Calibri" pitchFamily="34" charset="0"/>
                <a:cs typeface="Times New Roman" pitchFamily="18" charset="0"/>
                <a:sym typeface="Wingdings" pitchFamily="2" charset="2"/>
              </a:rPr>
              <a:t>Conduct Self-Assessment</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    </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rPr>
              <a:t> </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          Step 3 </a:t>
            </a:r>
            <a:r>
              <a:rPr lang="en-US" altLang="en-US" sz="1100" b="1" dirty="0">
                <a:solidFill>
                  <a:srgbClr val="31849B"/>
                </a:solidFill>
                <a:latin typeface="Calibri" pitchFamily="34" charset="0"/>
                <a:ea typeface="Calibri" pitchFamily="34" charset="0"/>
                <a:cs typeface="Times New Roman" pitchFamily="18" charset="0"/>
                <a:sym typeface="Wingdings" pitchFamily="2" charset="2"/>
              </a:rPr>
              <a:t>-</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 Review and Send</a:t>
            </a:r>
            <a:endParaRPr kumimoji="0" lang="en-US" altLang="en-US" sz="800" b="0" i="0" u="none" strike="noStrike" cap="none" normalizeH="0" baseline="0" dirty="0">
              <a:ln>
                <a:noFill/>
              </a:ln>
              <a:solidFill>
                <a:schemeClr val="tx1"/>
              </a:solidFill>
              <a:effectLst/>
              <a:latin typeface="Arial" pitchFamily="34" charset="0"/>
              <a:cs typeface="Arial" pitchFamily="34" charset="0"/>
              <a:sym typeface="Wingdings" pitchFamily="2" charset="2"/>
            </a:endParaRPr>
          </a:p>
          <a:p>
            <a:pPr marL="0" marR="0" lvl="0" indent="0" algn="ctr" defTabSz="914400" rtl="0" eaLnBrk="0" fontAlgn="base" latinLnBrk="0" hangingPunct="0">
              <a:lnSpc>
                <a:spcPct val="100000"/>
              </a:lnSpc>
              <a:spcBef>
                <a:spcPct val="0"/>
              </a:spcBef>
              <a:spcAft>
                <a:spcPct val="0"/>
              </a:spcAft>
              <a:buClrTx/>
              <a:buSzTx/>
              <a:buFontTx/>
              <a:buNone/>
              <a:tabLst>
                <a:tab pos="5429250" algn="l"/>
              </a:tabLst>
            </a:pPr>
            <a:endPar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endParaRPr>
          </a:p>
        </p:txBody>
      </p:sp>
      <p:sp>
        <p:nvSpPr>
          <p:cNvPr id="28" name="Oval 12"/>
          <p:cNvSpPr>
            <a:spLocks noChangeArrowheads="1"/>
          </p:cNvSpPr>
          <p:nvPr/>
        </p:nvSpPr>
        <p:spPr bwMode="auto">
          <a:xfrm>
            <a:off x="6400800" y="1039651"/>
            <a:ext cx="182563" cy="182563"/>
          </a:xfrm>
          <a:prstGeom prst="ellipse">
            <a:avLst/>
          </a:prstGeom>
          <a:solidFill>
            <a:srgbClr val="A5A5A5"/>
          </a:solidFill>
          <a:ln>
            <a:noFill/>
          </a:ln>
          <a:extLst>
            <a:ext uri="{91240B29-F687-4F45-9708-019B960494DF}">
              <a14:hiddenLine xmlns:a14="http://schemas.microsoft.com/office/drawing/2010/main" w="3175">
                <a:solidFill>
                  <a:srgbClr val="000000"/>
                </a:solidFill>
                <a:round/>
                <a:headEnd/>
                <a:tailEnd/>
              </a14:hiddenLine>
            </a:ext>
          </a:extLst>
        </p:spPr>
        <p:txBody>
          <a:bodyPr vert="horz" wrap="squar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29" name="Oval 6"/>
          <p:cNvSpPr>
            <a:spLocks noChangeArrowheads="1"/>
          </p:cNvSpPr>
          <p:nvPr/>
        </p:nvSpPr>
        <p:spPr bwMode="auto">
          <a:xfrm>
            <a:off x="3870540" y="1044291"/>
            <a:ext cx="182563" cy="182563"/>
          </a:xfrm>
          <a:prstGeom prst="ellipse">
            <a:avLst/>
          </a:prstGeom>
          <a:solidFill>
            <a:srgbClr val="A5A5A5"/>
          </a:solidFill>
          <a:ln>
            <a:noFill/>
          </a:ln>
          <a:extLst>
            <a:ext uri="{91240B29-F687-4F45-9708-019B960494DF}">
              <a14:hiddenLine xmlns:a14="http://schemas.microsoft.com/office/drawing/2010/main" w="3175">
                <a:solidFill>
                  <a:srgbClr val="000000"/>
                </a:solidFill>
                <a:round/>
                <a:headEnd/>
                <a:tailEnd/>
              </a14:hiddenLine>
            </a:ext>
          </a:extLst>
        </p:spPr>
        <p:txBody>
          <a:bodyPr vert="horz" wrap="squar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30" name="Oval 10"/>
          <p:cNvSpPr>
            <a:spLocks noChangeArrowheads="1"/>
          </p:cNvSpPr>
          <p:nvPr/>
        </p:nvSpPr>
        <p:spPr bwMode="auto">
          <a:xfrm>
            <a:off x="1019019" y="1041512"/>
            <a:ext cx="182562" cy="182562"/>
          </a:xfrm>
          <a:prstGeom prst="ellipse">
            <a:avLst/>
          </a:prstGeom>
          <a:solidFill>
            <a:srgbClr val="A5A5A5"/>
          </a:solidFill>
          <a:ln>
            <a:noFill/>
          </a:ln>
          <a:extLst>
            <a:ext uri="{91240B29-F687-4F45-9708-019B960494DF}">
              <a14:hiddenLine xmlns:a14="http://schemas.microsoft.com/office/drawing/2010/main" w="3175">
                <a:solidFill>
                  <a:srgbClr val="000000"/>
                </a:solidFill>
                <a:round/>
                <a:headEnd/>
                <a:tailEnd/>
              </a14:hiddenLine>
            </a:ext>
          </a:extLst>
        </p:spPr>
        <p:txBody>
          <a:bodyPr vert="horz" wrap="squar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19" name="TextBox 18"/>
          <p:cNvSpPr txBox="1"/>
          <p:nvPr/>
        </p:nvSpPr>
        <p:spPr>
          <a:xfrm>
            <a:off x="2971242" y="524754"/>
            <a:ext cx="3201517" cy="430887"/>
          </a:xfrm>
          <a:prstGeom prst="rect">
            <a:avLst/>
          </a:prstGeom>
          <a:noFill/>
        </p:spPr>
        <p:txBody>
          <a:bodyPr wrap="none" rtlCol="0">
            <a:spAutoFit/>
          </a:bodyPr>
          <a:lstStyle/>
          <a:p>
            <a:r>
              <a:rPr lang="en-US" sz="2200" b="1" dirty="0">
                <a:solidFill>
                  <a:srgbClr val="CC9900"/>
                </a:solidFill>
              </a:rPr>
              <a:t>Complete My Assessment</a:t>
            </a:r>
            <a:endParaRPr lang="en-US" sz="2200" dirty="0">
              <a:solidFill>
                <a:srgbClr val="CC9900"/>
              </a:solidFill>
            </a:endParaRPr>
          </a:p>
        </p:txBody>
      </p:sp>
    </p:spTree>
    <p:extLst>
      <p:ext uri="{BB962C8B-B14F-4D97-AF65-F5344CB8AC3E}">
        <p14:creationId xmlns:p14="http://schemas.microsoft.com/office/powerpoint/2010/main" val="14525321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37160" y="228600"/>
            <a:ext cx="8869680" cy="261610"/>
          </a:xfrm>
          <a:prstGeom prst="rect">
            <a:avLst/>
          </a:prstGeom>
          <a:solidFill>
            <a:schemeClr val="tx1">
              <a:lumMod val="85000"/>
              <a:lumOff val="15000"/>
            </a:schemeClr>
          </a:solidFill>
        </p:spPr>
        <p:txBody>
          <a:bodyPr wrap="square" rtlCol="0">
            <a:spAutoFit/>
          </a:bodyPr>
          <a:lstStyle/>
          <a:p>
            <a:pPr>
              <a:tabLst>
                <a:tab pos="3138488" algn="l"/>
              </a:tabLst>
            </a:pPr>
            <a:r>
              <a:rPr lang="en-US" sz="1100" b="1" dirty="0">
                <a:solidFill>
                  <a:srgbClr val="FFFFFF"/>
                </a:solidFill>
                <a:ea typeface="Calibri"/>
                <a:cs typeface="Times New Roman"/>
              </a:rPr>
              <a:t> Home				</a:t>
            </a:r>
            <a:r>
              <a:rPr lang="en-US" sz="1100" b="1" dirty="0">
                <a:solidFill>
                  <a:schemeClr val="bg1"/>
                </a:solidFill>
                <a:ea typeface="Calibri"/>
                <a:cs typeface="Times New Roman"/>
              </a:rPr>
              <a:t>	Help </a:t>
            </a:r>
            <a:r>
              <a:rPr lang="en-US" sz="1100" b="1" dirty="0">
                <a:solidFill>
                  <a:schemeClr val="bg1"/>
                </a:solidFill>
                <a:ea typeface="Calibri"/>
                <a:cs typeface="Times New Roman"/>
                <a:sym typeface="Wingdings 3"/>
              </a:rPr>
              <a:t>          Goofy Goof – Sign Out</a:t>
            </a:r>
            <a:r>
              <a:rPr lang="en-US" sz="1100" b="1" dirty="0">
                <a:solidFill>
                  <a:srgbClr val="FFFFFF"/>
                </a:solidFill>
                <a:ea typeface="Calibri"/>
                <a:cs typeface="Times New Roman"/>
              </a:rPr>
              <a:t> </a:t>
            </a:r>
            <a:endParaRPr lang="en-US" sz="1100" u="sng" dirty="0"/>
          </a:p>
        </p:txBody>
      </p:sp>
      <p:sp>
        <p:nvSpPr>
          <p:cNvPr id="18" name="TextBox 17"/>
          <p:cNvSpPr txBox="1"/>
          <p:nvPr/>
        </p:nvSpPr>
        <p:spPr>
          <a:xfrm>
            <a:off x="228600" y="1600200"/>
            <a:ext cx="8686800" cy="1815882"/>
          </a:xfrm>
          <a:prstGeom prst="rect">
            <a:avLst/>
          </a:prstGeom>
          <a:noFill/>
        </p:spPr>
        <p:txBody>
          <a:bodyPr wrap="square" rtlCol="0">
            <a:spAutoFit/>
          </a:bodyPr>
          <a:lstStyle/>
          <a:p>
            <a:pPr>
              <a:tabLst>
                <a:tab pos="5429250" algn="l"/>
              </a:tabLst>
            </a:pPr>
            <a:r>
              <a:rPr lang="en-US" sz="1600" dirty="0">
                <a:solidFill>
                  <a:srgbClr val="CC9900"/>
                </a:solidFill>
                <a:ea typeface="Calibri"/>
                <a:cs typeface="Times New Roman"/>
              </a:rPr>
              <a:t>Search Database</a:t>
            </a:r>
            <a:r>
              <a:rPr lang="en-US" sz="1000" dirty="0">
                <a:solidFill>
                  <a:srgbClr val="CC9900"/>
                </a:solidFill>
                <a:ea typeface="Calibri"/>
                <a:cs typeface="Times New Roman"/>
              </a:rPr>
              <a:t> </a:t>
            </a:r>
            <a:r>
              <a:rPr lang="en-US" sz="1000" dirty="0">
                <a:solidFill>
                  <a:srgbClr val="FFC000"/>
                </a:solidFill>
                <a:ea typeface="Calibri"/>
                <a:cs typeface="Times New Roman"/>
              </a:rPr>
              <a:t> </a:t>
            </a:r>
          </a:p>
          <a:p>
            <a:pPr>
              <a:tabLst>
                <a:tab pos="5429250" algn="l"/>
              </a:tabLst>
            </a:pPr>
            <a:endParaRPr lang="en-US" sz="1000" dirty="0">
              <a:solidFill>
                <a:srgbClr val="FFC000"/>
              </a:solidFill>
              <a:ea typeface="Calibri"/>
              <a:cs typeface="Times New Roman"/>
            </a:endParaRPr>
          </a:p>
          <a:p>
            <a:pPr>
              <a:tabLst>
                <a:tab pos="5429250" algn="l"/>
              </a:tabLst>
            </a:pPr>
            <a:r>
              <a:rPr lang="en-US" sz="1200" b="1" dirty="0">
                <a:solidFill>
                  <a:srgbClr val="404040"/>
                </a:solidFill>
                <a:ea typeface="Calibri"/>
                <a:cs typeface="Times New Roman"/>
              </a:rPr>
              <a:t>Current Selections:  </a:t>
            </a:r>
            <a:r>
              <a:rPr lang="en-US" sz="1000" dirty="0">
                <a:solidFill>
                  <a:srgbClr val="404040"/>
                </a:solidFill>
                <a:latin typeface="Calibri" panose="020F0502020204030204" pitchFamily="34" charset="0"/>
                <a:ea typeface="Calibri"/>
                <a:cs typeface="Times New Roman" panose="02020603050405020304" pitchFamily="18" charset="0"/>
              </a:rPr>
              <a:t>None</a:t>
            </a:r>
            <a:endParaRPr lang="en-US" sz="1000" dirty="0">
              <a:ea typeface="Calibri"/>
              <a:cs typeface="Times New Roman"/>
            </a:endParaRPr>
          </a:p>
          <a:p>
            <a:r>
              <a:rPr lang="en-US" sz="1600" i="1" dirty="0">
                <a:solidFill>
                  <a:srgbClr val="7F7F7F"/>
                </a:solidFill>
                <a:ea typeface="Calibri"/>
                <a:cs typeface="Times New Roman"/>
              </a:rPr>
              <a:t> </a:t>
            </a:r>
          </a:p>
          <a:p>
            <a:endParaRPr lang="en-US" sz="1600" i="1" dirty="0">
              <a:solidFill>
                <a:srgbClr val="7F7F7F"/>
              </a:solidFill>
              <a:ea typeface="Calibri"/>
              <a:cs typeface="Times New Roman"/>
            </a:endParaRPr>
          </a:p>
          <a:p>
            <a:endParaRPr lang="en-US" sz="1600" i="1" dirty="0">
              <a:solidFill>
                <a:srgbClr val="7F7F7F"/>
              </a:solidFill>
              <a:ea typeface="Calibri"/>
              <a:cs typeface="Times New Roman"/>
            </a:endParaRPr>
          </a:p>
          <a:p>
            <a:endParaRPr lang="en-US" sz="1600" i="1" dirty="0">
              <a:solidFill>
                <a:srgbClr val="7F7F7F"/>
              </a:solidFill>
              <a:ea typeface="Calibri"/>
              <a:cs typeface="Times New Roman"/>
            </a:endParaRPr>
          </a:p>
          <a:p>
            <a:endParaRPr lang="en-US" sz="1000" i="1" dirty="0">
              <a:solidFill>
                <a:srgbClr val="7F7F7F"/>
              </a:solidFill>
              <a:ea typeface="Calibri"/>
              <a:cs typeface="Times New Roman"/>
            </a:endParaRPr>
          </a:p>
        </p:txBody>
      </p:sp>
      <p:sp>
        <p:nvSpPr>
          <p:cNvPr id="6"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graphicFrame>
        <p:nvGraphicFramePr>
          <p:cNvPr id="9" name="Table 8"/>
          <p:cNvGraphicFramePr>
            <a:graphicFrameLocks noGrp="1"/>
          </p:cNvGraphicFramePr>
          <p:nvPr/>
        </p:nvGraphicFramePr>
        <p:xfrm>
          <a:off x="464016" y="3810288"/>
          <a:ext cx="8229600" cy="2865120"/>
        </p:xfrm>
        <a:graphic>
          <a:graphicData uri="http://schemas.openxmlformats.org/drawingml/2006/table">
            <a:tbl>
              <a:tblPr firstRow="1" firstCol="1" bandRow="1"/>
              <a:tblGrid>
                <a:gridCol w="411480">
                  <a:extLst>
                    <a:ext uri="{9D8B030D-6E8A-4147-A177-3AD203B41FA5}">
                      <a16:colId xmlns:a16="http://schemas.microsoft.com/office/drawing/2014/main" val="20000"/>
                    </a:ext>
                  </a:extLst>
                </a:gridCol>
                <a:gridCol w="731520">
                  <a:extLst>
                    <a:ext uri="{9D8B030D-6E8A-4147-A177-3AD203B41FA5}">
                      <a16:colId xmlns:a16="http://schemas.microsoft.com/office/drawing/2014/main" val="20001"/>
                    </a:ext>
                  </a:extLst>
                </a:gridCol>
                <a:gridCol w="7086600">
                  <a:extLst>
                    <a:ext uri="{9D8B030D-6E8A-4147-A177-3AD203B41FA5}">
                      <a16:colId xmlns:a16="http://schemas.microsoft.com/office/drawing/2014/main" val="20002"/>
                    </a:ext>
                  </a:extLst>
                </a:gridCol>
              </a:tblGrid>
              <a:tr h="150876">
                <a:tc>
                  <a:txBody>
                    <a:bodyPr/>
                    <a:lstStyle/>
                    <a:p>
                      <a:pPr marL="0" marR="0">
                        <a:spcBef>
                          <a:spcPts val="0"/>
                        </a:spcBef>
                        <a:spcAft>
                          <a:spcPts val="500"/>
                        </a:spcAft>
                      </a:pPr>
                      <a:r>
                        <a:rPr lang="en-US" sz="1000" dirty="0">
                          <a:solidFill>
                            <a:srgbClr val="CC9900"/>
                          </a:solidFill>
                          <a:effectLst/>
                          <a:latin typeface="Calibri"/>
                          <a:ea typeface="Calibri"/>
                          <a:cs typeface="Times New Roman"/>
                        </a:rPr>
                        <a:t>Sort:</a:t>
                      </a:r>
                      <a:endParaRPr lang="en-US" sz="1000" dirty="0">
                        <a:effectLst/>
                        <a:latin typeface="Calibri"/>
                        <a:ea typeface="Calibri"/>
                        <a:cs typeface="Times New Roman"/>
                      </a:endParaRPr>
                    </a:p>
                  </a:txBody>
                  <a:tcPr marL="61722" marR="61722" marT="0" marB="0" anchor="ctr">
                    <a:lnL>
                      <a:noFill/>
                    </a:lnL>
                    <a:lnR>
                      <a:noFill/>
                    </a:lnR>
                    <a:lnT>
                      <a:noFill/>
                    </a:lnT>
                    <a:lnB w="12700" cap="flat" cmpd="sng" algn="ctr">
                      <a:solidFill>
                        <a:srgbClr val="C4BC96"/>
                      </a:solidFill>
                      <a:prstDash val="solid"/>
                      <a:round/>
                      <a:headEnd type="none" w="med" len="med"/>
                      <a:tailEnd type="none" w="med" len="med"/>
                    </a:lnB>
                  </a:tcPr>
                </a:tc>
                <a:tc>
                  <a:txBody>
                    <a:bodyPr/>
                    <a:lstStyle/>
                    <a:p>
                      <a:pPr marL="0" marR="0">
                        <a:spcBef>
                          <a:spcPts val="0"/>
                        </a:spcBef>
                        <a:spcAft>
                          <a:spcPts val="500"/>
                        </a:spcAft>
                      </a:pPr>
                      <a:r>
                        <a:rPr lang="en-US" sz="1000" b="1" dirty="0">
                          <a:solidFill>
                            <a:srgbClr val="7F7F7F"/>
                          </a:solidFill>
                          <a:effectLst/>
                          <a:latin typeface="+mn-lt"/>
                          <a:ea typeface="Calibri"/>
                          <a:cs typeface="Times New Roman"/>
                          <a:sym typeface="Wingdings"/>
                        </a:rPr>
                        <a:t></a:t>
                      </a:r>
                      <a:endParaRPr lang="en-US" sz="1000" dirty="0">
                        <a:effectLst/>
                        <a:latin typeface="Calibri"/>
                        <a:ea typeface="Calibri"/>
                        <a:cs typeface="Times New Roman"/>
                      </a:endParaRPr>
                    </a:p>
                  </a:txBody>
                  <a:tcPr marL="61722" marR="61722" marT="0" marB="0" anchor="ctr">
                    <a:lnL>
                      <a:noFill/>
                    </a:lnL>
                    <a:lnR>
                      <a:noFill/>
                    </a:lnR>
                    <a:lnT>
                      <a:noFill/>
                    </a:lnT>
                    <a:lnB w="12700" cap="flat" cmpd="sng" algn="ctr">
                      <a:solidFill>
                        <a:srgbClr val="C4BC96"/>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500"/>
                        </a:spcAft>
                        <a:buClrTx/>
                        <a:buSzTx/>
                        <a:buFontTx/>
                        <a:buNone/>
                        <a:tabLst/>
                        <a:defRPr/>
                      </a:pPr>
                      <a:r>
                        <a:rPr lang="en-US" sz="1000" b="1" dirty="0">
                          <a:solidFill>
                            <a:srgbClr val="7F7F7F"/>
                          </a:solidFill>
                          <a:effectLst/>
                          <a:latin typeface="+mn-lt"/>
                          <a:ea typeface="Calibri"/>
                          <a:cs typeface="Times New Roman"/>
                          <a:sym typeface="Wingdings"/>
                        </a:rPr>
                        <a:t></a:t>
                      </a:r>
                      <a:endParaRPr lang="en-US" sz="1000" dirty="0">
                        <a:effectLst/>
                        <a:latin typeface="+mn-lt"/>
                        <a:ea typeface="Calibri"/>
                        <a:cs typeface="Times New Roman"/>
                      </a:endParaRPr>
                    </a:p>
                  </a:txBody>
                  <a:tcPr marL="61722" marR="61722" marT="0" marB="0" anchor="ctr">
                    <a:lnL>
                      <a:noFill/>
                    </a:lnL>
                    <a:lnR>
                      <a:noFill/>
                    </a:lnR>
                    <a:lnT>
                      <a:noFill/>
                    </a:lnT>
                    <a:lnB w="12700" cap="flat" cmpd="sng" algn="ctr">
                      <a:solidFill>
                        <a:srgbClr val="C4BC96"/>
                      </a:solidFill>
                      <a:prstDash val="solid"/>
                      <a:round/>
                      <a:headEnd type="none" w="med" len="med"/>
                      <a:tailEnd type="none" w="med" len="med"/>
                    </a:lnB>
                  </a:tcPr>
                </a:tc>
                <a:extLst>
                  <a:ext uri="{0D108BD9-81ED-4DB2-BD59-A6C34878D82A}">
                    <a16:rowId xmlns:a16="http://schemas.microsoft.com/office/drawing/2014/main" val="10000"/>
                  </a:ext>
                </a:extLst>
              </a:tr>
              <a:tr h="274320">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000" dirty="0">
                          <a:solidFill>
                            <a:srgbClr val="CC9900"/>
                          </a:solidFill>
                          <a:effectLst/>
                          <a:latin typeface="Calibri" panose="020F0502020204030204" pitchFamily="34" charset="0"/>
                          <a:ea typeface="Calibri" panose="020F0502020204030204" pitchFamily="34" charset="0"/>
                          <a:cs typeface="Times New Roman" panose="02020603050405020304" pitchFamily="18" charset="0"/>
                          <a:sym typeface="Wingdings 2" panose="05020102010507070707" pitchFamily="18" charset="2"/>
                        </a:rPr>
                        <a:t></a:t>
                      </a:r>
                      <a:r>
                        <a:rPr lang="en-US" sz="1000" dirty="0">
                          <a:effectLst/>
                          <a:latin typeface="Calibri" panose="020F0502020204030204" pitchFamily="34" charset="0"/>
                          <a:cs typeface="Times New Roman" panose="02020603050405020304" pitchFamily="18" charset="0"/>
                        </a:rPr>
                        <a:t> </a:t>
                      </a:r>
                    </a:p>
                  </a:txBody>
                  <a:tcPr marL="68580" marR="68580" marT="0" marB="0">
                    <a:lnL>
                      <a:noFill/>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spcBef>
                          <a:spcPts val="500"/>
                        </a:spcBef>
                        <a:spcAft>
                          <a:spcPts val="500"/>
                        </a:spcAft>
                      </a:pPr>
                      <a:r>
                        <a:rPr lang="en-US" sz="1000" b="1" dirty="0">
                          <a:solidFill>
                            <a:schemeClr val="accent5">
                              <a:lumMod val="75000"/>
                            </a:schemeClr>
                          </a:solidFill>
                          <a:effectLst/>
                          <a:latin typeface="Calibri"/>
                          <a:ea typeface="Calibri"/>
                          <a:cs typeface="Times New Roman"/>
                        </a:rPr>
                        <a:t>Technical</a:t>
                      </a:r>
                    </a:p>
                  </a:txBody>
                  <a:tcPr marL="61722" marR="61722" marT="0" marB="0">
                    <a:lnL>
                      <a:noFill/>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spcBef>
                          <a:spcPts val="500"/>
                        </a:spcBef>
                        <a:spcAft>
                          <a:spcPts val="500"/>
                        </a:spcAft>
                      </a:pPr>
                      <a:r>
                        <a:rPr lang="en-US" sz="1000" b="1" dirty="0">
                          <a:solidFill>
                            <a:schemeClr val="tx1">
                              <a:lumMod val="75000"/>
                              <a:lumOff val="25000"/>
                            </a:schemeClr>
                          </a:solidFill>
                          <a:effectLst/>
                          <a:latin typeface="Calibri"/>
                          <a:ea typeface="Calibri"/>
                          <a:cs typeface="Times New Roman"/>
                        </a:rPr>
                        <a:t>Accessibility</a:t>
                      </a:r>
                      <a:r>
                        <a:rPr lang="en-US" sz="1000" dirty="0">
                          <a:solidFill>
                            <a:schemeClr val="tx1">
                              <a:lumMod val="75000"/>
                              <a:lumOff val="25000"/>
                            </a:schemeClr>
                          </a:solidFill>
                          <a:effectLst/>
                          <a:latin typeface="Calibri"/>
                          <a:ea typeface="Calibri"/>
                          <a:cs typeface="Times New Roman"/>
                        </a:rPr>
                        <a:t> -</a:t>
                      </a:r>
                      <a:r>
                        <a:rPr lang="en-US" sz="1000" baseline="0" dirty="0">
                          <a:solidFill>
                            <a:schemeClr val="tx1">
                              <a:lumMod val="75000"/>
                              <a:lumOff val="25000"/>
                            </a:schemeClr>
                          </a:solidFill>
                          <a:effectLst/>
                          <a:latin typeface="+mn-lt"/>
                          <a:ea typeface="Calibri"/>
                          <a:cs typeface="Times New Roman"/>
                        </a:rPr>
                        <a:t> Knowledge of tools, equipment, and technologies used to help individuals with disabilities use computer equipment and software.</a:t>
                      </a:r>
                      <a:endParaRPr lang="en-US" sz="1000" dirty="0">
                        <a:solidFill>
                          <a:schemeClr val="tx1">
                            <a:lumMod val="75000"/>
                            <a:lumOff val="25000"/>
                          </a:schemeClr>
                        </a:solidFill>
                        <a:effectLst/>
                        <a:latin typeface="Calibri"/>
                        <a:ea typeface="Calibri"/>
                        <a:cs typeface="Times New Roman"/>
                      </a:endParaRPr>
                    </a:p>
                  </a:txBody>
                  <a:tcPr marL="61722" marR="61722" marT="0" marB="0">
                    <a:lnL>
                      <a:noFill/>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extLst>
                  <a:ext uri="{0D108BD9-81ED-4DB2-BD59-A6C34878D82A}">
                    <a16:rowId xmlns:a16="http://schemas.microsoft.com/office/drawing/2014/main" val="10001"/>
                  </a:ext>
                </a:extLst>
              </a:tr>
              <a:tr h="274320">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000" dirty="0">
                          <a:solidFill>
                            <a:srgbClr val="CC9900"/>
                          </a:solidFill>
                          <a:effectLst/>
                          <a:latin typeface="Calibri" panose="020F0502020204030204" pitchFamily="34" charset="0"/>
                          <a:ea typeface="Calibri" panose="020F0502020204030204" pitchFamily="34" charset="0"/>
                          <a:cs typeface="Times New Roman" panose="02020603050405020304" pitchFamily="18" charset="0"/>
                          <a:sym typeface="Wingdings 2" panose="05020102010507070707" pitchFamily="18" charset="2"/>
                        </a:rPr>
                        <a:t></a:t>
                      </a:r>
                      <a:r>
                        <a:rPr lang="en-US" sz="1000" dirty="0">
                          <a:effectLst/>
                          <a:latin typeface="Calibri" panose="020F0502020204030204" pitchFamily="34" charset="0"/>
                          <a:cs typeface="Times New Roman" panose="02020603050405020304" pitchFamily="18" charset="0"/>
                        </a:rPr>
                        <a:t> </a:t>
                      </a:r>
                    </a:p>
                  </a:txBody>
                  <a:tcPr marL="68580" marR="68580" marT="0" marB="0">
                    <a:lnL>
                      <a:noFill/>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spcBef>
                          <a:spcPts val="500"/>
                        </a:spcBef>
                        <a:spcAft>
                          <a:spcPts val="500"/>
                        </a:spcAft>
                      </a:pPr>
                      <a:r>
                        <a:rPr lang="en-US" sz="1000" b="1" dirty="0">
                          <a:solidFill>
                            <a:schemeClr val="accent5">
                              <a:lumMod val="75000"/>
                            </a:schemeClr>
                          </a:solidFill>
                          <a:effectLst/>
                          <a:latin typeface="Calibri"/>
                          <a:ea typeface="Calibri"/>
                          <a:cs typeface="Times New Roman"/>
                        </a:rPr>
                        <a:t>Technical</a:t>
                      </a:r>
                    </a:p>
                  </a:txBody>
                  <a:tcPr marL="61722" marR="61722" marT="0" marB="0">
                    <a:lnL>
                      <a:noFill/>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spcBef>
                          <a:spcPts val="500"/>
                        </a:spcBef>
                        <a:spcAft>
                          <a:spcPts val="500"/>
                        </a:spcAft>
                      </a:pPr>
                      <a:r>
                        <a:rPr lang="en-US" sz="1000" b="1" dirty="0">
                          <a:solidFill>
                            <a:schemeClr val="tx1">
                              <a:lumMod val="75000"/>
                              <a:lumOff val="25000"/>
                            </a:schemeClr>
                          </a:solidFill>
                          <a:effectLst/>
                          <a:latin typeface="+mn-lt"/>
                          <a:ea typeface="Calibri"/>
                          <a:cs typeface="Times New Roman"/>
                        </a:rPr>
                        <a:t>Accident Investigation </a:t>
                      </a:r>
                      <a:r>
                        <a:rPr lang="en-US" sz="1000" dirty="0">
                          <a:solidFill>
                            <a:schemeClr val="tx1">
                              <a:lumMod val="75000"/>
                              <a:lumOff val="25000"/>
                            </a:schemeClr>
                          </a:solidFill>
                          <a:effectLst/>
                          <a:latin typeface="+mn-lt"/>
                          <a:ea typeface="Calibri"/>
                          <a:cs typeface="Times New Roman"/>
                        </a:rPr>
                        <a:t>- Knowledge of guidelines, regulations, and procedures associated with an accident investigation including preservation of accident scene, root cause analysis, and evidence detection and handling.</a:t>
                      </a:r>
                      <a:endParaRPr lang="en-US" sz="1000" dirty="0">
                        <a:solidFill>
                          <a:schemeClr val="tx1">
                            <a:lumMod val="75000"/>
                            <a:lumOff val="25000"/>
                          </a:schemeClr>
                        </a:solidFill>
                        <a:effectLst/>
                        <a:latin typeface="Calibri"/>
                        <a:ea typeface="Calibri"/>
                        <a:cs typeface="Times New Roman"/>
                      </a:endParaRPr>
                    </a:p>
                  </a:txBody>
                  <a:tcPr marL="61722" marR="61722" marT="0" marB="0">
                    <a:lnL>
                      <a:noFill/>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extLst>
                  <a:ext uri="{0D108BD9-81ED-4DB2-BD59-A6C34878D82A}">
                    <a16:rowId xmlns:a16="http://schemas.microsoft.com/office/drawing/2014/main" val="10002"/>
                  </a:ext>
                </a:extLst>
              </a:tr>
              <a:tr h="274320">
                <a:tc>
                  <a:txBody>
                    <a:bodyPr/>
                    <a:lstStyle/>
                    <a:p>
                      <a:pPr marL="0" marR="0" algn="r">
                        <a:spcBef>
                          <a:spcPts val="500"/>
                        </a:spcBef>
                        <a:spcAft>
                          <a:spcPts val="500"/>
                        </a:spcAft>
                      </a:pPr>
                      <a:r>
                        <a:rPr lang="en-US" sz="1000" dirty="0">
                          <a:solidFill>
                            <a:srgbClr val="CC9900"/>
                          </a:solidFill>
                          <a:effectLst/>
                          <a:latin typeface="Calibri" panose="020F0502020204030204" pitchFamily="34" charset="0"/>
                          <a:ea typeface="Calibri" panose="020F0502020204030204" pitchFamily="34" charset="0"/>
                          <a:cs typeface="Times New Roman" panose="02020603050405020304" pitchFamily="18" charset="0"/>
                          <a:sym typeface="Wingdings 2" panose="05020102010507070707" pitchFamily="18" charset="2"/>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spcBef>
                          <a:spcPts val="500"/>
                        </a:spcBef>
                        <a:spcAft>
                          <a:spcPts val="500"/>
                        </a:spcAft>
                      </a:pPr>
                      <a:r>
                        <a:rPr lang="en-US" sz="1000" b="1" dirty="0">
                          <a:solidFill>
                            <a:schemeClr val="accent5">
                              <a:lumMod val="75000"/>
                            </a:schemeClr>
                          </a:solidFill>
                          <a:effectLst/>
                          <a:latin typeface="Calibri"/>
                          <a:ea typeface="Calibri"/>
                          <a:cs typeface="Times New Roman"/>
                        </a:rPr>
                        <a:t>Leadership</a:t>
                      </a:r>
                    </a:p>
                  </a:txBody>
                  <a:tcPr marL="61722" marR="61722" marT="0" marB="0">
                    <a:lnL>
                      <a:noFill/>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spcBef>
                          <a:spcPts val="500"/>
                        </a:spcBef>
                        <a:spcAft>
                          <a:spcPts val="500"/>
                        </a:spcAft>
                      </a:pPr>
                      <a:r>
                        <a:rPr lang="en-US" sz="1000" b="1" dirty="0">
                          <a:solidFill>
                            <a:schemeClr val="tx1">
                              <a:lumMod val="75000"/>
                              <a:lumOff val="25000"/>
                            </a:schemeClr>
                          </a:solidFill>
                          <a:effectLst/>
                          <a:latin typeface="+mn-lt"/>
                          <a:ea typeface="Calibri"/>
                          <a:cs typeface="Times New Roman"/>
                        </a:rPr>
                        <a:t>Accountability</a:t>
                      </a:r>
                      <a:r>
                        <a:rPr lang="en-US" sz="1000" dirty="0">
                          <a:solidFill>
                            <a:schemeClr val="tx1">
                              <a:lumMod val="75000"/>
                              <a:lumOff val="25000"/>
                            </a:schemeClr>
                          </a:solidFill>
                          <a:effectLst/>
                          <a:latin typeface="+mn-lt"/>
                          <a:ea typeface="Calibri"/>
                          <a:cs typeface="Times New Roman"/>
                        </a:rPr>
                        <a:t> - Holds self and others accountable for measurable high-quality, timely, and cost-effective results. Determines objectives, sets priorities, and delegates work. Accepts responsibility for mistakes. Complies with established control systems and rules.</a:t>
                      </a:r>
                      <a:endParaRPr lang="en-US" sz="1000" dirty="0">
                        <a:solidFill>
                          <a:schemeClr val="tx1">
                            <a:lumMod val="75000"/>
                            <a:lumOff val="25000"/>
                          </a:schemeClr>
                        </a:solidFill>
                        <a:effectLst/>
                        <a:latin typeface="Calibri"/>
                        <a:ea typeface="Calibri"/>
                        <a:cs typeface="Times New Roman"/>
                      </a:endParaRPr>
                    </a:p>
                  </a:txBody>
                  <a:tcPr marL="61722" marR="61722" marT="0" marB="0">
                    <a:lnL>
                      <a:noFill/>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extLst>
                  <a:ext uri="{0D108BD9-81ED-4DB2-BD59-A6C34878D82A}">
                    <a16:rowId xmlns:a16="http://schemas.microsoft.com/office/drawing/2014/main" val="10003"/>
                  </a:ext>
                </a:extLst>
              </a:tr>
              <a:tr h="274320">
                <a:tc>
                  <a:txBody>
                    <a:bodyPr/>
                    <a:lstStyle/>
                    <a:p>
                      <a:pPr marL="0" marR="0" indent="0" algn="r" defTabSz="914400" rtl="0" eaLnBrk="1" fontAlgn="auto" latinLnBrk="0" hangingPunct="1">
                        <a:lnSpc>
                          <a:spcPct val="100000"/>
                        </a:lnSpc>
                        <a:spcBef>
                          <a:spcPts val="500"/>
                        </a:spcBef>
                        <a:spcAft>
                          <a:spcPts val="500"/>
                        </a:spcAft>
                        <a:buClrTx/>
                        <a:buSzTx/>
                        <a:buFontTx/>
                        <a:buNone/>
                        <a:tabLst/>
                        <a:defRPr/>
                      </a:pPr>
                      <a:r>
                        <a:rPr lang="en-US" sz="1000" dirty="0">
                          <a:solidFill>
                            <a:srgbClr val="CC9900"/>
                          </a:solidFill>
                          <a:effectLst/>
                          <a:latin typeface="Calibri" panose="020F0502020204030204" pitchFamily="34" charset="0"/>
                          <a:ea typeface="Calibri" panose="020F0502020204030204" pitchFamily="34" charset="0"/>
                          <a:cs typeface="Times New Roman" panose="02020603050405020304" pitchFamily="18" charset="0"/>
                          <a:sym typeface="Wingdings 2" panose="05020102010507070707" pitchFamily="18" charset="2"/>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500"/>
                        </a:spcBef>
                        <a:spcAft>
                          <a:spcPts val="500"/>
                        </a:spcAft>
                        <a:buClrTx/>
                        <a:buSzTx/>
                        <a:buFontTx/>
                        <a:buNone/>
                        <a:tabLst/>
                        <a:defRPr/>
                      </a:pPr>
                      <a:r>
                        <a:rPr lang="en-US" sz="1000" b="1" dirty="0">
                          <a:solidFill>
                            <a:schemeClr val="accent5">
                              <a:lumMod val="75000"/>
                            </a:schemeClr>
                          </a:solidFill>
                          <a:effectLst/>
                          <a:latin typeface="+mn-lt"/>
                          <a:ea typeface="Calibri"/>
                          <a:cs typeface="Times New Roman"/>
                        </a:rPr>
                        <a:t>Technical</a:t>
                      </a:r>
                    </a:p>
                  </a:txBody>
                  <a:tcPr marL="61722" marR="61722" marT="0" marB="0">
                    <a:lnL>
                      <a:noFill/>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spcBef>
                          <a:spcPts val="500"/>
                        </a:spcBef>
                        <a:spcAft>
                          <a:spcPts val="500"/>
                        </a:spcAft>
                      </a:pPr>
                      <a:r>
                        <a:rPr lang="en-US" sz="1000" b="1" dirty="0">
                          <a:solidFill>
                            <a:schemeClr val="tx1">
                              <a:lumMod val="75000"/>
                              <a:lumOff val="25000"/>
                            </a:schemeClr>
                          </a:solidFill>
                          <a:effectLst/>
                          <a:latin typeface="+mn-lt"/>
                          <a:ea typeface="Calibri"/>
                          <a:cs typeface="Times New Roman"/>
                        </a:rPr>
                        <a:t>Accounting</a:t>
                      </a:r>
                      <a:r>
                        <a:rPr lang="en-US" sz="1000" dirty="0">
                          <a:solidFill>
                            <a:schemeClr val="tx1">
                              <a:lumMod val="75000"/>
                              <a:lumOff val="25000"/>
                            </a:schemeClr>
                          </a:solidFill>
                          <a:effectLst/>
                          <a:latin typeface="+mn-lt"/>
                          <a:ea typeface="Calibri"/>
                          <a:cs typeface="Times New Roman"/>
                        </a:rPr>
                        <a:t> - Knowledge of traditional accounting practices including accrual, obligations, and costs methods.</a:t>
                      </a:r>
                      <a:endParaRPr lang="en-US" sz="1000" dirty="0">
                        <a:solidFill>
                          <a:schemeClr val="tx1">
                            <a:lumMod val="75000"/>
                            <a:lumOff val="25000"/>
                          </a:schemeClr>
                        </a:solidFill>
                        <a:effectLst/>
                        <a:latin typeface="Calibri"/>
                        <a:ea typeface="Calibri"/>
                        <a:cs typeface="Times New Roman"/>
                      </a:endParaRPr>
                    </a:p>
                  </a:txBody>
                  <a:tcPr marL="61722" marR="61722" marT="0" marB="0">
                    <a:lnL>
                      <a:noFill/>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extLst>
                  <a:ext uri="{0D108BD9-81ED-4DB2-BD59-A6C34878D82A}">
                    <a16:rowId xmlns:a16="http://schemas.microsoft.com/office/drawing/2014/main" val="10004"/>
                  </a:ext>
                </a:extLst>
              </a:tr>
              <a:tr h="274320">
                <a:tc>
                  <a:txBody>
                    <a:bodyPr/>
                    <a:lstStyle/>
                    <a:p>
                      <a:pPr marL="0" marR="0" indent="0" algn="r" defTabSz="914400" rtl="0" eaLnBrk="1" fontAlgn="auto" latinLnBrk="0" hangingPunct="1">
                        <a:lnSpc>
                          <a:spcPct val="100000"/>
                        </a:lnSpc>
                        <a:spcBef>
                          <a:spcPts val="500"/>
                        </a:spcBef>
                        <a:spcAft>
                          <a:spcPts val="500"/>
                        </a:spcAft>
                        <a:buClrTx/>
                        <a:buSzTx/>
                        <a:buFontTx/>
                        <a:buNone/>
                        <a:tabLst/>
                        <a:defRPr/>
                      </a:pPr>
                      <a:r>
                        <a:rPr lang="en-US" sz="1000" dirty="0">
                          <a:solidFill>
                            <a:srgbClr val="CC9900"/>
                          </a:solidFill>
                          <a:effectLst/>
                          <a:latin typeface="Calibri" panose="020F0502020204030204" pitchFamily="34" charset="0"/>
                          <a:ea typeface="Calibri" panose="020F0502020204030204" pitchFamily="34" charset="0"/>
                          <a:cs typeface="Times New Roman" panose="02020603050405020304" pitchFamily="18" charset="0"/>
                          <a:sym typeface="Wingdings 2" panose="05020102010507070707" pitchFamily="18" charset="2"/>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500"/>
                        </a:spcBef>
                        <a:spcAft>
                          <a:spcPts val="500"/>
                        </a:spcAft>
                        <a:buClrTx/>
                        <a:buSzTx/>
                        <a:buFontTx/>
                        <a:buNone/>
                        <a:tabLst/>
                        <a:defRPr/>
                      </a:pPr>
                      <a:r>
                        <a:rPr lang="en-US" sz="1000" b="1" dirty="0">
                          <a:solidFill>
                            <a:schemeClr val="accent5">
                              <a:lumMod val="75000"/>
                            </a:schemeClr>
                          </a:solidFill>
                          <a:effectLst/>
                          <a:latin typeface="+mn-lt"/>
                          <a:ea typeface="Calibri"/>
                          <a:cs typeface="Times New Roman"/>
                        </a:rPr>
                        <a:t>Technical</a:t>
                      </a:r>
                    </a:p>
                  </a:txBody>
                  <a:tcPr marL="61722" marR="61722" marT="0" marB="0">
                    <a:lnL>
                      <a:noFill/>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spcBef>
                          <a:spcPts val="500"/>
                        </a:spcBef>
                        <a:spcAft>
                          <a:spcPts val="500"/>
                        </a:spcAft>
                      </a:pPr>
                      <a:r>
                        <a:rPr lang="en-US" sz="1000" b="1" dirty="0">
                          <a:solidFill>
                            <a:schemeClr val="tx1">
                              <a:lumMod val="75000"/>
                              <a:lumOff val="25000"/>
                            </a:schemeClr>
                          </a:solidFill>
                          <a:effectLst/>
                          <a:latin typeface="+mn-lt"/>
                          <a:ea typeface="Calibri"/>
                          <a:cs typeface="Times New Roman"/>
                        </a:rPr>
                        <a:t>Accounting Operations</a:t>
                      </a:r>
                      <a:r>
                        <a:rPr lang="en-US" sz="1000" b="1" baseline="0" dirty="0">
                          <a:solidFill>
                            <a:schemeClr val="tx1">
                              <a:lumMod val="75000"/>
                              <a:lumOff val="25000"/>
                            </a:schemeClr>
                          </a:solidFill>
                          <a:effectLst/>
                          <a:latin typeface="+mn-lt"/>
                          <a:ea typeface="Calibri"/>
                          <a:cs typeface="Times New Roman"/>
                        </a:rPr>
                        <a:t> </a:t>
                      </a:r>
                      <a:r>
                        <a:rPr lang="en-US" sz="1000" baseline="0" dirty="0">
                          <a:solidFill>
                            <a:schemeClr val="tx1">
                              <a:lumMod val="75000"/>
                              <a:lumOff val="25000"/>
                            </a:schemeClr>
                          </a:solidFill>
                          <a:effectLst/>
                          <a:latin typeface="+mn-lt"/>
                          <a:ea typeface="Calibri"/>
                          <a:cs typeface="Times New Roman"/>
                        </a:rPr>
                        <a:t>- </a:t>
                      </a:r>
                      <a:r>
                        <a:rPr lang="en-US" sz="1000" dirty="0">
                          <a:solidFill>
                            <a:schemeClr val="tx1">
                              <a:lumMod val="75000"/>
                              <a:lumOff val="25000"/>
                            </a:schemeClr>
                          </a:solidFill>
                          <a:effectLst/>
                          <a:latin typeface="+mn-lt"/>
                          <a:ea typeface="Calibri"/>
                          <a:cs typeface="Times New Roman"/>
                        </a:rPr>
                        <a:t>Knowledge of general ledger accounting and the control/subsidiary account relationships and reconciliation techniques, including accounts receivable, accounts payable, and disbursing officer's accountability.</a:t>
                      </a:r>
                    </a:p>
                  </a:txBody>
                  <a:tcPr marL="61722" marR="61722" marT="0" marB="0">
                    <a:lnL>
                      <a:noFill/>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extLst>
                  <a:ext uri="{0D108BD9-81ED-4DB2-BD59-A6C34878D82A}">
                    <a16:rowId xmlns:a16="http://schemas.microsoft.com/office/drawing/2014/main" val="10005"/>
                  </a:ext>
                </a:extLst>
              </a:tr>
              <a:tr h="274320">
                <a:tc>
                  <a:txBody>
                    <a:bodyPr/>
                    <a:lstStyle/>
                    <a:p>
                      <a:pPr marL="0" marR="0" indent="0" algn="r" defTabSz="914400" rtl="0" eaLnBrk="1" fontAlgn="auto" latinLnBrk="0" hangingPunct="1">
                        <a:lnSpc>
                          <a:spcPct val="100000"/>
                        </a:lnSpc>
                        <a:spcBef>
                          <a:spcPts val="500"/>
                        </a:spcBef>
                        <a:spcAft>
                          <a:spcPts val="500"/>
                        </a:spcAft>
                        <a:buClrTx/>
                        <a:buSzTx/>
                        <a:buFontTx/>
                        <a:buNone/>
                        <a:tabLst/>
                        <a:defRPr/>
                      </a:pPr>
                      <a:r>
                        <a:rPr lang="en-US" sz="1000" dirty="0">
                          <a:solidFill>
                            <a:srgbClr val="CC9900"/>
                          </a:solidFill>
                          <a:effectLst/>
                          <a:latin typeface="Calibri" panose="020F0502020204030204" pitchFamily="34" charset="0"/>
                          <a:ea typeface="Calibri" panose="020F0502020204030204" pitchFamily="34" charset="0"/>
                          <a:cs typeface="Times New Roman" panose="02020603050405020304" pitchFamily="18" charset="0"/>
                          <a:sym typeface="Wingdings 2" panose="05020102010507070707" pitchFamily="18" charset="2"/>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722" marR="61722" marT="0" marB="0">
                    <a:lnL>
                      <a:noFill/>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500"/>
                        </a:spcBef>
                        <a:spcAft>
                          <a:spcPts val="500"/>
                        </a:spcAft>
                        <a:buClrTx/>
                        <a:buSzTx/>
                        <a:buFontTx/>
                        <a:buNone/>
                        <a:tabLst/>
                        <a:defRPr/>
                      </a:pPr>
                      <a:r>
                        <a:rPr lang="en-US" sz="1000" b="1" dirty="0">
                          <a:solidFill>
                            <a:schemeClr val="accent5">
                              <a:lumMod val="75000"/>
                            </a:schemeClr>
                          </a:solidFill>
                          <a:effectLst/>
                          <a:latin typeface="+mn-lt"/>
                          <a:ea typeface="Calibri"/>
                          <a:cs typeface="Times New Roman"/>
                        </a:rPr>
                        <a:t>Technical</a:t>
                      </a:r>
                    </a:p>
                  </a:txBody>
                  <a:tcPr marL="61722" marR="61722" marT="0" marB="0">
                    <a:lnL>
                      <a:noFill/>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500"/>
                        </a:spcBef>
                        <a:spcAft>
                          <a:spcPts val="500"/>
                        </a:spcAft>
                        <a:buClrTx/>
                        <a:buSzTx/>
                        <a:buFontTx/>
                        <a:buNone/>
                        <a:tabLst/>
                        <a:defRPr/>
                      </a:pPr>
                      <a:r>
                        <a:rPr lang="en-US" sz="1000" b="1" dirty="0">
                          <a:solidFill>
                            <a:schemeClr val="tx1">
                              <a:lumMod val="75000"/>
                              <a:lumOff val="25000"/>
                            </a:schemeClr>
                          </a:solidFill>
                          <a:effectLst/>
                          <a:latin typeface="+mn-lt"/>
                          <a:ea typeface="Calibri"/>
                          <a:cs typeface="Times New Roman"/>
                        </a:rPr>
                        <a:t>Acquisition Strategy</a:t>
                      </a:r>
                      <a:r>
                        <a:rPr lang="en-US" sz="1000" dirty="0">
                          <a:solidFill>
                            <a:schemeClr val="tx1">
                              <a:lumMod val="75000"/>
                              <a:lumOff val="25000"/>
                            </a:schemeClr>
                          </a:solidFill>
                          <a:effectLst/>
                          <a:latin typeface="+mn-lt"/>
                          <a:ea typeface="Calibri"/>
                          <a:cs typeface="Times New Roman"/>
                        </a:rPr>
                        <a:t> - Knowledge of the principles and methods for developing an integrated acquisition management plan that describes the business, technical, and support strategies, including the relationship between the acquisition phases, work efforts, and key program events (for example, decision points, contract awards, test activities).</a:t>
                      </a:r>
                    </a:p>
                  </a:txBody>
                  <a:tcPr marL="61722" marR="61722" marT="0" marB="0">
                    <a:lnL>
                      <a:noFill/>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extLst>
                  <a:ext uri="{0D108BD9-81ED-4DB2-BD59-A6C34878D82A}">
                    <a16:rowId xmlns:a16="http://schemas.microsoft.com/office/drawing/2014/main" val="10006"/>
                  </a:ext>
                </a:extLst>
              </a:tr>
              <a:tr h="274320">
                <a:tc>
                  <a:txBody>
                    <a:bodyPr/>
                    <a:lstStyle/>
                    <a:p>
                      <a:pPr marL="0" marR="0" indent="0" algn="r" defTabSz="914400" rtl="0" eaLnBrk="1" fontAlgn="auto" latinLnBrk="0" hangingPunct="1">
                        <a:lnSpc>
                          <a:spcPct val="100000"/>
                        </a:lnSpc>
                        <a:spcBef>
                          <a:spcPts val="500"/>
                        </a:spcBef>
                        <a:spcAft>
                          <a:spcPts val="500"/>
                        </a:spcAft>
                        <a:buClrTx/>
                        <a:buSzTx/>
                        <a:buFontTx/>
                        <a:buNone/>
                        <a:tabLst/>
                        <a:defRPr/>
                      </a:pPr>
                      <a:r>
                        <a:rPr lang="en-US" sz="1000">
                          <a:solidFill>
                            <a:srgbClr val="CC9900"/>
                          </a:solidFill>
                          <a:effectLst/>
                          <a:latin typeface="Calibri" panose="020F0502020204030204" pitchFamily="34" charset="0"/>
                          <a:ea typeface="Calibri" panose="020F0502020204030204" pitchFamily="34" charset="0"/>
                          <a:cs typeface="Times New Roman" panose="02020603050405020304" pitchFamily="18" charset="0"/>
                          <a:sym typeface="Wingdings 2" panose="05020102010507070707" pitchFamily="18" charset="2"/>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722" marR="61722" marT="0" marB="0">
                    <a:lnL>
                      <a:noFill/>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500"/>
                        </a:spcBef>
                        <a:spcAft>
                          <a:spcPts val="500"/>
                        </a:spcAft>
                        <a:buClrTx/>
                        <a:buSzTx/>
                        <a:buFontTx/>
                        <a:buNone/>
                        <a:tabLst/>
                        <a:defRPr/>
                      </a:pPr>
                      <a:r>
                        <a:rPr lang="en-US" sz="1000" b="1" dirty="0">
                          <a:solidFill>
                            <a:schemeClr val="accent5">
                              <a:lumMod val="75000"/>
                            </a:schemeClr>
                          </a:solidFill>
                          <a:effectLst/>
                          <a:latin typeface="+mn-lt"/>
                          <a:ea typeface="Calibri"/>
                          <a:cs typeface="Times New Roman"/>
                        </a:rPr>
                        <a:t>General</a:t>
                      </a:r>
                    </a:p>
                  </a:txBody>
                  <a:tcPr marL="61722" marR="61722" marT="0" marB="0">
                    <a:lnL>
                      <a:noFill/>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500"/>
                        </a:spcBef>
                        <a:spcAft>
                          <a:spcPts val="500"/>
                        </a:spcAft>
                        <a:buClrTx/>
                        <a:buSzTx/>
                        <a:buFontTx/>
                        <a:buNone/>
                        <a:tabLst/>
                        <a:defRPr/>
                      </a:pPr>
                      <a:r>
                        <a:rPr lang="en-US" sz="1000" b="1" dirty="0">
                          <a:solidFill>
                            <a:schemeClr val="tx1">
                              <a:lumMod val="75000"/>
                              <a:lumOff val="25000"/>
                            </a:schemeClr>
                          </a:solidFill>
                          <a:effectLst/>
                          <a:latin typeface="+mn-lt"/>
                          <a:ea typeface="Calibri"/>
                          <a:cs typeface="Times New Roman"/>
                        </a:rPr>
                        <a:t>Administration</a:t>
                      </a:r>
                      <a:r>
                        <a:rPr lang="en-US" sz="1000" b="1" baseline="0" dirty="0">
                          <a:solidFill>
                            <a:schemeClr val="tx1">
                              <a:lumMod val="75000"/>
                              <a:lumOff val="25000"/>
                            </a:schemeClr>
                          </a:solidFill>
                          <a:effectLst/>
                          <a:latin typeface="+mn-lt"/>
                          <a:ea typeface="Calibri"/>
                          <a:cs typeface="Times New Roman"/>
                        </a:rPr>
                        <a:t> and Management</a:t>
                      </a:r>
                      <a:r>
                        <a:rPr lang="en-US" sz="1000" baseline="0" dirty="0">
                          <a:solidFill>
                            <a:schemeClr val="tx1">
                              <a:lumMod val="75000"/>
                              <a:lumOff val="25000"/>
                            </a:schemeClr>
                          </a:solidFill>
                          <a:effectLst/>
                          <a:latin typeface="+mn-lt"/>
                          <a:ea typeface="Calibri"/>
                          <a:cs typeface="Times New Roman"/>
                        </a:rPr>
                        <a:t> - </a:t>
                      </a:r>
                      <a:r>
                        <a:rPr lang="en-US" sz="1000" dirty="0">
                          <a:solidFill>
                            <a:schemeClr val="tx1">
                              <a:lumMod val="75000"/>
                              <a:lumOff val="25000"/>
                            </a:schemeClr>
                          </a:solidFill>
                          <a:effectLst/>
                          <a:latin typeface="+mn-lt"/>
                          <a:ea typeface="Calibri"/>
                          <a:cs typeface="Times New Roman"/>
                        </a:rPr>
                        <a:t>Knowledge of planning, coordination, and execution of business functions, resource allocation, and production.</a:t>
                      </a:r>
                    </a:p>
                  </a:txBody>
                  <a:tcPr marL="61722" marR="61722" marT="0" marB="0">
                    <a:lnL>
                      <a:noFill/>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extLst>
                  <a:ext uri="{0D108BD9-81ED-4DB2-BD59-A6C34878D82A}">
                    <a16:rowId xmlns:a16="http://schemas.microsoft.com/office/drawing/2014/main" val="10007"/>
                  </a:ext>
                </a:extLst>
              </a:tr>
              <a:tr h="274320">
                <a:tc>
                  <a:txBody>
                    <a:bodyPr/>
                    <a:lstStyle/>
                    <a:p>
                      <a:pPr marL="0" marR="0" indent="0" algn="r" defTabSz="914400" rtl="0" eaLnBrk="1" fontAlgn="auto" latinLnBrk="0" hangingPunct="1">
                        <a:lnSpc>
                          <a:spcPct val="100000"/>
                        </a:lnSpc>
                        <a:spcBef>
                          <a:spcPts val="500"/>
                        </a:spcBef>
                        <a:spcAft>
                          <a:spcPts val="500"/>
                        </a:spcAft>
                        <a:buClrTx/>
                        <a:buSzTx/>
                        <a:buFontTx/>
                        <a:buNone/>
                        <a:tabLst/>
                        <a:defRPr/>
                      </a:pPr>
                      <a:r>
                        <a:rPr lang="en-US" sz="1000" dirty="0">
                          <a:solidFill>
                            <a:srgbClr val="CC9900"/>
                          </a:solidFill>
                          <a:effectLst/>
                          <a:latin typeface="Calibri" panose="020F0502020204030204" pitchFamily="34" charset="0"/>
                          <a:ea typeface="Calibri" panose="020F0502020204030204" pitchFamily="34" charset="0"/>
                          <a:cs typeface="Times New Roman" panose="02020603050405020304" pitchFamily="18" charset="0"/>
                          <a:sym typeface="Wingdings 2" panose="05020102010507070707" pitchFamily="18" charset="2"/>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722" marR="61722" marT="0" marB="0">
                    <a:lnL>
                      <a:noFill/>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500"/>
                        </a:spcBef>
                        <a:spcAft>
                          <a:spcPts val="500"/>
                        </a:spcAft>
                        <a:buClrTx/>
                        <a:buSzTx/>
                        <a:buFontTx/>
                        <a:buNone/>
                        <a:tabLst/>
                        <a:defRPr/>
                      </a:pPr>
                      <a:r>
                        <a:rPr lang="en-US" sz="1000" b="1" dirty="0">
                          <a:solidFill>
                            <a:schemeClr val="accent5">
                              <a:lumMod val="75000"/>
                            </a:schemeClr>
                          </a:solidFill>
                          <a:effectLst/>
                          <a:latin typeface="+mn-lt"/>
                          <a:ea typeface="Calibri"/>
                          <a:cs typeface="Times New Roman"/>
                        </a:rPr>
                        <a:t>Technical</a:t>
                      </a:r>
                    </a:p>
                  </a:txBody>
                  <a:tcPr marL="61722" marR="61722" marT="0" marB="0">
                    <a:lnL>
                      <a:noFill/>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500"/>
                        </a:spcBef>
                        <a:spcAft>
                          <a:spcPts val="500"/>
                        </a:spcAft>
                        <a:buClrTx/>
                        <a:buSzTx/>
                        <a:buFontTx/>
                        <a:buNone/>
                        <a:tabLst/>
                        <a:defRPr/>
                      </a:pPr>
                      <a:r>
                        <a:rPr lang="en-US" sz="1000" b="1" dirty="0">
                          <a:solidFill>
                            <a:schemeClr val="tx1">
                              <a:lumMod val="75000"/>
                              <a:lumOff val="25000"/>
                            </a:schemeClr>
                          </a:solidFill>
                          <a:effectLst/>
                          <a:latin typeface="+mn-lt"/>
                          <a:ea typeface="Calibri"/>
                          <a:cs typeface="Times New Roman"/>
                        </a:rPr>
                        <a:t>Administrative Law </a:t>
                      </a:r>
                      <a:r>
                        <a:rPr lang="en-US" sz="1000" dirty="0">
                          <a:solidFill>
                            <a:schemeClr val="tx1">
                              <a:lumMod val="75000"/>
                              <a:lumOff val="25000"/>
                            </a:schemeClr>
                          </a:solidFill>
                          <a:effectLst/>
                          <a:latin typeface="+mn-lt"/>
                          <a:ea typeface="Calibri"/>
                          <a:cs typeface="Times New Roman"/>
                        </a:rPr>
                        <a:t>- Knowledge of state and Federal administrative laws, including procedures, regulations, guidelines, and precedents related to case preparation and settlements.</a:t>
                      </a:r>
                    </a:p>
                  </a:txBody>
                  <a:tcPr marL="61722" marR="61722" marT="0" marB="0">
                    <a:lnL>
                      <a:noFill/>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graphicFrame>
        <p:nvGraphicFramePr>
          <p:cNvPr id="10" name="Table 9"/>
          <p:cNvGraphicFramePr>
            <a:graphicFrameLocks noGrp="1"/>
          </p:cNvGraphicFramePr>
          <p:nvPr/>
        </p:nvGraphicFramePr>
        <p:xfrm>
          <a:off x="381000" y="2514600"/>
          <a:ext cx="8115300" cy="640080"/>
        </p:xfrm>
        <a:graphic>
          <a:graphicData uri="http://schemas.openxmlformats.org/drawingml/2006/table">
            <a:tbl>
              <a:tblPr firstRow="1" firstCol="1" bandRow="1"/>
              <a:tblGrid>
                <a:gridCol w="1885950">
                  <a:extLst>
                    <a:ext uri="{9D8B030D-6E8A-4147-A177-3AD203B41FA5}">
                      <a16:colId xmlns:a16="http://schemas.microsoft.com/office/drawing/2014/main" val="20000"/>
                    </a:ext>
                  </a:extLst>
                </a:gridCol>
                <a:gridCol w="6229350">
                  <a:extLst>
                    <a:ext uri="{9D8B030D-6E8A-4147-A177-3AD203B41FA5}">
                      <a16:colId xmlns:a16="http://schemas.microsoft.com/office/drawing/2014/main" val="20001"/>
                    </a:ext>
                  </a:extLst>
                </a:gridCol>
              </a:tblGrid>
              <a:tr h="0">
                <a:tc>
                  <a:txBody>
                    <a:bodyPr/>
                    <a:lstStyle/>
                    <a:p>
                      <a:pPr marL="0" marR="0" algn="r">
                        <a:spcBef>
                          <a:spcPts val="0"/>
                        </a:spcBef>
                        <a:spcAft>
                          <a:spcPts val="0"/>
                        </a:spcAft>
                        <a:tabLst>
                          <a:tab pos="5429250" algn="l"/>
                        </a:tabLst>
                      </a:pPr>
                      <a:r>
                        <a:rPr lang="en-US" sz="1000" b="1" dirty="0">
                          <a:solidFill>
                            <a:srgbClr val="31849B"/>
                          </a:solidFill>
                          <a:effectLst/>
                          <a:latin typeface="Calibri"/>
                          <a:ea typeface="Calibri"/>
                          <a:cs typeface="Times New Roman"/>
                        </a:rPr>
                        <a:t>Key Words:</a:t>
                      </a:r>
                      <a:endParaRPr lang="en-US" sz="1000" dirty="0">
                        <a:effectLst/>
                        <a:latin typeface="Calibri"/>
                        <a:ea typeface="Calibri"/>
                        <a:cs typeface="Times New Roman"/>
                      </a:endParaRPr>
                    </a:p>
                  </a:txBody>
                  <a:tcPr marL="68580" marR="68580" marT="0" marB="0">
                    <a:lnL>
                      <a:noFill/>
                    </a:lnL>
                    <a:lnR w="12700" cap="flat" cmpd="sng" algn="ctr">
                      <a:solidFill>
                        <a:srgbClr val="7F7F7F"/>
                      </a:solidFill>
                      <a:prstDash val="solid"/>
                      <a:round/>
                      <a:headEnd type="none" w="med" len="med"/>
                      <a:tailEnd type="none" w="med" len="med"/>
                    </a:lnR>
                    <a:lnT>
                      <a:noFill/>
                    </a:lnT>
                    <a:lnB>
                      <a:noFill/>
                    </a:lnB>
                  </a:tcPr>
                </a:tc>
                <a:tc>
                  <a:txBody>
                    <a:bodyPr/>
                    <a:lstStyle/>
                    <a:p>
                      <a:pPr marL="0" marR="0">
                        <a:spcBef>
                          <a:spcPts val="0"/>
                        </a:spcBef>
                        <a:spcAft>
                          <a:spcPts val="0"/>
                        </a:spcAft>
                        <a:tabLst>
                          <a:tab pos="5429250" algn="l"/>
                        </a:tabLst>
                      </a:pPr>
                      <a:endParaRPr lang="en-US" sz="1000" dirty="0">
                        <a:effectLst/>
                        <a:latin typeface="Calibri"/>
                        <a:ea typeface="Calibri"/>
                        <a:cs typeface="Times New Roman"/>
                      </a:endParaRPr>
                    </a:p>
                  </a:txBody>
                  <a:tcPr marL="68580" marR="68580"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p>
                      <a:pPr marL="0" marR="0">
                        <a:spcBef>
                          <a:spcPts val="0"/>
                        </a:spcBef>
                        <a:spcAft>
                          <a:spcPts val="0"/>
                        </a:spcAft>
                        <a:tabLst>
                          <a:tab pos="5429250" algn="l"/>
                        </a:tabLst>
                      </a:pPr>
                      <a:r>
                        <a:rPr lang="en-US" sz="600" b="1" dirty="0">
                          <a:solidFill>
                            <a:srgbClr val="31849B"/>
                          </a:solidFill>
                          <a:effectLst/>
                          <a:latin typeface="Calibri"/>
                          <a:ea typeface="Calibri"/>
                          <a:cs typeface="Times New Roman"/>
                        </a:rPr>
                        <a:t> </a:t>
                      </a:r>
                      <a:endParaRPr lang="en-US" sz="1100" dirty="0">
                        <a:effectLst/>
                        <a:latin typeface="Calibri"/>
                        <a:ea typeface="Calibri"/>
                        <a:cs typeface="Times New Roman"/>
                      </a:endParaRPr>
                    </a:p>
                  </a:txBody>
                  <a:tcPr marL="68580" marR="68580" marT="0" marB="0">
                    <a:lnL>
                      <a:noFill/>
                    </a:lnL>
                    <a:lnR>
                      <a:noFill/>
                    </a:lnR>
                    <a:lnT>
                      <a:noFill/>
                    </a:lnT>
                    <a:lnB>
                      <a:noFill/>
                    </a:lnB>
                  </a:tcPr>
                </a:tc>
                <a:tc>
                  <a:txBody>
                    <a:bodyPr/>
                    <a:lstStyle/>
                    <a:p>
                      <a:pPr marL="0" marR="0">
                        <a:spcBef>
                          <a:spcPts val="0"/>
                        </a:spcBef>
                        <a:spcAft>
                          <a:spcPts val="0"/>
                        </a:spcAft>
                        <a:tabLst>
                          <a:tab pos="5429250" algn="l"/>
                        </a:tabLst>
                      </a:pPr>
                      <a:r>
                        <a:rPr lang="en-US" sz="600">
                          <a:solidFill>
                            <a:srgbClr val="595959"/>
                          </a:solidFill>
                          <a:effectLst/>
                          <a:latin typeface="Calibri"/>
                          <a:ea typeface="Calibri"/>
                          <a:cs typeface="Times New Roman"/>
                        </a:rPr>
                        <a:t> </a:t>
                      </a:r>
                      <a:endParaRPr lang="en-US" sz="1100">
                        <a:effectLst/>
                        <a:latin typeface="Calibri"/>
                        <a:ea typeface="Calibri"/>
                        <a:cs typeface="Times New Roman"/>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marL="0" marR="0" algn="r">
                        <a:spcBef>
                          <a:spcPts val="0"/>
                        </a:spcBef>
                        <a:spcAft>
                          <a:spcPts val="0"/>
                        </a:spcAft>
                        <a:tabLst>
                          <a:tab pos="5429250" algn="l"/>
                        </a:tabLst>
                      </a:pPr>
                      <a:r>
                        <a:rPr lang="en-US" sz="1000" b="1" dirty="0">
                          <a:solidFill>
                            <a:srgbClr val="31849B"/>
                          </a:solidFill>
                          <a:effectLst/>
                          <a:latin typeface="Calibri"/>
                          <a:ea typeface="Calibri"/>
                          <a:cs typeface="Times New Roman"/>
                        </a:rPr>
                        <a:t>Competency Model:</a:t>
                      </a:r>
                      <a:endParaRPr lang="en-US" sz="1000" dirty="0">
                        <a:effectLst/>
                        <a:latin typeface="Calibri"/>
                        <a:ea typeface="Calibri"/>
                        <a:cs typeface="Times New Roman"/>
                      </a:endParaRPr>
                    </a:p>
                  </a:txBody>
                  <a:tcPr marL="68580" marR="68580" marT="0" marB="0">
                    <a:lnL>
                      <a:noFill/>
                    </a:lnL>
                    <a:lnR w="12700" cap="flat" cmpd="sng" algn="ctr">
                      <a:solidFill>
                        <a:srgbClr val="7F7F7F"/>
                      </a:solidFill>
                      <a:prstDash val="solid"/>
                      <a:round/>
                      <a:headEnd type="none" w="med" len="med"/>
                      <a:tailEnd type="none" w="med" len="med"/>
                    </a:lnR>
                    <a:lnT>
                      <a:noFill/>
                    </a:lnT>
                    <a:lnB>
                      <a:noFill/>
                    </a:lnB>
                  </a:tcPr>
                </a:tc>
                <a:tc>
                  <a:txBody>
                    <a:bodyPr/>
                    <a:lstStyle/>
                    <a:p>
                      <a:pPr marL="0" marR="0" indent="0" algn="r">
                        <a:spcBef>
                          <a:spcPts val="0"/>
                        </a:spcBef>
                        <a:spcAft>
                          <a:spcPts val="0"/>
                        </a:spcAft>
                        <a:tabLst>
                          <a:tab pos="5429250" algn="l"/>
                        </a:tabLst>
                      </a:pPr>
                      <a:r>
                        <a:rPr lang="en-US" sz="1000" dirty="0">
                          <a:solidFill>
                            <a:srgbClr val="595959"/>
                          </a:solidFill>
                          <a:effectLst/>
                          <a:latin typeface="Calibri"/>
                          <a:ea typeface="Calibri"/>
                          <a:cs typeface="Times New Roman"/>
                        </a:rPr>
                        <a:t>                                                                                                                                                                                                      </a:t>
                      </a:r>
                      <a:r>
                        <a:rPr lang="en-US" sz="1000" dirty="0">
                          <a:solidFill>
                            <a:srgbClr val="595959"/>
                          </a:solidFill>
                          <a:effectLst/>
                          <a:latin typeface="Calibri"/>
                          <a:ea typeface="Calibri"/>
                          <a:cs typeface="Times New Roman"/>
                          <a:sym typeface="Wingdings 3"/>
                        </a:rPr>
                        <a:t></a:t>
                      </a:r>
                      <a:endParaRPr lang="en-US" sz="1000" dirty="0">
                        <a:effectLst/>
                        <a:latin typeface="Calibri"/>
                        <a:ea typeface="Calibri"/>
                        <a:cs typeface="Times New Roman"/>
                      </a:endParaRPr>
                    </a:p>
                  </a:txBody>
                  <a:tcPr marL="68580" marR="68580"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0002"/>
                  </a:ext>
                </a:extLst>
              </a:tr>
              <a:tr h="0">
                <a:tc>
                  <a:txBody>
                    <a:bodyPr/>
                    <a:lstStyle/>
                    <a:p>
                      <a:pPr marL="0" marR="0" algn="r">
                        <a:spcBef>
                          <a:spcPts val="0"/>
                        </a:spcBef>
                        <a:spcAft>
                          <a:spcPts val="0"/>
                        </a:spcAft>
                        <a:tabLst>
                          <a:tab pos="5429250" algn="l"/>
                        </a:tabLst>
                      </a:pPr>
                      <a:r>
                        <a:rPr lang="en-US" sz="600" b="1">
                          <a:solidFill>
                            <a:srgbClr val="31849B"/>
                          </a:solidFill>
                          <a:effectLst/>
                          <a:latin typeface="Calibri"/>
                          <a:ea typeface="Calibri"/>
                          <a:cs typeface="Times New Roman"/>
                        </a:rPr>
                        <a:t> </a:t>
                      </a:r>
                      <a:endParaRPr lang="en-US" sz="1100">
                        <a:effectLst/>
                        <a:latin typeface="Calibri"/>
                        <a:ea typeface="Calibri"/>
                        <a:cs typeface="Times New Roman"/>
                      </a:endParaRPr>
                    </a:p>
                  </a:txBody>
                  <a:tcPr marL="68580" marR="68580" marT="0" marB="0">
                    <a:lnL>
                      <a:noFill/>
                    </a:lnL>
                    <a:lnR>
                      <a:noFill/>
                    </a:lnR>
                    <a:lnT>
                      <a:noFill/>
                    </a:lnT>
                    <a:lnB>
                      <a:noFill/>
                    </a:lnB>
                  </a:tcPr>
                </a:tc>
                <a:tc>
                  <a:txBody>
                    <a:bodyPr/>
                    <a:lstStyle/>
                    <a:p>
                      <a:pPr marL="0" marR="0">
                        <a:spcBef>
                          <a:spcPts val="0"/>
                        </a:spcBef>
                        <a:spcAft>
                          <a:spcPts val="0"/>
                        </a:spcAft>
                        <a:tabLst>
                          <a:tab pos="5429250" algn="l"/>
                        </a:tabLst>
                      </a:pPr>
                      <a:r>
                        <a:rPr lang="en-US" sz="600">
                          <a:solidFill>
                            <a:srgbClr val="595959"/>
                          </a:solidFill>
                          <a:effectLst/>
                          <a:latin typeface="Calibri"/>
                          <a:ea typeface="Calibri"/>
                          <a:cs typeface="Times New Roman"/>
                        </a:rPr>
                        <a:t> </a:t>
                      </a:r>
                      <a:endParaRPr lang="en-US" sz="1100">
                        <a:effectLst/>
                        <a:latin typeface="Calibri"/>
                        <a:ea typeface="Calibri"/>
                        <a:cs typeface="Times New Roman"/>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0003"/>
                  </a:ext>
                </a:extLst>
              </a:tr>
              <a:tr h="0">
                <a:tc>
                  <a:txBody>
                    <a:bodyPr/>
                    <a:lstStyle/>
                    <a:p>
                      <a:pPr marL="0" marR="0" algn="r">
                        <a:spcBef>
                          <a:spcPts val="0"/>
                        </a:spcBef>
                        <a:spcAft>
                          <a:spcPts val="0"/>
                        </a:spcAft>
                        <a:tabLst>
                          <a:tab pos="5429250" algn="l"/>
                        </a:tabLst>
                      </a:pPr>
                      <a:r>
                        <a:rPr lang="en-US" sz="1000" b="1" dirty="0">
                          <a:solidFill>
                            <a:srgbClr val="31849B"/>
                          </a:solidFill>
                          <a:effectLst/>
                          <a:latin typeface="Calibri"/>
                          <a:ea typeface="Calibri"/>
                          <a:cs typeface="Times New Roman"/>
                        </a:rPr>
                        <a:t>Model Sub-Division</a:t>
                      </a:r>
                      <a:endParaRPr lang="en-US" sz="1000" dirty="0">
                        <a:effectLst/>
                        <a:latin typeface="Calibri"/>
                        <a:ea typeface="Calibri"/>
                        <a:cs typeface="Times New Roman"/>
                      </a:endParaRPr>
                    </a:p>
                  </a:txBody>
                  <a:tcPr marL="68580" marR="68580" marT="0" marB="0">
                    <a:lnL>
                      <a:noFill/>
                    </a:lnL>
                    <a:lnR w="12700" cap="flat" cmpd="sng" algn="ctr">
                      <a:solidFill>
                        <a:srgbClr val="7F7F7F"/>
                      </a:solidFill>
                      <a:prstDash val="solid"/>
                      <a:round/>
                      <a:headEnd type="none" w="med" len="med"/>
                      <a:tailEnd type="none" w="med" len="med"/>
                    </a:lnR>
                    <a:lnT>
                      <a:noFill/>
                    </a:lnT>
                    <a:lnB>
                      <a:noFill/>
                    </a:lnB>
                  </a:tcPr>
                </a:tc>
                <a:tc>
                  <a:txBody>
                    <a:bodyPr/>
                    <a:lstStyle/>
                    <a:p>
                      <a:pPr marL="0" marR="0" algn="r">
                        <a:spcBef>
                          <a:spcPts val="0"/>
                        </a:spcBef>
                        <a:spcAft>
                          <a:spcPts val="0"/>
                        </a:spcAft>
                        <a:tabLst>
                          <a:tab pos="5429250" algn="l"/>
                        </a:tabLst>
                      </a:pPr>
                      <a:r>
                        <a:rPr lang="en-US" sz="1000" dirty="0">
                          <a:solidFill>
                            <a:srgbClr val="595959"/>
                          </a:solidFill>
                          <a:effectLst/>
                          <a:latin typeface="Calibri"/>
                          <a:ea typeface="Calibri"/>
                          <a:cs typeface="Times New Roman"/>
                        </a:rPr>
                        <a:t>                                                                                                                                                                                                     </a:t>
                      </a:r>
                      <a:r>
                        <a:rPr lang="en-US" sz="1000" dirty="0">
                          <a:solidFill>
                            <a:srgbClr val="595959"/>
                          </a:solidFill>
                          <a:effectLst/>
                          <a:latin typeface="Calibri"/>
                          <a:ea typeface="Calibri"/>
                          <a:cs typeface="Times New Roman"/>
                          <a:sym typeface="Wingdings 3"/>
                        </a:rPr>
                        <a:t></a:t>
                      </a:r>
                      <a:endParaRPr lang="en-US" sz="1000" dirty="0">
                        <a:effectLst/>
                        <a:latin typeface="Calibri"/>
                        <a:ea typeface="Calibri"/>
                        <a:cs typeface="Times New Roman"/>
                      </a:endParaRPr>
                    </a:p>
                  </a:txBody>
                  <a:tcPr marL="68580" marR="68580"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2" name="Rectangle 1"/>
          <p:cNvSpPr/>
          <p:nvPr/>
        </p:nvSpPr>
        <p:spPr>
          <a:xfrm>
            <a:off x="8915400" y="1295400"/>
            <a:ext cx="152400" cy="5486400"/>
          </a:xfrm>
          <a:prstGeom prst="rect">
            <a:avLst/>
          </a:prstGeom>
          <a:solidFill>
            <a:schemeClr val="bg1">
              <a:lumMod val="95000"/>
            </a:schemeClr>
          </a:solidFill>
          <a:ln w="317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8915400" y="1295400"/>
            <a:ext cx="152400" cy="155448"/>
          </a:xfrm>
          <a:prstGeom prst="rect">
            <a:avLst/>
          </a:prstGeom>
          <a:solidFill>
            <a:schemeClr val="bg1">
              <a:lumMod val="95000"/>
            </a:schemeClr>
          </a:solid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r"/>
            <a:r>
              <a:rPr lang="en-US" sz="1000" dirty="0">
                <a:solidFill>
                  <a:schemeClr val="tx1">
                    <a:lumMod val="50000"/>
                    <a:lumOff val="50000"/>
                  </a:schemeClr>
                </a:solidFill>
                <a:sym typeface="Webdings" panose="05030102010509060703" pitchFamily="18" charset="2"/>
              </a:rPr>
              <a:t></a:t>
            </a:r>
            <a:endParaRPr lang="en-US" sz="1000" dirty="0">
              <a:solidFill>
                <a:schemeClr val="tx1">
                  <a:lumMod val="50000"/>
                  <a:lumOff val="50000"/>
                </a:schemeClr>
              </a:solidFill>
            </a:endParaRPr>
          </a:p>
        </p:txBody>
      </p:sp>
      <p:sp>
        <p:nvSpPr>
          <p:cNvPr id="23" name="Rectangle 22"/>
          <p:cNvSpPr/>
          <p:nvPr/>
        </p:nvSpPr>
        <p:spPr>
          <a:xfrm>
            <a:off x="8915400" y="6623304"/>
            <a:ext cx="152400" cy="155448"/>
          </a:xfrm>
          <a:prstGeom prst="rect">
            <a:avLst/>
          </a:prstGeom>
          <a:solidFill>
            <a:schemeClr val="bg1">
              <a:lumMod val="95000"/>
            </a:schemeClr>
          </a:solid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r"/>
            <a:r>
              <a:rPr lang="en-US" sz="1000" dirty="0">
                <a:solidFill>
                  <a:schemeClr val="tx1">
                    <a:lumMod val="50000"/>
                    <a:lumOff val="50000"/>
                  </a:schemeClr>
                </a:solidFill>
                <a:sym typeface="Webdings" panose="05030102010509060703" pitchFamily="18" charset="2"/>
              </a:rPr>
              <a:t></a:t>
            </a:r>
            <a:endParaRPr lang="en-US" sz="1000" dirty="0">
              <a:solidFill>
                <a:schemeClr val="tx1">
                  <a:lumMod val="50000"/>
                  <a:lumOff val="50000"/>
                </a:schemeClr>
              </a:solidFill>
            </a:endParaRPr>
          </a:p>
        </p:txBody>
      </p:sp>
      <p:sp>
        <p:nvSpPr>
          <p:cNvPr id="24" name="Rectangle 23"/>
          <p:cNvSpPr/>
          <p:nvPr/>
        </p:nvSpPr>
        <p:spPr>
          <a:xfrm>
            <a:off x="8915400" y="1520988"/>
            <a:ext cx="152400" cy="155448"/>
          </a:xfrm>
          <a:prstGeom prst="rect">
            <a:avLst/>
          </a:prstGeom>
          <a:solidFill>
            <a:schemeClr val="bg1"/>
          </a:solid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r"/>
            <a:endParaRPr lang="en-US" sz="1000" dirty="0">
              <a:solidFill>
                <a:schemeClr val="tx1">
                  <a:lumMod val="50000"/>
                  <a:lumOff val="50000"/>
                </a:schemeClr>
              </a:solidFill>
            </a:endParaRPr>
          </a:p>
        </p:txBody>
      </p:sp>
      <p:sp>
        <p:nvSpPr>
          <p:cNvPr id="22" name="TextBox 21"/>
          <p:cNvSpPr txBox="1"/>
          <p:nvPr/>
        </p:nvSpPr>
        <p:spPr>
          <a:xfrm>
            <a:off x="3733800" y="3304682"/>
            <a:ext cx="1676400" cy="276999"/>
          </a:xfrm>
          <a:prstGeom prst="rect">
            <a:avLst/>
          </a:prstGeom>
          <a:noFill/>
        </p:spPr>
        <p:txBody>
          <a:bodyPr wrap="square" rtlCol="0">
            <a:spAutoFit/>
          </a:bodyPr>
          <a:lstStyle/>
          <a:p>
            <a:pPr lvl="0">
              <a:tabLst>
                <a:tab pos="5429250" algn="l"/>
              </a:tabLst>
            </a:pPr>
            <a:r>
              <a:rPr lang="en-US" sz="1200" b="1" dirty="0">
                <a:solidFill>
                  <a:srgbClr val="404040"/>
                </a:solidFill>
                <a:ea typeface="Calibri"/>
                <a:cs typeface="Times New Roman"/>
              </a:rPr>
              <a:t>Search Results: 325</a:t>
            </a:r>
            <a:endParaRPr lang="en-US" sz="1200" dirty="0">
              <a:solidFill>
                <a:prstClr val="black"/>
              </a:solidFill>
              <a:ea typeface="Calibri"/>
              <a:cs typeface="Times New Roman"/>
            </a:endParaRPr>
          </a:p>
        </p:txBody>
      </p:sp>
      <p:sp>
        <p:nvSpPr>
          <p:cNvPr id="31" name="Rectangle 10"/>
          <p:cNvSpPr>
            <a:spLocks noChangeArrowheads="1"/>
          </p:cNvSpPr>
          <p:nvPr/>
        </p:nvSpPr>
        <p:spPr bwMode="auto">
          <a:xfrm>
            <a:off x="1075548" y="986345"/>
            <a:ext cx="7148111"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5429250" algn="l"/>
              </a:tabLst>
              <a:defRPr>
                <a:solidFill>
                  <a:schemeClr val="tx1"/>
                </a:solidFill>
                <a:latin typeface="Arial" pitchFamily="34" charset="0"/>
                <a:cs typeface="Arial" pitchFamily="34" charset="0"/>
              </a:defRPr>
            </a:lvl1pPr>
            <a:lvl2pPr fontAlgn="base">
              <a:spcBef>
                <a:spcPct val="0"/>
              </a:spcBef>
              <a:spcAft>
                <a:spcPct val="0"/>
              </a:spcAft>
              <a:tabLst>
                <a:tab pos="5429250" algn="l"/>
              </a:tabLst>
              <a:defRPr>
                <a:solidFill>
                  <a:schemeClr val="tx1"/>
                </a:solidFill>
                <a:latin typeface="Arial" pitchFamily="34" charset="0"/>
                <a:cs typeface="Arial" pitchFamily="34" charset="0"/>
              </a:defRPr>
            </a:lvl2pPr>
            <a:lvl3pPr fontAlgn="base">
              <a:spcBef>
                <a:spcPct val="0"/>
              </a:spcBef>
              <a:spcAft>
                <a:spcPct val="0"/>
              </a:spcAft>
              <a:tabLst>
                <a:tab pos="5429250" algn="l"/>
              </a:tabLst>
              <a:defRPr>
                <a:solidFill>
                  <a:schemeClr val="tx1"/>
                </a:solidFill>
                <a:latin typeface="Arial" pitchFamily="34" charset="0"/>
                <a:cs typeface="Arial" pitchFamily="34" charset="0"/>
              </a:defRPr>
            </a:lvl3pPr>
            <a:lvl4pPr fontAlgn="base">
              <a:spcBef>
                <a:spcPct val="0"/>
              </a:spcBef>
              <a:spcAft>
                <a:spcPct val="0"/>
              </a:spcAft>
              <a:tabLst>
                <a:tab pos="5429250" algn="l"/>
              </a:tabLst>
              <a:defRPr>
                <a:solidFill>
                  <a:schemeClr val="tx1"/>
                </a:solidFill>
                <a:latin typeface="Arial" pitchFamily="34" charset="0"/>
                <a:cs typeface="Arial" pitchFamily="34" charset="0"/>
              </a:defRPr>
            </a:lvl4pPr>
            <a:lvl5pPr fontAlgn="base">
              <a:spcBef>
                <a:spcPct val="0"/>
              </a:spcBef>
              <a:spcAft>
                <a:spcPct val="0"/>
              </a:spcAft>
              <a:tabLst>
                <a:tab pos="5429250" algn="l"/>
              </a:tabLst>
              <a:defRPr>
                <a:solidFill>
                  <a:schemeClr val="tx1"/>
                </a:solidFill>
                <a:latin typeface="Arial" pitchFamily="34" charset="0"/>
                <a:cs typeface="Arial" pitchFamily="34" charset="0"/>
              </a:defRPr>
            </a:lvl5pPr>
            <a:lvl6pPr fontAlgn="base">
              <a:spcBef>
                <a:spcPct val="0"/>
              </a:spcBef>
              <a:spcAft>
                <a:spcPct val="0"/>
              </a:spcAft>
              <a:tabLst>
                <a:tab pos="5429250" algn="l"/>
              </a:tabLst>
              <a:defRPr>
                <a:solidFill>
                  <a:schemeClr val="tx1"/>
                </a:solidFill>
                <a:latin typeface="Arial" pitchFamily="34" charset="0"/>
                <a:cs typeface="Arial" pitchFamily="34" charset="0"/>
              </a:defRPr>
            </a:lvl6pPr>
            <a:lvl7pPr fontAlgn="base">
              <a:spcBef>
                <a:spcPct val="0"/>
              </a:spcBef>
              <a:spcAft>
                <a:spcPct val="0"/>
              </a:spcAft>
              <a:tabLst>
                <a:tab pos="5429250" algn="l"/>
              </a:tabLst>
              <a:defRPr>
                <a:solidFill>
                  <a:schemeClr val="tx1"/>
                </a:solidFill>
                <a:latin typeface="Arial" pitchFamily="34" charset="0"/>
                <a:cs typeface="Arial" pitchFamily="34" charset="0"/>
              </a:defRPr>
            </a:lvl7pPr>
            <a:lvl8pPr fontAlgn="base">
              <a:spcBef>
                <a:spcPct val="0"/>
              </a:spcBef>
              <a:spcAft>
                <a:spcPct val="0"/>
              </a:spcAft>
              <a:tabLst>
                <a:tab pos="5429250" algn="l"/>
              </a:tabLst>
              <a:defRPr>
                <a:solidFill>
                  <a:schemeClr val="tx1"/>
                </a:solidFill>
                <a:latin typeface="Arial" pitchFamily="34" charset="0"/>
                <a:cs typeface="Arial" pitchFamily="34" charset="0"/>
              </a:defRPr>
            </a:lvl8pPr>
            <a:lvl9pPr fontAlgn="base">
              <a:spcBef>
                <a:spcPct val="0"/>
              </a:spcBef>
              <a:spcAft>
                <a:spcPct val="0"/>
              </a:spcAft>
              <a:tabLst>
                <a:tab pos="5429250" algn="l"/>
              </a:tabLst>
              <a:defRPr>
                <a:solidFill>
                  <a:schemeClr val="tx1"/>
                </a:solidFill>
                <a:latin typeface="Arial" pitchFamily="34" charset="0"/>
                <a:cs typeface="Arial" pitchFamily="34" charset="0"/>
              </a:defRPr>
            </a:lvl9pPr>
          </a:lstStyle>
          <a:p>
            <a:pPr lvl="0" algn="ct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rPr>
              <a:t>   </a:t>
            </a:r>
            <a:r>
              <a:rPr kumimoji="0" lang="en-US" altLang="en-US" sz="1100" b="1" i="0" u="sng" strike="noStrike" cap="none" normalizeH="0" baseline="0" dirty="0">
                <a:ln>
                  <a:noFill/>
                </a:ln>
                <a:solidFill>
                  <a:srgbClr val="31849B"/>
                </a:solidFill>
                <a:effectLst/>
                <a:latin typeface="Calibri" pitchFamily="34" charset="0"/>
                <a:ea typeface="Calibri" pitchFamily="34" charset="0"/>
                <a:cs typeface="Times New Roman" pitchFamily="18" charset="0"/>
              </a:rPr>
              <a:t>Step 1 </a:t>
            </a:r>
            <a:r>
              <a:rPr lang="en-US" altLang="en-US" sz="1100" b="1" u="sng" dirty="0">
                <a:solidFill>
                  <a:srgbClr val="31849B"/>
                </a:solidFill>
                <a:latin typeface="Calibri" pitchFamily="34" charset="0"/>
                <a:ea typeface="Calibri" pitchFamily="34" charset="0"/>
                <a:cs typeface="Times New Roman" pitchFamily="18" charset="0"/>
              </a:rPr>
              <a:t>-</a:t>
            </a:r>
            <a:r>
              <a:rPr kumimoji="0" lang="en-US" altLang="en-US" sz="1100" b="1" i="0" u="sng" strike="noStrike" cap="none" normalizeH="0" baseline="0" dirty="0">
                <a:ln>
                  <a:noFill/>
                </a:ln>
                <a:solidFill>
                  <a:srgbClr val="31849B"/>
                </a:solidFill>
                <a:effectLst/>
                <a:latin typeface="Calibri" pitchFamily="34" charset="0"/>
                <a:ea typeface="Calibri" pitchFamily="34" charset="0"/>
                <a:cs typeface="Times New Roman" pitchFamily="18" charset="0"/>
              </a:rPr>
              <a:t> Review and Add Competencies</a:t>
            </a:r>
            <a:r>
              <a:rPr kumimoji="0" lang="en-US" altLang="en-US" sz="1100" b="1" i="0" strike="noStrike" cap="none" normalizeH="0" baseline="0" dirty="0">
                <a:ln>
                  <a:noFill/>
                </a:ln>
                <a:solidFill>
                  <a:srgbClr val="31849B"/>
                </a:solidFill>
                <a:effectLst/>
                <a:latin typeface="Calibri" pitchFamily="34" charset="0"/>
                <a:ea typeface="Calibri" pitchFamily="34" charset="0"/>
                <a:cs typeface="Times New Roman" pitchFamily="18" charset="0"/>
              </a:rPr>
              <a:t>  </a:t>
            </a:r>
            <a:r>
              <a:rPr lang="en-US" altLang="en-US" sz="1100" b="1" dirty="0">
                <a:solidFill>
                  <a:srgbClr val="31849B"/>
                </a:solidFill>
                <a:latin typeface="Calibri" pitchFamily="34" charset="0"/>
                <a:ea typeface="Calibri" pitchFamily="34" charset="0"/>
                <a:cs typeface="Times New Roman" pitchFamily="18" charset="0"/>
                <a:sym typeface="Wingdings" pitchFamily="2" charset="2"/>
              </a:rPr>
              <a:t>  </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rPr>
              <a:t> </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          Step 2 </a:t>
            </a:r>
            <a:r>
              <a:rPr lang="en-US" altLang="en-US" sz="1100" b="1" dirty="0">
                <a:solidFill>
                  <a:srgbClr val="31849B"/>
                </a:solidFill>
                <a:latin typeface="Calibri" pitchFamily="34" charset="0"/>
                <a:ea typeface="Calibri" pitchFamily="34" charset="0"/>
                <a:cs typeface="Times New Roman" pitchFamily="18" charset="0"/>
                <a:sym typeface="Wingdings" pitchFamily="2" charset="2"/>
              </a:rPr>
              <a:t>-</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 </a:t>
            </a:r>
            <a:r>
              <a:rPr lang="en-US" altLang="en-US" sz="1100" b="1" dirty="0">
                <a:solidFill>
                  <a:srgbClr val="31849B"/>
                </a:solidFill>
                <a:latin typeface="Calibri" pitchFamily="34" charset="0"/>
                <a:ea typeface="Calibri" pitchFamily="34" charset="0"/>
                <a:cs typeface="Times New Roman" pitchFamily="18" charset="0"/>
                <a:sym typeface="Wingdings" pitchFamily="2" charset="2"/>
              </a:rPr>
              <a:t>Conduct Self-Assessment</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    </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rPr>
              <a:t> </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          Step 3 </a:t>
            </a:r>
            <a:r>
              <a:rPr lang="en-US" altLang="en-US" sz="1100" b="1" dirty="0">
                <a:solidFill>
                  <a:srgbClr val="31849B"/>
                </a:solidFill>
                <a:latin typeface="Calibri" pitchFamily="34" charset="0"/>
                <a:ea typeface="Calibri" pitchFamily="34" charset="0"/>
                <a:cs typeface="Times New Roman" pitchFamily="18" charset="0"/>
                <a:sym typeface="Wingdings" pitchFamily="2" charset="2"/>
              </a:rPr>
              <a:t>-</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 Review and Send</a:t>
            </a:r>
            <a:endParaRPr kumimoji="0" lang="en-US" altLang="en-US" sz="800" b="0" i="0" u="none" strike="noStrike" cap="none" normalizeH="0" baseline="0" dirty="0">
              <a:ln>
                <a:noFill/>
              </a:ln>
              <a:solidFill>
                <a:schemeClr val="tx1"/>
              </a:solidFill>
              <a:effectLst/>
              <a:latin typeface="Arial" pitchFamily="34" charset="0"/>
              <a:cs typeface="Arial" pitchFamily="34" charset="0"/>
              <a:sym typeface="Wingdings" pitchFamily="2" charset="2"/>
            </a:endParaRPr>
          </a:p>
          <a:p>
            <a:pPr marL="0" marR="0" lvl="0" indent="0" algn="ctr" defTabSz="914400" rtl="0" eaLnBrk="0" fontAlgn="base" latinLnBrk="0" hangingPunct="0">
              <a:lnSpc>
                <a:spcPct val="100000"/>
              </a:lnSpc>
              <a:spcBef>
                <a:spcPct val="0"/>
              </a:spcBef>
              <a:spcAft>
                <a:spcPct val="0"/>
              </a:spcAft>
              <a:buClrTx/>
              <a:buSzTx/>
              <a:buFontTx/>
              <a:buNone/>
              <a:tabLst>
                <a:tab pos="5429250" algn="l"/>
              </a:tabLst>
            </a:pPr>
            <a:endPar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endParaRPr>
          </a:p>
        </p:txBody>
      </p:sp>
      <p:sp>
        <p:nvSpPr>
          <p:cNvPr id="32" name="Oval 12"/>
          <p:cNvSpPr>
            <a:spLocks noChangeArrowheads="1"/>
          </p:cNvSpPr>
          <p:nvPr/>
        </p:nvSpPr>
        <p:spPr bwMode="auto">
          <a:xfrm>
            <a:off x="6400800" y="1039651"/>
            <a:ext cx="182563" cy="182563"/>
          </a:xfrm>
          <a:prstGeom prst="ellipse">
            <a:avLst/>
          </a:prstGeom>
          <a:solidFill>
            <a:srgbClr val="A5A5A5"/>
          </a:solidFill>
          <a:ln>
            <a:noFill/>
          </a:ln>
          <a:extLst>
            <a:ext uri="{91240B29-F687-4F45-9708-019B960494DF}">
              <a14:hiddenLine xmlns:a14="http://schemas.microsoft.com/office/drawing/2010/main" w="3175">
                <a:solidFill>
                  <a:srgbClr val="000000"/>
                </a:solidFill>
                <a:round/>
                <a:headEnd/>
                <a:tailEnd/>
              </a14:hiddenLine>
            </a:ext>
          </a:extLst>
        </p:spPr>
        <p:txBody>
          <a:bodyPr vert="horz" wrap="squar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33" name="Oval 6"/>
          <p:cNvSpPr>
            <a:spLocks noChangeArrowheads="1"/>
          </p:cNvSpPr>
          <p:nvPr/>
        </p:nvSpPr>
        <p:spPr bwMode="auto">
          <a:xfrm>
            <a:off x="3870540" y="1044291"/>
            <a:ext cx="182563" cy="182563"/>
          </a:xfrm>
          <a:prstGeom prst="ellipse">
            <a:avLst/>
          </a:prstGeom>
          <a:solidFill>
            <a:srgbClr val="A5A5A5"/>
          </a:solidFill>
          <a:ln>
            <a:noFill/>
          </a:ln>
          <a:extLst>
            <a:ext uri="{91240B29-F687-4F45-9708-019B960494DF}">
              <a14:hiddenLine xmlns:a14="http://schemas.microsoft.com/office/drawing/2010/main" w="3175">
                <a:solidFill>
                  <a:srgbClr val="000000"/>
                </a:solidFill>
                <a:round/>
                <a:headEnd/>
                <a:tailEnd/>
              </a14:hiddenLine>
            </a:ext>
          </a:extLst>
        </p:spPr>
        <p:txBody>
          <a:bodyPr vert="horz" wrap="squar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34" name="Oval 10"/>
          <p:cNvSpPr>
            <a:spLocks noChangeArrowheads="1"/>
          </p:cNvSpPr>
          <p:nvPr/>
        </p:nvSpPr>
        <p:spPr bwMode="auto">
          <a:xfrm>
            <a:off x="1019019" y="1041512"/>
            <a:ext cx="182562" cy="182562"/>
          </a:xfrm>
          <a:prstGeom prst="ellipse">
            <a:avLst/>
          </a:prstGeom>
          <a:solidFill>
            <a:srgbClr val="A5A5A5"/>
          </a:solidFill>
          <a:ln>
            <a:noFill/>
          </a:ln>
          <a:extLst>
            <a:ext uri="{91240B29-F687-4F45-9708-019B960494DF}">
              <a14:hiddenLine xmlns:a14="http://schemas.microsoft.com/office/drawing/2010/main" w="3175">
                <a:solidFill>
                  <a:srgbClr val="000000"/>
                </a:solidFill>
                <a:round/>
                <a:headEnd/>
                <a:tailEnd/>
              </a14:hiddenLine>
            </a:ext>
          </a:extLst>
        </p:spPr>
        <p:txBody>
          <a:bodyPr vert="horz" wrap="squar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17" name="TextBox 16"/>
          <p:cNvSpPr txBox="1"/>
          <p:nvPr/>
        </p:nvSpPr>
        <p:spPr>
          <a:xfrm>
            <a:off x="2971242" y="524754"/>
            <a:ext cx="3201517" cy="430887"/>
          </a:xfrm>
          <a:prstGeom prst="rect">
            <a:avLst/>
          </a:prstGeom>
          <a:noFill/>
        </p:spPr>
        <p:txBody>
          <a:bodyPr wrap="none" rtlCol="0">
            <a:spAutoFit/>
          </a:bodyPr>
          <a:lstStyle/>
          <a:p>
            <a:r>
              <a:rPr lang="en-US" sz="2200" b="1" dirty="0">
                <a:solidFill>
                  <a:srgbClr val="CC9900"/>
                </a:solidFill>
              </a:rPr>
              <a:t>Complete My Assessment</a:t>
            </a:r>
            <a:endParaRPr lang="en-US" sz="2200" dirty="0">
              <a:solidFill>
                <a:srgbClr val="CC9900"/>
              </a:solidFill>
            </a:endParaRPr>
          </a:p>
        </p:txBody>
      </p:sp>
    </p:spTree>
    <p:extLst>
      <p:ext uri="{BB962C8B-B14F-4D97-AF65-F5344CB8AC3E}">
        <p14:creationId xmlns:p14="http://schemas.microsoft.com/office/powerpoint/2010/main" val="1789537718"/>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37160" y="228600"/>
            <a:ext cx="8869680" cy="261610"/>
          </a:xfrm>
          <a:prstGeom prst="rect">
            <a:avLst/>
          </a:prstGeom>
          <a:solidFill>
            <a:schemeClr val="tx1">
              <a:lumMod val="85000"/>
              <a:lumOff val="15000"/>
            </a:schemeClr>
          </a:solidFill>
        </p:spPr>
        <p:txBody>
          <a:bodyPr wrap="square" rtlCol="0">
            <a:spAutoFit/>
          </a:bodyPr>
          <a:lstStyle/>
          <a:p>
            <a:pPr>
              <a:tabLst>
                <a:tab pos="3138488" algn="l"/>
              </a:tabLst>
            </a:pPr>
            <a:r>
              <a:rPr lang="en-US" sz="1100" b="1" dirty="0">
                <a:solidFill>
                  <a:srgbClr val="FFFFFF"/>
                </a:solidFill>
                <a:ea typeface="Calibri"/>
                <a:cs typeface="Times New Roman"/>
              </a:rPr>
              <a:t> Home			About 	</a:t>
            </a:r>
            <a:r>
              <a:rPr lang="en-US" sz="1100" b="1" dirty="0">
                <a:solidFill>
                  <a:schemeClr val="bg1"/>
                </a:solidFill>
                <a:ea typeface="Calibri"/>
                <a:cs typeface="Times New Roman"/>
              </a:rPr>
              <a:t>Register	Help </a:t>
            </a:r>
            <a:r>
              <a:rPr lang="en-US" sz="1100" b="1" dirty="0">
                <a:solidFill>
                  <a:schemeClr val="bg1"/>
                </a:solidFill>
                <a:ea typeface="Calibri"/>
                <a:cs typeface="Times New Roman"/>
                <a:sym typeface="Wingdings 3"/>
              </a:rPr>
              <a:t></a:t>
            </a:r>
            <a:r>
              <a:rPr lang="en-US" sz="1100" b="1" dirty="0">
                <a:solidFill>
                  <a:schemeClr val="bg1"/>
                </a:solidFill>
                <a:ea typeface="Calibri"/>
                <a:cs typeface="Times New Roman"/>
              </a:rPr>
              <a:t>	</a:t>
            </a:r>
            <a:r>
              <a:rPr lang="en-US" sz="1100" b="1" dirty="0">
                <a:solidFill>
                  <a:srgbClr val="FFFFFF"/>
                </a:solidFill>
                <a:ea typeface="Calibri"/>
                <a:cs typeface="Times New Roman"/>
              </a:rPr>
              <a:t> </a:t>
            </a:r>
            <a:endParaRPr lang="en-US" sz="1100" u="sng" dirty="0"/>
          </a:p>
        </p:txBody>
      </p:sp>
      <p:sp>
        <p:nvSpPr>
          <p:cNvPr id="17" name="TextBox 16"/>
          <p:cNvSpPr txBox="1"/>
          <p:nvPr/>
        </p:nvSpPr>
        <p:spPr>
          <a:xfrm>
            <a:off x="969379" y="524754"/>
            <a:ext cx="7205242" cy="400110"/>
          </a:xfrm>
          <a:prstGeom prst="rect">
            <a:avLst/>
          </a:prstGeom>
          <a:noFill/>
        </p:spPr>
        <p:txBody>
          <a:bodyPr wrap="none" rtlCol="0">
            <a:spAutoFit/>
          </a:bodyPr>
          <a:lstStyle/>
          <a:p>
            <a:pPr algn="ctr"/>
            <a:r>
              <a:rPr lang="en-US" sz="2000" b="1" dirty="0">
                <a:solidFill>
                  <a:srgbClr val="CC9900"/>
                </a:solidFill>
              </a:rPr>
              <a:t>Competency Exploration for Development And Readiness (CEDAR)</a:t>
            </a:r>
          </a:p>
        </p:txBody>
      </p:sp>
      <p:graphicFrame>
        <p:nvGraphicFramePr>
          <p:cNvPr id="20" name="Table 19"/>
          <p:cNvGraphicFramePr>
            <a:graphicFrameLocks noGrp="1"/>
          </p:cNvGraphicFramePr>
          <p:nvPr>
            <p:extLst>
              <p:ext uri="{D42A27DB-BD31-4B8C-83A1-F6EECF244321}">
                <p14:modId xmlns:p14="http://schemas.microsoft.com/office/powerpoint/2010/main" val="2313027562"/>
              </p:ext>
            </p:extLst>
          </p:nvPr>
        </p:nvGraphicFramePr>
        <p:xfrm>
          <a:off x="6149884" y="1376142"/>
          <a:ext cx="2526030" cy="1920240"/>
        </p:xfrm>
        <a:graphic>
          <a:graphicData uri="http://schemas.openxmlformats.org/drawingml/2006/table">
            <a:tbl>
              <a:tblPr firstRow="1" firstCol="1" bandRow="1"/>
              <a:tblGrid>
                <a:gridCol w="228600">
                  <a:extLst>
                    <a:ext uri="{9D8B030D-6E8A-4147-A177-3AD203B41FA5}">
                      <a16:colId xmlns:a16="http://schemas.microsoft.com/office/drawing/2014/main" val="20000"/>
                    </a:ext>
                  </a:extLst>
                </a:gridCol>
                <a:gridCol w="2068830">
                  <a:extLst>
                    <a:ext uri="{9D8B030D-6E8A-4147-A177-3AD203B41FA5}">
                      <a16:colId xmlns:a16="http://schemas.microsoft.com/office/drawing/2014/main" val="20001"/>
                    </a:ext>
                  </a:extLst>
                </a:gridCol>
                <a:gridCol w="228600">
                  <a:extLst>
                    <a:ext uri="{9D8B030D-6E8A-4147-A177-3AD203B41FA5}">
                      <a16:colId xmlns:a16="http://schemas.microsoft.com/office/drawing/2014/main" val="20002"/>
                    </a:ext>
                  </a:extLst>
                </a:gridCol>
              </a:tblGrid>
              <a:tr h="0">
                <a:tc>
                  <a:txBody>
                    <a:bodyPr/>
                    <a:lstStyle/>
                    <a:p>
                      <a:pPr marL="0" marR="0" algn="ctr">
                        <a:spcBef>
                          <a:spcPts val="0"/>
                        </a:spcBef>
                        <a:spcAft>
                          <a:spcPts val="0"/>
                        </a:spcAft>
                        <a:tabLst>
                          <a:tab pos="5429250" algn="l"/>
                        </a:tabLst>
                      </a:pPr>
                      <a:r>
                        <a:rPr lang="en-US" sz="1100" b="1" dirty="0">
                          <a:solidFill>
                            <a:srgbClr val="CC9900"/>
                          </a:solidFill>
                          <a:effectLst/>
                          <a:latin typeface="Calibri"/>
                          <a:ea typeface="Calibri"/>
                          <a:cs typeface="Times New Roman"/>
                        </a:rPr>
                        <a:t> </a:t>
                      </a:r>
                      <a:endParaRPr lang="en-US" sz="1100" dirty="0">
                        <a:effectLst/>
                        <a:latin typeface="Calibri"/>
                        <a:ea typeface="Calibri"/>
                        <a:cs typeface="Times New Roman"/>
                      </a:endParaRPr>
                    </a:p>
                  </a:txBody>
                  <a:tcPr marL="68580" marR="68580" marT="0" marB="0">
                    <a:lnL>
                      <a:noFill/>
                    </a:lnL>
                    <a:lnR>
                      <a:noFill/>
                    </a:lnR>
                    <a:lnT>
                      <a:noFill/>
                    </a:lnT>
                    <a:lnB>
                      <a:noFill/>
                    </a:lnB>
                    <a:solidFill>
                      <a:srgbClr val="EEECE1"/>
                    </a:solidFill>
                  </a:tcPr>
                </a:tc>
                <a:tc>
                  <a:txBody>
                    <a:bodyPr/>
                    <a:lstStyle/>
                    <a:p>
                      <a:pPr marL="0" marR="0" algn="ctr">
                        <a:spcBef>
                          <a:spcPts val="0"/>
                        </a:spcBef>
                        <a:spcAft>
                          <a:spcPts val="0"/>
                        </a:spcAft>
                        <a:tabLst>
                          <a:tab pos="5429250" algn="l"/>
                        </a:tabLst>
                      </a:pPr>
                      <a:r>
                        <a:rPr lang="en-US" sz="1100" b="1" dirty="0">
                          <a:solidFill>
                            <a:srgbClr val="31849B"/>
                          </a:solidFill>
                          <a:effectLst/>
                          <a:latin typeface="Calibri"/>
                          <a:ea typeface="Calibri"/>
                          <a:cs typeface="Times New Roman"/>
                        </a:rPr>
                        <a:t> </a:t>
                      </a:r>
                      <a:endParaRPr lang="en-US" sz="1100" dirty="0">
                        <a:effectLst/>
                        <a:latin typeface="Calibri"/>
                        <a:ea typeface="Calibri"/>
                        <a:cs typeface="Times New Roman"/>
                      </a:endParaRPr>
                    </a:p>
                  </a:txBody>
                  <a:tcPr marL="68580" marR="68580" marT="0" marB="0">
                    <a:lnL>
                      <a:noFill/>
                    </a:lnL>
                    <a:lnR>
                      <a:noFill/>
                    </a:lnR>
                    <a:lnT>
                      <a:noFill/>
                    </a:lnT>
                    <a:lnB>
                      <a:noFill/>
                    </a:lnB>
                    <a:solidFill>
                      <a:srgbClr val="EEECE1"/>
                    </a:solidFill>
                  </a:tcPr>
                </a:tc>
                <a:tc>
                  <a:txBody>
                    <a:bodyPr/>
                    <a:lstStyle/>
                    <a:p>
                      <a:pPr marL="0" marR="0" algn="ctr">
                        <a:spcBef>
                          <a:spcPts val="0"/>
                        </a:spcBef>
                        <a:spcAft>
                          <a:spcPts val="0"/>
                        </a:spcAft>
                        <a:tabLst>
                          <a:tab pos="5429250" algn="l"/>
                        </a:tabLst>
                      </a:pPr>
                      <a:r>
                        <a:rPr lang="en-US" sz="1100" b="1">
                          <a:solidFill>
                            <a:srgbClr val="CC9900"/>
                          </a:solidFill>
                          <a:effectLst/>
                          <a:latin typeface="Calibri"/>
                          <a:ea typeface="Calibri"/>
                          <a:cs typeface="Times New Roman"/>
                        </a:rPr>
                        <a:t> </a:t>
                      </a:r>
                      <a:endParaRPr lang="en-US" sz="1100">
                        <a:effectLst/>
                        <a:latin typeface="Calibri"/>
                        <a:ea typeface="Calibri"/>
                        <a:cs typeface="Times New Roman"/>
                      </a:endParaRPr>
                    </a:p>
                  </a:txBody>
                  <a:tcPr marL="68580" marR="68580" marT="0" marB="0">
                    <a:lnL>
                      <a:noFill/>
                    </a:lnL>
                    <a:lnR>
                      <a:noFill/>
                    </a:lnR>
                    <a:lnT>
                      <a:noFill/>
                    </a:lnT>
                    <a:lnB>
                      <a:noFill/>
                    </a:lnB>
                    <a:solidFill>
                      <a:srgbClr val="EEECE1"/>
                    </a:solidFill>
                  </a:tcPr>
                </a:tc>
                <a:extLst>
                  <a:ext uri="{0D108BD9-81ED-4DB2-BD59-A6C34878D82A}">
                    <a16:rowId xmlns:a16="http://schemas.microsoft.com/office/drawing/2014/main" val="10000"/>
                  </a:ext>
                </a:extLst>
              </a:tr>
              <a:tr h="0">
                <a:tc>
                  <a:txBody>
                    <a:bodyPr/>
                    <a:lstStyle/>
                    <a:p>
                      <a:pPr marL="0" marR="0" algn="r">
                        <a:spcBef>
                          <a:spcPts val="0"/>
                        </a:spcBef>
                        <a:spcAft>
                          <a:spcPts val="0"/>
                        </a:spcAft>
                        <a:tabLst>
                          <a:tab pos="5429250" algn="l"/>
                        </a:tabLst>
                      </a:pPr>
                      <a:r>
                        <a:rPr lang="en-US" sz="1100" b="1">
                          <a:solidFill>
                            <a:srgbClr val="31849B"/>
                          </a:solidFill>
                          <a:effectLst/>
                          <a:latin typeface="Calibri"/>
                          <a:ea typeface="Calibri"/>
                          <a:cs typeface="Times New Roman"/>
                        </a:rPr>
                        <a:t> </a:t>
                      </a:r>
                      <a:endParaRPr lang="en-US" sz="1100">
                        <a:effectLst/>
                        <a:latin typeface="Calibri"/>
                        <a:ea typeface="Calibri"/>
                        <a:cs typeface="Times New Roman"/>
                      </a:endParaRPr>
                    </a:p>
                  </a:txBody>
                  <a:tcPr marL="68580" marR="68580" marT="0" marB="0">
                    <a:lnL>
                      <a:noFill/>
                    </a:lnL>
                    <a:lnR>
                      <a:noFill/>
                    </a:lnR>
                    <a:lnT>
                      <a:noFill/>
                    </a:lnT>
                    <a:lnB>
                      <a:noFill/>
                    </a:lnB>
                    <a:solidFill>
                      <a:srgbClr val="EEECE1"/>
                    </a:solidFill>
                  </a:tcPr>
                </a:tc>
                <a:tc>
                  <a:txBody>
                    <a:bodyPr/>
                    <a:lstStyle/>
                    <a:p>
                      <a:pPr marL="0" marR="0" algn="r">
                        <a:spcBef>
                          <a:spcPts val="0"/>
                        </a:spcBef>
                        <a:spcAft>
                          <a:spcPts val="0"/>
                        </a:spcAft>
                        <a:tabLst>
                          <a:tab pos="5429250" algn="l"/>
                        </a:tabLst>
                      </a:pPr>
                      <a:r>
                        <a:rPr lang="en-US" sz="1100" b="1" dirty="0">
                          <a:solidFill>
                            <a:srgbClr val="31849B"/>
                          </a:solidFill>
                          <a:effectLst/>
                          <a:latin typeface="Calibri"/>
                          <a:ea typeface="Calibri"/>
                          <a:cs typeface="Times New Roman"/>
                        </a:rPr>
                        <a:t>Email Address</a:t>
                      </a:r>
                      <a:endParaRPr lang="en-US" sz="1100" dirty="0">
                        <a:effectLst/>
                        <a:latin typeface="Calibri"/>
                        <a:ea typeface="Calibri"/>
                        <a:cs typeface="Times New Roman"/>
                      </a:endParaRPr>
                    </a:p>
                  </a:txBody>
                  <a:tcPr marL="68580" marR="68580" marT="0" marB="0">
                    <a:lnL>
                      <a:noFill/>
                    </a:lnL>
                    <a:lnR>
                      <a:noFill/>
                    </a:lnR>
                    <a:lnT>
                      <a:noFill/>
                    </a:lnT>
                    <a:lnB w="12700" cap="flat" cmpd="sng" algn="ctr">
                      <a:solidFill>
                        <a:srgbClr val="7F7F7F"/>
                      </a:solidFill>
                      <a:prstDash val="solid"/>
                      <a:round/>
                      <a:headEnd type="none" w="med" len="med"/>
                      <a:tailEnd type="none" w="med" len="med"/>
                    </a:lnB>
                    <a:solidFill>
                      <a:srgbClr val="EEECE1"/>
                    </a:solidFill>
                  </a:tcPr>
                </a:tc>
                <a:tc>
                  <a:txBody>
                    <a:bodyPr/>
                    <a:lstStyle/>
                    <a:p>
                      <a:pPr marL="0" marR="0" algn="r">
                        <a:spcBef>
                          <a:spcPts val="0"/>
                        </a:spcBef>
                        <a:spcAft>
                          <a:spcPts val="0"/>
                        </a:spcAft>
                        <a:tabLst>
                          <a:tab pos="5429250" algn="l"/>
                        </a:tabLst>
                      </a:pPr>
                      <a:r>
                        <a:rPr lang="en-US" sz="1100" b="1">
                          <a:solidFill>
                            <a:srgbClr val="31849B"/>
                          </a:solidFill>
                          <a:effectLst/>
                          <a:latin typeface="Calibri"/>
                          <a:ea typeface="Calibri"/>
                          <a:cs typeface="Times New Roman"/>
                        </a:rPr>
                        <a:t> </a:t>
                      </a:r>
                      <a:endParaRPr lang="en-US" sz="1100">
                        <a:effectLst/>
                        <a:latin typeface="Calibri"/>
                        <a:ea typeface="Calibri"/>
                        <a:cs typeface="Times New Roman"/>
                      </a:endParaRPr>
                    </a:p>
                  </a:txBody>
                  <a:tcPr marL="68580" marR="68580" marT="0" marB="0">
                    <a:lnL>
                      <a:noFill/>
                    </a:lnL>
                    <a:lnR>
                      <a:noFill/>
                    </a:lnR>
                    <a:lnT>
                      <a:noFill/>
                    </a:lnT>
                    <a:lnB>
                      <a:noFill/>
                    </a:lnB>
                    <a:solidFill>
                      <a:srgbClr val="EEECE1"/>
                    </a:solidFill>
                  </a:tcPr>
                </a:tc>
                <a:extLst>
                  <a:ext uri="{0D108BD9-81ED-4DB2-BD59-A6C34878D82A}">
                    <a16:rowId xmlns:a16="http://schemas.microsoft.com/office/drawing/2014/main" val="10001"/>
                  </a:ext>
                </a:extLst>
              </a:tr>
              <a:tr h="0">
                <a:tc>
                  <a:txBody>
                    <a:bodyPr/>
                    <a:lstStyle/>
                    <a:p>
                      <a:pPr marL="0" marR="0" algn="r">
                        <a:spcBef>
                          <a:spcPts val="0"/>
                        </a:spcBef>
                        <a:spcAft>
                          <a:spcPts val="0"/>
                        </a:spcAft>
                        <a:tabLst>
                          <a:tab pos="5429250" algn="l"/>
                        </a:tabLst>
                      </a:pPr>
                      <a:r>
                        <a:rPr lang="en-US" sz="1100">
                          <a:solidFill>
                            <a:srgbClr val="595959"/>
                          </a:solidFill>
                          <a:effectLst/>
                          <a:latin typeface="Calibri"/>
                          <a:ea typeface="Calibri"/>
                          <a:cs typeface="Times New Roman"/>
                        </a:rPr>
                        <a:t> </a:t>
                      </a:r>
                      <a:endParaRPr lang="en-US" sz="1100">
                        <a:effectLst/>
                        <a:latin typeface="Calibri"/>
                        <a:ea typeface="Calibri"/>
                        <a:cs typeface="Times New Roman"/>
                      </a:endParaRPr>
                    </a:p>
                  </a:txBody>
                  <a:tcPr marL="68580" marR="68580" marT="0" marB="0">
                    <a:lnL>
                      <a:noFill/>
                    </a:lnL>
                    <a:lnR w="12700" cap="flat" cmpd="sng" algn="ctr">
                      <a:solidFill>
                        <a:srgbClr val="7F7F7F"/>
                      </a:solidFill>
                      <a:prstDash val="solid"/>
                      <a:round/>
                      <a:headEnd type="none" w="med" len="med"/>
                      <a:tailEnd type="none" w="med" len="med"/>
                    </a:lnR>
                    <a:lnT>
                      <a:noFill/>
                    </a:lnT>
                    <a:lnB>
                      <a:noFill/>
                    </a:lnB>
                    <a:solidFill>
                      <a:srgbClr val="EEECE1"/>
                    </a:solidFill>
                  </a:tcPr>
                </a:tc>
                <a:tc>
                  <a:txBody>
                    <a:bodyPr/>
                    <a:lstStyle/>
                    <a:p>
                      <a:pPr marL="0" marR="0" algn="r">
                        <a:spcBef>
                          <a:spcPts val="0"/>
                        </a:spcBef>
                        <a:spcAft>
                          <a:spcPts val="0"/>
                        </a:spcAft>
                        <a:tabLst>
                          <a:tab pos="5429250" algn="l"/>
                        </a:tabLst>
                      </a:pPr>
                      <a:r>
                        <a:rPr lang="en-US" sz="1100">
                          <a:solidFill>
                            <a:srgbClr val="595959"/>
                          </a:solidFill>
                          <a:effectLst/>
                          <a:latin typeface="Calibri"/>
                          <a:ea typeface="Calibri"/>
                          <a:cs typeface="Times New Roman"/>
                        </a:rPr>
                        <a:t> </a:t>
                      </a:r>
                      <a:endParaRPr lang="en-US" sz="1100">
                        <a:effectLst/>
                        <a:latin typeface="Calibri"/>
                        <a:ea typeface="Calibri"/>
                        <a:cs typeface="Times New Roman"/>
                      </a:endParaRPr>
                    </a:p>
                  </a:txBody>
                  <a:tcPr marL="68580" marR="68580"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marR="0" algn="r">
                        <a:spcBef>
                          <a:spcPts val="0"/>
                        </a:spcBef>
                        <a:spcAft>
                          <a:spcPts val="0"/>
                        </a:spcAft>
                        <a:tabLst>
                          <a:tab pos="5429250" algn="l"/>
                        </a:tabLst>
                      </a:pPr>
                      <a:r>
                        <a:rPr lang="en-US" sz="1100">
                          <a:solidFill>
                            <a:srgbClr val="595959"/>
                          </a:solidFill>
                          <a:effectLst/>
                          <a:latin typeface="Calibri"/>
                          <a:ea typeface="Calibri"/>
                          <a:cs typeface="Times New Roman"/>
                        </a:rPr>
                        <a:t> </a:t>
                      </a:r>
                      <a:endParaRPr lang="en-US" sz="1100">
                        <a:effectLst/>
                        <a:latin typeface="Calibri"/>
                        <a:ea typeface="Calibri"/>
                        <a:cs typeface="Times New Roman"/>
                      </a:endParaRPr>
                    </a:p>
                  </a:txBody>
                  <a:tcPr marL="68580" marR="68580" marT="0" marB="0">
                    <a:lnL w="12700" cap="flat" cmpd="sng" algn="ctr">
                      <a:solidFill>
                        <a:srgbClr val="7F7F7F"/>
                      </a:solidFill>
                      <a:prstDash val="solid"/>
                      <a:round/>
                      <a:headEnd type="none" w="med" len="med"/>
                      <a:tailEnd type="none" w="med" len="med"/>
                    </a:lnL>
                    <a:lnR>
                      <a:noFill/>
                    </a:lnR>
                    <a:lnT>
                      <a:noFill/>
                    </a:lnT>
                    <a:lnB>
                      <a:noFill/>
                    </a:lnB>
                    <a:solidFill>
                      <a:srgbClr val="EEECE1"/>
                    </a:solidFill>
                  </a:tcPr>
                </a:tc>
                <a:extLst>
                  <a:ext uri="{0D108BD9-81ED-4DB2-BD59-A6C34878D82A}">
                    <a16:rowId xmlns:a16="http://schemas.microsoft.com/office/drawing/2014/main" val="10002"/>
                  </a:ext>
                </a:extLst>
              </a:tr>
              <a:tr h="0">
                <a:tc>
                  <a:txBody>
                    <a:bodyPr/>
                    <a:lstStyle/>
                    <a:p>
                      <a:pPr marL="0" marR="0" algn="r">
                        <a:spcBef>
                          <a:spcPts val="0"/>
                        </a:spcBef>
                        <a:spcAft>
                          <a:spcPts val="0"/>
                        </a:spcAft>
                        <a:tabLst>
                          <a:tab pos="5429250" algn="l"/>
                        </a:tabLst>
                      </a:pPr>
                      <a:r>
                        <a:rPr lang="en-US" sz="600">
                          <a:solidFill>
                            <a:srgbClr val="595959"/>
                          </a:solidFill>
                          <a:effectLst/>
                          <a:latin typeface="Calibri"/>
                          <a:ea typeface="Calibri"/>
                          <a:cs typeface="Times New Roman"/>
                        </a:rPr>
                        <a:t> </a:t>
                      </a:r>
                      <a:endParaRPr lang="en-US" sz="1100">
                        <a:effectLst/>
                        <a:latin typeface="Calibri"/>
                        <a:ea typeface="Calibri"/>
                        <a:cs typeface="Times New Roman"/>
                      </a:endParaRPr>
                    </a:p>
                  </a:txBody>
                  <a:tcPr marL="68580" marR="68580" marT="0" marB="0">
                    <a:lnL>
                      <a:noFill/>
                    </a:lnL>
                    <a:lnR>
                      <a:noFill/>
                    </a:lnR>
                    <a:lnT>
                      <a:noFill/>
                    </a:lnT>
                    <a:lnB>
                      <a:noFill/>
                    </a:lnB>
                    <a:solidFill>
                      <a:srgbClr val="EEECE1"/>
                    </a:solidFill>
                  </a:tcPr>
                </a:tc>
                <a:tc>
                  <a:txBody>
                    <a:bodyPr/>
                    <a:lstStyle/>
                    <a:p>
                      <a:pPr marL="0" marR="0" algn="r">
                        <a:spcBef>
                          <a:spcPts val="0"/>
                        </a:spcBef>
                        <a:spcAft>
                          <a:spcPts val="0"/>
                        </a:spcAft>
                        <a:tabLst>
                          <a:tab pos="5429250" algn="l"/>
                        </a:tabLst>
                      </a:pPr>
                      <a:r>
                        <a:rPr lang="en-US" sz="600">
                          <a:solidFill>
                            <a:srgbClr val="595959"/>
                          </a:solidFill>
                          <a:effectLst/>
                          <a:latin typeface="Calibri"/>
                          <a:ea typeface="Calibri"/>
                          <a:cs typeface="Times New Roman"/>
                        </a:rPr>
                        <a:t> </a:t>
                      </a:r>
                      <a:endParaRPr lang="en-US" sz="1100">
                        <a:effectLst/>
                        <a:latin typeface="Calibri"/>
                        <a:ea typeface="Calibri"/>
                        <a:cs typeface="Times New Roman"/>
                      </a:endParaRPr>
                    </a:p>
                  </a:txBody>
                  <a:tcPr marL="68580" marR="68580" marT="0" marB="0">
                    <a:lnL>
                      <a:noFill/>
                    </a:lnL>
                    <a:lnR>
                      <a:noFill/>
                    </a:lnR>
                    <a:lnT w="12700" cap="flat" cmpd="sng" algn="ctr">
                      <a:solidFill>
                        <a:srgbClr val="7F7F7F"/>
                      </a:solidFill>
                      <a:prstDash val="solid"/>
                      <a:round/>
                      <a:headEnd type="none" w="med" len="med"/>
                      <a:tailEnd type="none" w="med" len="med"/>
                    </a:lnT>
                    <a:lnB>
                      <a:noFill/>
                    </a:lnB>
                    <a:solidFill>
                      <a:srgbClr val="EEECE1"/>
                    </a:solidFill>
                  </a:tcPr>
                </a:tc>
                <a:tc>
                  <a:txBody>
                    <a:bodyPr/>
                    <a:lstStyle/>
                    <a:p>
                      <a:pPr marL="0" marR="0" algn="r">
                        <a:spcBef>
                          <a:spcPts val="0"/>
                        </a:spcBef>
                        <a:spcAft>
                          <a:spcPts val="0"/>
                        </a:spcAft>
                        <a:tabLst>
                          <a:tab pos="5429250" algn="l"/>
                        </a:tabLst>
                      </a:pPr>
                      <a:r>
                        <a:rPr lang="en-US" sz="600">
                          <a:solidFill>
                            <a:srgbClr val="595959"/>
                          </a:solidFill>
                          <a:effectLst/>
                          <a:latin typeface="Calibri"/>
                          <a:ea typeface="Calibri"/>
                          <a:cs typeface="Times New Roman"/>
                        </a:rPr>
                        <a:t> </a:t>
                      </a:r>
                      <a:endParaRPr lang="en-US" sz="1100">
                        <a:effectLst/>
                        <a:latin typeface="Calibri"/>
                        <a:ea typeface="Calibri"/>
                        <a:cs typeface="Times New Roman"/>
                      </a:endParaRPr>
                    </a:p>
                  </a:txBody>
                  <a:tcPr marL="68580" marR="68580" marT="0" marB="0">
                    <a:lnL>
                      <a:noFill/>
                    </a:lnL>
                    <a:lnR>
                      <a:noFill/>
                    </a:lnR>
                    <a:lnT>
                      <a:noFill/>
                    </a:lnT>
                    <a:lnB>
                      <a:noFill/>
                    </a:lnB>
                    <a:solidFill>
                      <a:srgbClr val="EEECE1"/>
                    </a:solidFill>
                  </a:tcPr>
                </a:tc>
                <a:extLst>
                  <a:ext uri="{0D108BD9-81ED-4DB2-BD59-A6C34878D82A}">
                    <a16:rowId xmlns:a16="http://schemas.microsoft.com/office/drawing/2014/main" val="10003"/>
                  </a:ext>
                </a:extLst>
              </a:tr>
              <a:tr h="0">
                <a:tc>
                  <a:txBody>
                    <a:bodyPr/>
                    <a:lstStyle/>
                    <a:p>
                      <a:pPr marL="0" marR="0" algn="r">
                        <a:spcBef>
                          <a:spcPts val="0"/>
                        </a:spcBef>
                        <a:spcAft>
                          <a:spcPts val="0"/>
                        </a:spcAft>
                        <a:tabLst>
                          <a:tab pos="5429250" algn="l"/>
                        </a:tabLst>
                      </a:pPr>
                      <a:r>
                        <a:rPr lang="en-US" sz="1100" b="1">
                          <a:solidFill>
                            <a:srgbClr val="31849B"/>
                          </a:solidFill>
                          <a:effectLst/>
                          <a:latin typeface="Calibri"/>
                          <a:ea typeface="Calibri"/>
                          <a:cs typeface="Times New Roman"/>
                        </a:rPr>
                        <a:t> </a:t>
                      </a:r>
                      <a:endParaRPr lang="en-US" sz="1100">
                        <a:effectLst/>
                        <a:latin typeface="Calibri"/>
                        <a:ea typeface="Calibri"/>
                        <a:cs typeface="Times New Roman"/>
                      </a:endParaRPr>
                    </a:p>
                  </a:txBody>
                  <a:tcPr marL="68580" marR="68580" marT="0" marB="0">
                    <a:lnL>
                      <a:noFill/>
                    </a:lnL>
                    <a:lnR>
                      <a:noFill/>
                    </a:lnR>
                    <a:lnT>
                      <a:noFill/>
                    </a:lnT>
                    <a:lnB>
                      <a:noFill/>
                    </a:lnB>
                    <a:solidFill>
                      <a:srgbClr val="EEECE1"/>
                    </a:solidFill>
                  </a:tcPr>
                </a:tc>
                <a:tc>
                  <a:txBody>
                    <a:bodyPr/>
                    <a:lstStyle/>
                    <a:p>
                      <a:pPr marL="0" marR="0" algn="r">
                        <a:spcBef>
                          <a:spcPts val="0"/>
                        </a:spcBef>
                        <a:spcAft>
                          <a:spcPts val="0"/>
                        </a:spcAft>
                        <a:tabLst>
                          <a:tab pos="5429250" algn="l"/>
                        </a:tabLst>
                      </a:pPr>
                      <a:r>
                        <a:rPr lang="en-US" sz="1100" b="1" dirty="0">
                          <a:solidFill>
                            <a:srgbClr val="31849B"/>
                          </a:solidFill>
                          <a:effectLst/>
                          <a:latin typeface="Calibri"/>
                          <a:ea typeface="Calibri"/>
                          <a:cs typeface="Times New Roman"/>
                        </a:rPr>
                        <a:t>Password</a:t>
                      </a:r>
                      <a:endParaRPr lang="en-US" sz="1100" dirty="0">
                        <a:effectLst/>
                        <a:latin typeface="Calibri"/>
                        <a:ea typeface="Calibri"/>
                        <a:cs typeface="Times New Roman"/>
                      </a:endParaRPr>
                    </a:p>
                  </a:txBody>
                  <a:tcPr marL="68580" marR="68580" marT="0" marB="0">
                    <a:lnL>
                      <a:noFill/>
                    </a:lnL>
                    <a:lnR>
                      <a:noFill/>
                    </a:lnR>
                    <a:lnT>
                      <a:noFill/>
                    </a:lnT>
                    <a:lnB w="12700" cap="flat" cmpd="sng" algn="ctr">
                      <a:solidFill>
                        <a:srgbClr val="7F7F7F"/>
                      </a:solidFill>
                      <a:prstDash val="solid"/>
                      <a:round/>
                      <a:headEnd type="none" w="med" len="med"/>
                      <a:tailEnd type="none" w="med" len="med"/>
                    </a:lnB>
                    <a:solidFill>
                      <a:srgbClr val="EEECE1"/>
                    </a:solidFill>
                  </a:tcPr>
                </a:tc>
                <a:tc>
                  <a:txBody>
                    <a:bodyPr/>
                    <a:lstStyle/>
                    <a:p>
                      <a:pPr marL="0" marR="0" algn="r">
                        <a:spcBef>
                          <a:spcPts val="0"/>
                        </a:spcBef>
                        <a:spcAft>
                          <a:spcPts val="0"/>
                        </a:spcAft>
                        <a:tabLst>
                          <a:tab pos="5429250" algn="l"/>
                        </a:tabLst>
                      </a:pPr>
                      <a:r>
                        <a:rPr lang="en-US" sz="1100" b="1">
                          <a:solidFill>
                            <a:srgbClr val="31849B"/>
                          </a:solidFill>
                          <a:effectLst/>
                          <a:latin typeface="Calibri"/>
                          <a:ea typeface="Calibri"/>
                          <a:cs typeface="Times New Roman"/>
                        </a:rPr>
                        <a:t> </a:t>
                      </a:r>
                      <a:endParaRPr lang="en-US" sz="1100">
                        <a:effectLst/>
                        <a:latin typeface="Calibri"/>
                        <a:ea typeface="Calibri"/>
                        <a:cs typeface="Times New Roman"/>
                      </a:endParaRPr>
                    </a:p>
                  </a:txBody>
                  <a:tcPr marL="68580" marR="68580" marT="0" marB="0">
                    <a:lnL>
                      <a:noFill/>
                    </a:lnL>
                    <a:lnR>
                      <a:noFill/>
                    </a:lnR>
                    <a:lnT>
                      <a:noFill/>
                    </a:lnT>
                    <a:lnB>
                      <a:noFill/>
                    </a:lnB>
                    <a:solidFill>
                      <a:srgbClr val="EEECE1"/>
                    </a:solidFill>
                  </a:tcPr>
                </a:tc>
                <a:extLst>
                  <a:ext uri="{0D108BD9-81ED-4DB2-BD59-A6C34878D82A}">
                    <a16:rowId xmlns:a16="http://schemas.microsoft.com/office/drawing/2014/main" val="10004"/>
                  </a:ext>
                </a:extLst>
              </a:tr>
              <a:tr h="0">
                <a:tc>
                  <a:txBody>
                    <a:bodyPr/>
                    <a:lstStyle/>
                    <a:p>
                      <a:pPr marL="0" marR="0" algn="r">
                        <a:spcBef>
                          <a:spcPts val="0"/>
                        </a:spcBef>
                        <a:spcAft>
                          <a:spcPts val="0"/>
                        </a:spcAft>
                        <a:tabLst>
                          <a:tab pos="5429250" algn="l"/>
                        </a:tabLst>
                      </a:pPr>
                      <a:r>
                        <a:rPr lang="en-US" sz="1100">
                          <a:solidFill>
                            <a:srgbClr val="595959"/>
                          </a:solidFill>
                          <a:effectLst/>
                          <a:latin typeface="Calibri"/>
                          <a:ea typeface="Calibri"/>
                          <a:cs typeface="Times New Roman"/>
                        </a:rPr>
                        <a:t> </a:t>
                      </a:r>
                      <a:endParaRPr lang="en-US" sz="1100">
                        <a:effectLst/>
                        <a:latin typeface="Calibri"/>
                        <a:ea typeface="Calibri"/>
                        <a:cs typeface="Times New Roman"/>
                      </a:endParaRPr>
                    </a:p>
                  </a:txBody>
                  <a:tcPr marL="68580" marR="68580" marT="0" marB="0">
                    <a:lnL>
                      <a:noFill/>
                    </a:lnL>
                    <a:lnR w="12700" cap="flat" cmpd="sng" algn="ctr">
                      <a:solidFill>
                        <a:srgbClr val="7F7F7F"/>
                      </a:solidFill>
                      <a:prstDash val="solid"/>
                      <a:round/>
                      <a:headEnd type="none" w="med" len="med"/>
                      <a:tailEnd type="none" w="med" len="med"/>
                    </a:lnR>
                    <a:lnT>
                      <a:noFill/>
                    </a:lnT>
                    <a:lnB>
                      <a:noFill/>
                    </a:lnB>
                    <a:solidFill>
                      <a:srgbClr val="EEECE1"/>
                    </a:solidFill>
                  </a:tcPr>
                </a:tc>
                <a:tc>
                  <a:txBody>
                    <a:bodyPr/>
                    <a:lstStyle/>
                    <a:p>
                      <a:pPr marL="0" marR="0" algn="r">
                        <a:spcBef>
                          <a:spcPts val="0"/>
                        </a:spcBef>
                        <a:spcAft>
                          <a:spcPts val="0"/>
                        </a:spcAft>
                        <a:tabLst>
                          <a:tab pos="5429250" algn="l"/>
                        </a:tabLst>
                      </a:pPr>
                      <a:r>
                        <a:rPr lang="en-US" sz="1100">
                          <a:solidFill>
                            <a:srgbClr val="595959"/>
                          </a:solidFill>
                          <a:effectLst/>
                          <a:latin typeface="Calibri"/>
                          <a:ea typeface="Calibri"/>
                          <a:cs typeface="Times New Roman"/>
                        </a:rPr>
                        <a:t> </a:t>
                      </a:r>
                      <a:endParaRPr lang="en-US" sz="1100">
                        <a:effectLst/>
                        <a:latin typeface="Calibri"/>
                        <a:ea typeface="Calibri"/>
                        <a:cs typeface="Times New Roman"/>
                      </a:endParaRPr>
                    </a:p>
                  </a:txBody>
                  <a:tcPr marL="68580" marR="68580"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marR="0" algn="r">
                        <a:spcBef>
                          <a:spcPts val="0"/>
                        </a:spcBef>
                        <a:spcAft>
                          <a:spcPts val="0"/>
                        </a:spcAft>
                        <a:tabLst>
                          <a:tab pos="5429250" algn="l"/>
                        </a:tabLst>
                      </a:pPr>
                      <a:r>
                        <a:rPr lang="en-US" sz="1100">
                          <a:solidFill>
                            <a:srgbClr val="595959"/>
                          </a:solidFill>
                          <a:effectLst/>
                          <a:latin typeface="Calibri"/>
                          <a:ea typeface="Calibri"/>
                          <a:cs typeface="Times New Roman"/>
                        </a:rPr>
                        <a:t> </a:t>
                      </a:r>
                      <a:endParaRPr lang="en-US" sz="1100">
                        <a:effectLst/>
                        <a:latin typeface="Calibri"/>
                        <a:ea typeface="Calibri"/>
                        <a:cs typeface="Times New Roman"/>
                      </a:endParaRPr>
                    </a:p>
                  </a:txBody>
                  <a:tcPr marL="68580" marR="68580" marT="0" marB="0">
                    <a:lnL w="12700" cap="flat" cmpd="sng" algn="ctr">
                      <a:solidFill>
                        <a:srgbClr val="7F7F7F"/>
                      </a:solidFill>
                      <a:prstDash val="solid"/>
                      <a:round/>
                      <a:headEnd type="none" w="med" len="med"/>
                      <a:tailEnd type="none" w="med" len="med"/>
                    </a:lnL>
                    <a:lnR>
                      <a:noFill/>
                    </a:lnR>
                    <a:lnT>
                      <a:noFill/>
                    </a:lnT>
                    <a:lnB>
                      <a:noFill/>
                    </a:lnB>
                    <a:solidFill>
                      <a:srgbClr val="EEECE1"/>
                    </a:solidFill>
                  </a:tcPr>
                </a:tc>
                <a:extLst>
                  <a:ext uri="{0D108BD9-81ED-4DB2-BD59-A6C34878D82A}">
                    <a16:rowId xmlns:a16="http://schemas.microsoft.com/office/drawing/2014/main" val="10005"/>
                  </a:ext>
                </a:extLst>
              </a:tr>
              <a:tr h="0">
                <a:tc>
                  <a:txBody>
                    <a:bodyPr/>
                    <a:lstStyle/>
                    <a:p>
                      <a:pPr marL="0" marR="0" algn="r">
                        <a:spcBef>
                          <a:spcPts val="0"/>
                        </a:spcBef>
                        <a:spcAft>
                          <a:spcPts val="0"/>
                        </a:spcAft>
                        <a:tabLst>
                          <a:tab pos="5429250" algn="l"/>
                        </a:tabLst>
                      </a:pPr>
                      <a:r>
                        <a:rPr lang="en-US" sz="900">
                          <a:solidFill>
                            <a:srgbClr val="595959"/>
                          </a:solidFill>
                          <a:effectLst/>
                          <a:latin typeface="Calibri"/>
                          <a:ea typeface="Calibri"/>
                          <a:cs typeface="Times New Roman"/>
                        </a:rPr>
                        <a:t> </a:t>
                      </a:r>
                      <a:endParaRPr lang="en-US" sz="1100">
                        <a:effectLst/>
                        <a:latin typeface="Calibri"/>
                        <a:ea typeface="Calibri"/>
                        <a:cs typeface="Times New Roman"/>
                      </a:endParaRPr>
                    </a:p>
                  </a:txBody>
                  <a:tcPr marL="68580" marR="68580" marT="0" marB="0">
                    <a:lnL>
                      <a:noFill/>
                    </a:lnL>
                    <a:lnR>
                      <a:noFill/>
                    </a:lnR>
                    <a:lnT>
                      <a:noFill/>
                    </a:lnT>
                    <a:lnB>
                      <a:noFill/>
                    </a:lnB>
                    <a:solidFill>
                      <a:srgbClr val="EEECE1"/>
                    </a:solidFill>
                  </a:tcPr>
                </a:tc>
                <a:tc>
                  <a:txBody>
                    <a:bodyPr/>
                    <a:lstStyle/>
                    <a:p>
                      <a:pPr marL="0" marR="0" algn="r">
                        <a:spcBef>
                          <a:spcPts val="0"/>
                        </a:spcBef>
                        <a:spcAft>
                          <a:spcPts val="0"/>
                        </a:spcAft>
                        <a:tabLst>
                          <a:tab pos="5429250" algn="l"/>
                        </a:tabLst>
                      </a:pPr>
                      <a:r>
                        <a:rPr lang="en-US" sz="900">
                          <a:solidFill>
                            <a:srgbClr val="595959"/>
                          </a:solidFill>
                          <a:effectLst/>
                          <a:latin typeface="Calibri"/>
                          <a:ea typeface="Calibri"/>
                          <a:cs typeface="Times New Roman"/>
                        </a:rPr>
                        <a:t> </a:t>
                      </a:r>
                      <a:endParaRPr lang="en-US" sz="1100">
                        <a:effectLst/>
                        <a:latin typeface="Calibri"/>
                        <a:ea typeface="Calibri"/>
                        <a:cs typeface="Times New Roman"/>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rgbClr val="EEECE1"/>
                    </a:solidFill>
                  </a:tcPr>
                </a:tc>
                <a:tc>
                  <a:txBody>
                    <a:bodyPr/>
                    <a:lstStyle/>
                    <a:p>
                      <a:pPr marL="0" marR="0" algn="r">
                        <a:spcBef>
                          <a:spcPts val="0"/>
                        </a:spcBef>
                        <a:spcAft>
                          <a:spcPts val="0"/>
                        </a:spcAft>
                        <a:tabLst>
                          <a:tab pos="5429250" algn="l"/>
                        </a:tabLst>
                      </a:pPr>
                      <a:r>
                        <a:rPr lang="en-US" sz="900">
                          <a:solidFill>
                            <a:srgbClr val="595959"/>
                          </a:solidFill>
                          <a:effectLst/>
                          <a:latin typeface="Calibri"/>
                          <a:ea typeface="Calibri"/>
                          <a:cs typeface="Times New Roman"/>
                        </a:rPr>
                        <a:t> </a:t>
                      </a:r>
                      <a:endParaRPr lang="en-US" sz="1100">
                        <a:effectLst/>
                        <a:latin typeface="Calibri"/>
                        <a:ea typeface="Calibri"/>
                        <a:cs typeface="Times New Roman"/>
                      </a:endParaRPr>
                    </a:p>
                  </a:txBody>
                  <a:tcPr marL="68580" marR="68580" marT="0" marB="0">
                    <a:lnL>
                      <a:noFill/>
                    </a:lnL>
                    <a:lnR>
                      <a:noFill/>
                    </a:lnR>
                    <a:lnT>
                      <a:noFill/>
                    </a:lnT>
                    <a:lnB>
                      <a:noFill/>
                    </a:lnB>
                    <a:solidFill>
                      <a:srgbClr val="EEECE1"/>
                    </a:solidFill>
                  </a:tcPr>
                </a:tc>
                <a:extLst>
                  <a:ext uri="{0D108BD9-81ED-4DB2-BD59-A6C34878D82A}">
                    <a16:rowId xmlns:a16="http://schemas.microsoft.com/office/drawing/2014/main" val="10006"/>
                  </a:ext>
                </a:extLst>
              </a:tr>
              <a:tr h="0">
                <a:tc>
                  <a:txBody>
                    <a:bodyPr/>
                    <a:lstStyle/>
                    <a:p>
                      <a:pPr marL="0" marR="0" algn="r">
                        <a:spcBef>
                          <a:spcPts val="0"/>
                        </a:spcBef>
                        <a:spcAft>
                          <a:spcPts val="0"/>
                        </a:spcAft>
                        <a:tabLst>
                          <a:tab pos="5429250" algn="l"/>
                        </a:tabLst>
                      </a:pPr>
                      <a:r>
                        <a:rPr lang="en-US" sz="1100">
                          <a:solidFill>
                            <a:srgbClr val="595959"/>
                          </a:solidFill>
                          <a:effectLst/>
                          <a:latin typeface="Calibri"/>
                          <a:ea typeface="Calibri"/>
                          <a:cs typeface="Times New Roman"/>
                        </a:rPr>
                        <a:t> </a:t>
                      </a:r>
                      <a:endParaRPr lang="en-US" sz="1100">
                        <a:effectLst/>
                        <a:latin typeface="Calibri"/>
                        <a:ea typeface="Calibri"/>
                        <a:cs typeface="Times New Roman"/>
                      </a:endParaRPr>
                    </a:p>
                  </a:txBody>
                  <a:tcPr marL="68580" marR="68580" marT="0" marB="0">
                    <a:lnL>
                      <a:noFill/>
                    </a:lnL>
                    <a:lnR w="12700" cap="flat" cmpd="sng" algn="ctr">
                      <a:solidFill>
                        <a:srgbClr val="7F7F7F"/>
                      </a:solidFill>
                      <a:prstDash val="solid"/>
                      <a:round/>
                      <a:headEnd type="none" w="med" len="med"/>
                      <a:tailEnd type="none" w="med" len="med"/>
                    </a:lnR>
                    <a:lnT>
                      <a:noFill/>
                    </a:lnT>
                    <a:lnB>
                      <a:noFill/>
                    </a:lnB>
                    <a:solidFill>
                      <a:srgbClr val="EEECE1"/>
                    </a:solidFill>
                  </a:tcPr>
                </a:tc>
                <a:tc>
                  <a:txBody>
                    <a:bodyPr/>
                    <a:lstStyle/>
                    <a:p>
                      <a:pPr marL="0" marR="0" algn="ctr">
                        <a:spcBef>
                          <a:spcPts val="0"/>
                        </a:spcBef>
                        <a:spcAft>
                          <a:spcPts val="0"/>
                        </a:spcAft>
                        <a:tabLst>
                          <a:tab pos="5429250" algn="l"/>
                        </a:tabLst>
                      </a:pPr>
                      <a:r>
                        <a:rPr lang="en-US" sz="1100" b="1">
                          <a:solidFill>
                            <a:srgbClr val="FFFFFF"/>
                          </a:solidFill>
                          <a:effectLst/>
                          <a:latin typeface="Calibri"/>
                          <a:ea typeface="Calibri"/>
                          <a:cs typeface="Times New Roman"/>
                        </a:rPr>
                        <a:t>Login</a:t>
                      </a:r>
                      <a:endParaRPr lang="en-US" sz="1100">
                        <a:effectLst/>
                        <a:latin typeface="Calibri"/>
                        <a:ea typeface="Calibri"/>
                        <a:cs typeface="Times New Roman"/>
                      </a:endParaRPr>
                    </a:p>
                  </a:txBody>
                  <a:tcPr marL="68580" marR="68580"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rgbClr val="31849B"/>
                    </a:solidFill>
                  </a:tcPr>
                </a:tc>
                <a:tc>
                  <a:txBody>
                    <a:bodyPr/>
                    <a:lstStyle/>
                    <a:p>
                      <a:pPr marL="0" marR="0" algn="r">
                        <a:spcBef>
                          <a:spcPts val="0"/>
                        </a:spcBef>
                        <a:spcAft>
                          <a:spcPts val="0"/>
                        </a:spcAft>
                        <a:tabLst>
                          <a:tab pos="5429250" algn="l"/>
                        </a:tabLst>
                      </a:pPr>
                      <a:r>
                        <a:rPr lang="en-US" sz="1100">
                          <a:solidFill>
                            <a:srgbClr val="595959"/>
                          </a:solidFill>
                          <a:effectLst/>
                          <a:latin typeface="Calibri"/>
                          <a:ea typeface="Calibri"/>
                          <a:cs typeface="Times New Roman"/>
                        </a:rPr>
                        <a:t> </a:t>
                      </a:r>
                      <a:endParaRPr lang="en-US" sz="1100">
                        <a:effectLst/>
                        <a:latin typeface="Calibri"/>
                        <a:ea typeface="Calibri"/>
                        <a:cs typeface="Times New Roman"/>
                      </a:endParaRPr>
                    </a:p>
                  </a:txBody>
                  <a:tcPr marL="68580" marR="68580" marT="0" marB="0">
                    <a:lnL w="12700" cap="flat" cmpd="sng" algn="ctr">
                      <a:solidFill>
                        <a:srgbClr val="7F7F7F"/>
                      </a:solidFill>
                      <a:prstDash val="solid"/>
                      <a:round/>
                      <a:headEnd type="none" w="med" len="med"/>
                      <a:tailEnd type="none" w="med" len="med"/>
                    </a:lnL>
                    <a:lnR>
                      <a:noFill/>
                    </a:lnR>
                    <a:lnT>
                      <a:noFill/>
                    </a:lnT>
                    <a:lnB>
                      <a:noFill/>
                    </a:lnB>
                    <a:solidFill>
                      <a:srgbClr val="EEECE1"/>
                    </a:solidFill>
                  </a:tcPr>
                </a:tc>
                <a:extLst>
                  <a:ext uri="{0D108BD9-81ED-4DB2-BD59-A6C34878D82A}">
                    <a16:rowId xmlns:a16="http://schemas.microsoft.com/office/drawing/2014/main" val="10007"/>
                  </a:ext>
                </a:extLst>
              </a:tr>
              <a:tr h="0">
                <a:tc>
                  <a:txBody>
                    <a:bodyPr/>
                    <a:lstStyle/>
                    <a:p>
                      <a:pPr marL="0" marR="0" algn="r">
                        <a:spcBef>
                          <a:spcPts val="0"/>
                        </a:spcBef>
                        <a:spcAft>
                          <a:spcPts val="0"/>
                        </a:spcAft>
                        <a:tabLst>
                          <a:tab pos="5429250" algn="l"/>
                        </a:tabLst>
                      </a:pPr>
                      <a:r>
                        <a:rPr lang="en-US" sz="1100">
                          <a:solidFill>
                            <a:srgbClr val="595959"/>
                          </a:solidFill>
                          <a:effectLst/>
                          <a:latin typeface="Calibri"/>
                          <a:ea typeface="Calibri"/>
                          <a:cs typeface="Times New Roman"/>
                        </a:rPr>
                        <a:t> </a:t>
                      </a:r>
                      <a:endParaRPr lang="en-US" sz="1100">
                        <a:effectLst/>
                        <a:latin typeface="Calibri"/>
                        <a:ea typeface="Calibri"/>
                        <a:cs typeface="Times New Roman"/>
                      </a:endParaRPr>
                    </a:p>
                  </a:txBody>
                  <a:tcPr marL="68580" marR="68580" marT="0" marB="0">
                    <a:lnL>
                      <a:noFill/>
                    </a:lnL>
                    <a:lnR>
                      <a:noFill/>
                    </a:lnR>
                    <a:lnT>
                      <a:noFill/>
                    </a:lnT>
                    <a:lnB>
                      <a:noFill/>
                    </a:lnB>
                    <a:solidFill>
                      <a:srgbClr val="EEECE1"/>
                    </a:solidFill>
                  </a:tcPr>
                </a:tc>
                <a:tc>
                  <a:txBody>
                    <a:bodyPr/>
                    <a:lstStyle/>
                    <a:p>
                      <a:pPr marL="0" marR="0" algn="r">
                        <a:spcBef>
                          <a:spcPts val="0"/>
                        </a:spcBef>
                        <a:spcAft>
                          <a:spcPts val="0"/>
                        </a:spcAft>
                        <a:tabLst>
                          <a:tab pos="5429250" algn="l"/>
                        </a:tabLst>
                      </a:pPr>
                      <a:r>
                        <a:rPr lang="en-US" sz="600">
                          <a:solidFill>
                            <a:srgbClr val="595959"/>
                          </a:solidFill>
                          <a:effectLst/>
                          <a:latin typeface="Calibri"/>
                          <a:ea typeface="Calibri"/>
                          <a:cs typeface="Times New Roman"/>
                        </a:rPr>
                        <a:t> </a:t>
                      </a:r>
                      <a:endParaRPr lang="en-US" sz="1100">
                        <a:effectLst/>
                        <a:latin typeface="Calibri"/>
                        <a:ea typeface="Calibri"/>
                        <a:cs typeface="Times New Roman"/>
                      </a:endParaRPr>
                    </a:p>
                    <a:p>
                      <a:pPr marL="0" marR="0" algn="r">
                        <a:spcBef>
                          <a:spcPts val="0"/>
                        </a:spcBef>
                        <a:spcAft>
                          <a:spcPts val="0"/>
                        </a:spcAft>
                        <a:tabLst>
                          <a:tab pos="5429250" algn="l"/>
                        </a:tabLst>
                      </a:pPr>
                      <a:r>
                        <a:rPr lang="en-US" sz="1100" i="1" u="sng">
                          <a:solidFill>
                            <a:srgbClr val="0070C0"/>
                          </a:solidFill>
                          <a:effectLst/>
                          <a:latin typeface="Calibri"/>
                          <a:ea typeface="Calibri"/>
                          <a:cs typeface="Times New Roman"/>
                        </a:rPr>
                        <a:t>Forgot your password?</a:t>
                      </a:r>
                      <a:endParaRPr lang="en-US" sz="1100">
                        <a:effectLst/>
                        <a:latin typeface="Calibri"/>
                        <a:ea typeface="Calibri"/>
                        <a:cs typeface="Times New Roman"/>
                      </a:endParaRPr>
                    </a:p>
                    <a:p>
                      <a:pPr marL="0" marR="0" algn="r">
                        <a:spcBef>
                          <a:spcPts val="0"/>
                        </a:spcBef>
                        <a:spcAft>
                          <a:spcPts val="0"/>
                        </a:spcAft>
                        <a:tabLst>
                          <a:tab pos="5429250" algn="l"/>
                        </a:tabLst>
                      </a:pPr>
                      <a:r>
                        <a:rPr lang="en-US" sz="600">
                          <a:solidFill>
                            <a:srgbClr val="595959"/>
                          </a:solidFill>
                          <a:effectLst/>
                          <a:latin typeface="Calibri"/>
                          <a:ea typeface="Calibri"/>
                          <a:cs typeface="Times New Roman"/>
                        </a:rPr>
                        <a:t> </a:t>
                      </a:r>
                      <a:endParaRPr lang="en-US" sz="1100">
                        <a:effectLst/>
                        <a:latin typeface="Calibri"/>
                        <a:ea typeface="Calibri"/>
                        <a:cs typeface="Times New Roman"/>
                      </a:endParaRPr>
                    </a:p>
                    <a:p>
                      <a:pPr marL="0" marR="0" algn="r">
                        <a:spcBef>
                          <a:spcPts val="0"/>
                        </a:spcBef>
                        <a:spcAft>
                          <a:spcPts val="0"/>
                        </a:spcAft>
                        <a:tabLst>
                          <a:tab pos="5429250" algn="l"/>
                        </a:tabLst>
                      </a:pPr>
                      <a:r>
                        <a:rPr lang="en-US" sz="1100" i="1" u="sng">
                          <a:solidFill>
                            <a:srgbClr val="0070C0"/>
                          </a:solidFill>
                          <a:effectLst/>
                          <a:latin typeface="Calibri"/>
                          <a:ea typeface="Calibri"/>
                          <a:cs typeface="Times New Roman"/>
                        </a:rPr>
                        <a:t>Register (managers/supervisors)</a:t>
                      </a:r>
                      <a:endParaRPr lang="en-US" sz="1100">
                        <a:effectLst/>
                        <a:latin typeface="Calibri"/>
                        <a:ea typeface="Calibri"/>
                        <a:cs typeface="Times New Roman"/>
                      </a:endParaRPr>
                    </a:p>
                    <a:p>
                      <a:pPr marL="0" marR="0" algn="r">
                        <a:spcBef>
                          <a:spcPts val="0"/>
                        </a:spcBef>
                        <a:spcAft>
                          <a:spcPts val="0"/>
                        </a:spcAft>
                        <a:tabLst>
                          <a:tab pos="5429250" algn="l"/>
                        </a:tabLst>
                      </a:pPr>
                      <a:r>
                        <a:rPr lang="en-US" sz="1100">
                          <a:solidFill>
                            <a:srgbClr val="595959"/>
                          </a:solidFill>
                          <a:effectLst/>
                          <a:latin typeface="Calibri"/>
                          <a:ea typeface="Calibri"/>
                          <a:cs typeface="Times New Roman"/>
                        </a:rPr>
                        <a:t> </a:t>
                      </a:r>
                      <a:endParaRPr lang="en-US" sz="1100">
                        <a:effectLst/>
                        <a:latin typeface="Calibri"/>
                        <a:ea typeface="Calibri"/>
                        <a:cs typeface="Times New Roman"/>
                      </a:endParaRPr>
                    </a:p>
                  </a:txBody>
                  <a:tcPr marL="68580" marR="68580" marT="0" marB="0">
                    <a:lnL>
                      <a:noFill/>
                    </a:lnL>
                    <a:lnR>
                      <a:noFill/>
                    </a:lnR>
                    <a:lnT w="12700" cap="flat" cmpd="sng" algn="ctr">
                      <a:solidFill>
                        <a:srgbClr val="7F7F7F"/>
                      </a:solidFill>
                      <a:prstDash val="solid"/>
                      <a:round/>
                      <a:headEnd type="none" w="med" len="med"/>
                      <a:tailEnd type="none" w="med" len="med"/>
                    </a:lnT>
                    <a:lnB>
                      <a:noFill/>
                    </a:lnB>
                    <a:solidFill>
                      <a:srgbClr val="EEECE1"/>
                    </a:solidFill>
                  </a:tcPr>
                </a:tc>
                <a:tc>
                  <a:txBody>
                    <a:bodyPr/>
                    <a:lstStyle/>
                    <a:p>
                      <a:pPr marL="0" marR="0" algn="r">
                        <a:spcBef>
                          <a:spcPts val="0"/>
                        </a:spcBef>
                        <a:spcAft>
                          <a:spcPts val="0"/>
                        </a:spcAft>
                        <a:tabLst>
                          <a:tab pos="5429250" algn="l"/>
                        </a:tabLst>
                      </a:pPr>
                      <a:r>
                        <a:rPr lang="en-US" sz="1100" dirty="0">
                          <a:solidFill>
                            <a:srgbClr val="595959"/>
                          </a:solidFill>
                          <a:effectLst/>
                          <a:latin typeface="Calibri"/>
                          <a:ea typeface="Calibri"/>
                          <a:cs typeface="Times New Roman"/>
                        </a:rPr>
                        <a:t> </a:t>
                      </a:r>
                      <a:endParaRPr lang="en-US" sz="1100" dirty="0">
                        <a:effectLst/>
                        <a:latin typeface="Calibri"/>
                        <a:ea typeface="Calibri"/>
                        <a:cs typeface="Times New Roman"/>
                      </a:endParaRPr>
                    </a:p>
                  </a:txBody>
                  <a:tcPr marL="68580" marR="68580" marT="0" marB="0">
                    <a:lnL>
                      <a:noFill/>
                    </a:lnL>
                    <a:lnR>
                      <a:noFill/>
                    </a:lnR>
                    <a:lnT>
                      <a:noFill/>
                    </a:lnT>
                    <a:lnB>
                      <a:noFill/>
                    </a:lnB>
                    <a:solidFill>
                      <a:srgbClr val="EEECE1"/>
                    </a:solidFill>
                  </a:tcPr>
                </a:tc>
                <a:extLst>
                  <a:ext uri="{0D108BD9-81ED-4DB2-BD59-A6C34878D82A}">
                    <a16:rowId xmlns:a16="http://schemas.microsoft.com/office/drawing/2014/main" val="10008"/>
                  </a:ext>
                </a:extLst>
              </a:tr>
            </a:tbl>
          </a:graphicData>
        </a:graphic>
      </p:graphicFrame>
      <p:sp>
        <p:nvSpPr>
          <p:cNvPr id="21" name="TextBox 20"/>
          <p:cNvSpPr txBox="1"/>
          <p:nvPr/>
        </p:nvSpPr>
        <p:spPr>
          <a:xfrm>
            <a:off x="6162304" y="1068365"/>
            <a:ext cx="2514600" cy="307777"/>
          </a:xfrm>
          <a:prstGeom prst="rect">
            <a:avLst/>
          </a:prstGeom>
          <a:noFill/>
        </p:spPr>
        <p:txBody>
          <a:bodyPr wrap="square" rtlCol="0">
            <a:spAutoFit/>
          </a:bodyPr>
          <a:lstStyle/>
          <a:p>
            <a:pPr marR="0" algn="ctr">
              <a:spcBef>
                <a:spcPts val="0"/>
              </a:spcBef>
              <a:spcAft>
                <a:spcPts val="0"/>
              </a:spcAft>
            </a:pPr>
            <a:r>
              <a:rPr lang="en-US" sz="1400" b="1" dirty="0">
                <a:solidFill>
                  <a:srgbClr val="CC9900"/>
                </a:solidFill>
                <a:ea typeface="Calibri"/>
                <a:cs typeface="Times New Roman"/>
              </a:rPr>
              <a:t>Login</a:t>
            </a:r>
            <a:endParaRPr lang="en-US" sz="1400" dirty="0"/>
          </a:p>
        </p:txBody>
      </p:sp>
      <p:sp>
        <p:nvSpPr>
          <p:cNvPr id="24" name="Text Box 13"/>
          <p:cNvSpPr txBox="1"/>
          <p:nvPr/>
        </p:nvSpPr>
        <p:spPr>
          <a:xfrm>
            <a:off x="4023360" y="6234083"/>
            <a:ext cx="1097280" cy="274320"/>
          </a:xfrm>
          <a:prstGeom prst="rect">
            <a:avLst/>
          </a:prstGeom>
          <a:solidFill>
            <a:schemeClr val="accent5">
              <a:lumMod val="75000"/>
            </a:schemeClr>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ctr" anchorCtr="0" forceAA="0" compatLnSpc="1">
            <a:prstTxWarp prst="textNoShape">
              <a:avLst/>
            </a:prstTxWarp>
            <a:noAutofit/>
          </a:bodyPr>
          <a:lstStyle/>
          <a:p>
            <a:pPr marL="0" marR="0" algn="ctr">
              <a:spcBef>
                <a:spcPts val="0"/>
              </a:spcBef>
              <a:spcAft>
                <a:spcPts val="0"/>
              </a:spcAft>
            </a:pPr>
            <a:r>
              <a:rPr lang="en-US" sz="1400">
                <a:solidFill>
                  <a:srgbClr val="FFFFFF"/>
                </a:solidFill>
                <a:effectLst/>
                <a:ea typeface="Calibri"/>
                <a:cs typeface="Times New Roman"/>
              </a:rPr>
              <a:t>Learn More</a:t>
            </a:r>
            <a:endParaRPr lang="en-US" sz="1100">
              <a:effectLst/>
              <a:ea typeface="Calibri"/>
              <a:cs typeface="Times New Roman"/>
            </a:endParaRPr>
          </a:p>
        </p:txBody>
      </p:sp>
      <p:sp>
        <p:nvSpPr>
          <p:cNvPr id="2" name="TextBox 1"/>
          <p:cNvSpPr txBox="1"/>
          <p:nvPr/>
        </p:nvSpPr>
        <p:spPr>
          <a:xfrm>
            <a:off x="6581404" y="490210"/>
            <a:ext cx="838200" cy="600164"/>
          </a:xfrm>
          <a:prstGeom prst="rect">
            <a:avLst/>
          </a:prstGeom>
          <a:solidFill>
            <a:schemeClr val="tx1">
              <a:lumMod val="65000"/>
              <a:lumOff val="35000"/>
            </a:schemeClr>
          </a:solidFill>
        </p:spPr>
        <p:txBody>
          <a:bodyPr wrap="square" rtlCol="0">
            <a:spAutoFit/>
          </a:bodyPr>
          <a:lstStyle/>
          <a:p>
            <a:r>
              <a:rPr lang="en-US" sz="1100" dirty="0">
                <a:solidFill>
                  <a:schemeClr val="bg1"/>
                </a:solidFill>
              </a:rPr>
              <a:t>FAQs</a:t>
            </a:r>
          </a:p>
          <a:p>
            <a:r>
              <a:rPr lang="en-US" sz="1100" dirty="0">
                <a:solidFill>
                  <a:schemeClr val="bg1"/>
                </a:solidFill>
              </a:rPr>
              <a:t>User Guide</a:t>
            </a:r>
          </a:p>
          <a:p>
            <a:r>
              <a:rPr lang="en-US" sz="1100" dirty="0">
                <a:solidFill>
                  <a:schemeClr val="bg1"/>
                </a:solidFill>
              </a:rPr>
              <a:t>Contact Us</a:t>
            </a:r>
          </a:p>
        </p:txBody>
      </p:sp>
      <p:sp>
        <p:nvSpPr>
          <p:cNvPr id="10" name="TextBox 9"/>
          <p:cNvSpPr txBox="1"/>
          <p:nvPr/>
        </p:nvSpPr>
        <p:spPr>
          <a:xfrm>
            <a:off x="6581404" y="228600"/>
            <a:ext cx="838200" cy="261610"/>
          </a:xfrm>
          <a:prstGeom prst="rect">
            <a:avLst/>
          </a:prstGeom>
          <a:solidFill>
            <a:schemeClr val="tx1">
              <a:lumMod val="65000"/>
              <a:lumOff val="35000"/>
              <a:alpha val="30000"/>
            </a:schemeClr>
          </a:solidFill>
        </p:spPr>
        <p:txBody>
          <a:bodyPr wrap="square" rtlCol="0">
            <a:spAutoFit/>
          </a:bodyPr>
          <a:lstStyle/>
          <a:p>
            <a:endParaRPr lang="en-US" sz="1100" dirty="0">
              <a:solidFill>
                <a:schemeClr val="bg1"/>
              </a:solidFill>
            </a:endParaRPr>
          </a:p>
        </p:txBody>
      </p:sp>
      <p:sp>
        <p:nvSpPr>
          <p:cNvPr id="11" name="TextBox 10"/>
          <p:cNvSpPr txBox="1"/>
          <p:nvPr/>
        </p:nvSpPr>
        <p:spPr>
          <a:xfrm>
            <a:off x="1106384" y="1376142"/>
            <a:ext cx="4354286" cy="1169551"/>
          </a:xfrm>
          <a:prstGeom prst="rect">
            <a:avLst/>
          </a:prstGeom>
          <a:noFill/>
        </p:spPr>
        <p:txBody>
          <a:bodyPr wrap="square" rtlCol="0">
            <a:spAutoFit/>
          </a:bodyPr>
          <a:lstStyle/>
          <a:p>
            <a:pPr algn="just"/>
            <a:r>
              <a:rPr lang="en-US" sz="1400" dirty="0">
                <a:solidFill>
                  <a:srgbClr val="595959"/>
                </a:solidFill>
                <a:ea typeface="Calibri"/>
                <a:cs typeface="Times New Roman"/>
              </a:rPr>
              <a:t>CEDAR empowers managers and employees to explore opportunities for professional growth within various Federal positions.  This is intended to inform individual and organizational strategies to address skill gaps and support employee development.</a:t>
            </a:r>
            <a:endParaRPr lang="en-US" sz="1400" dirty="0"/>
          </a:p>
        </p:txBody>
      </p:sp>
      <p:sp>
        <p:nvSpPr>
          <p:cNvPr id="12" name="TextBox 11"/>
          <p:cNvSpPr txBox="1"/>
          <p:nvPr/>
        </p:nvSpPr>
        <p:spPr>
          <a:xfrm>
            <a:off x="222700" y="2895600"/>
            <a:ext cx="8352415" cy="3539430"/>
          </a:xfrm>
          <a:prstGeom prst="rect">
            <a:avLst/>
          </a:prstGeom>
          <a:noFill/>
        </p:spPr>
        <p:txBody>
          <a:bodyPr wrap="none" rtlCol="0">
            <a:spAutoFit/>
          </a:bodyPr>
          <a:lstStyle/>
          <a:p>
            <a:r>
              <a:rPr lang="en-US" sz="1600" dirty="0">
                <a:solidFill>
                  <a:srgbClr val="CC9900"/>
                </a:solidFill>
                <a:ea typeface="Calibri"/>
                <a:cs typeface="Times New Roman"/>
              </a:rPr>
              <a:t>How It Works</a:t>
            </a:r>
            <a:endParaRPr lang="en-US" sz="1600" dirty="0">
              <a:ea typeface="Calibri"/>
              <a:cs typeface="Times New Roman"/>
            </a:endParaRPr>
          </a:p>
          <a:p>
            <a:r>
              <a:rPr lang="en-US" sz="1600" dirty="0">
                <a:solidFill>
                  <a:srgbClr val="595959"/>
                </a:solidFill>
                <a:ea typeface="Calibri"/>
                <a:cs typeface="Times New Roman"/>
              </a:rPr>
              <a:t> </a:t>
            </a:r>
            <a:endParaRPr lang="en-US" sz="1600" dirty="0">
              <a:ea typeface="Calibri"/>
              <a:cs typeface="Times New Roman"/>
            </a:endParaRPr>
          </a:p>
          <a:p>
            <a:r>
              <a:rPr lang="en-US" sz="1400" dirty="0">
                <a:solidFill>
                  <a:srgbClr val="595959"/>
                </a:solidFill>
                <a:ea typeface="Calibri"/>
                <a:cs typeface="Times New Roman"/>
              </a:rPr>
              <a:t>First-time use of the tool will typically include the following steps:</a:t>
            </a:r>
            <a:endParaRPr lang="en-US" sz="1400" dirty="0">
              <a:ea typeface="Calibri"/>
              <a:cs typeface="Times New Roman"/>
            </a:endParaRPr>
          </a:p>
          <a:p>
            <a:r>
              <a:rPr lang="en-US" sz="1400" dirty="0">
                <a:solidFill>
                  <a:srgbClr val="595959"/>
                </a:solidFill>
                <a:ea typeface="Calibri"/>
                <a:cs typeface="Times New Roman"/>
              </a:rPr>
              <a:t> </a:t>
            </a:r>
            <a:endParaRPr lang="en-US" sz="1400" dirty="0">
              <a:ea typeface="Calibri"/>
              <a:cs typeface="Times New Roman"/>
            </a:endParaRPr>
          </a:p>
          <a:p>
            <a:pPr marL="463550">
              <a:spcAft>
                <a:spcPts val="600"/>
              </a:spcAft>
            </a:pPr>
            <a:r>
              <a:rPr lang="en-US" sz="1400" dirty="0">
                <a:solidFill>
                  <a:srgbClr val="31849B"/>
                </a:solidFill>
                <a:ea typeface="Calibri"/>
                <a:cs typeface="Times New Roman"/>
                <a:sym typeface="Wingdings"/>
              </a:rPr>
              <a:t></a:t>
            </a:r>
            <a:r>
              <a:rPr lang="en-US" sz="1400" dirty="0">
                <a:solidFill>
                  <a:srgbClr val="595959"/>
                </a:solidFill>
                <a:ea typeface="Calibri"/>
                <a:cs typeface="Times New Roman"/>
              </a:rPr>
              <a:t> Supervisor </a:t>
            </a:r>
            <a:r>
              <a:rPr lang="en-US" sz="1400" u="sng" dirty="0">
                <a:solidFill>
                  <a:srgbClr val="0070C0"/>
                </a:solidFill>
                <a:ea typeface="Calibri"/>
                <a:cs typeface="Times New Roman"/>
              </a:rPr>
              <a:t>registers</a:t>
            </a:r>
            <a:r>
              <a:rPr lang="en-US" sz="1400" dirty="0">
                <a:solidFill>
                  <a:srgbClr val="595959"/>
                </a:solidFill>
                <a:ea typeface="Calibri"/>
                <a:cs typeface="Times New Roman"/>
              </a:rPr>
              <a:t> a new account.</a:t>
            </a:r>
            <a:endParaRPr lang="en-US" sz="1400" dirty="0">
              <a:ea typeface="Calibri"/>
              <a:cs typeface="Times New Roman"/>
            </a:endParaRPr>
          </a:p>
          <a:p>
            <a:pPr indent="457200">
              <a:spcAft>
                <a:spcPts val="600"/>
              </a:spcAft>
            </a:pPr>
            <a:r>
              <a:rPr lang="en-US" sz="1400" dirty="0">
                <a:solidFill>
                  <a:srgbClr val="31849B"/>
                </a:solidFill>
                <a:ea typeface="Calibri"/>
                <a:cs typeface="Times New Roman"/>
                <a:sym typeface="Wingdings"/>
              </a:rPr>
              <a:t></a:t>
            </a:r>
            <a:r>
              <a:rPr lang="en-US" sz="1400" dirty="0">
                <a:solidFill>
                  <a:srgbClr val="595959"/>
                </a:solidFill>
                <a:ea typeface="Calibri"/>
                <a:cs typeface="Times New Roman"/>
              </a:rPr>
              <a:t> Supervisor creates a new position with associated competencies.</a:t>
            </a:r>
          </a:p>
          <a:p>
            <a:pPr indent="457200">
              <a:spcAft>
                <a:spcPts val="600"/>
              </a:spcAft>
            </a:pPr>
            <a:r>
              <a:rPr lang="en-US" sz="1400" dirty="0">
                <a:solidFill>
                  <a:srgbClr val="31849B"/>
                </a:solidFill>
                <a:ea typeface="Calibri"/>
                <a:cs typeface="Times New Roman"/>
                <a:sym typeface="Wingdings"/>
              </a:rPr>
              <a:t> </a:t>
            </a:r>
            <a:r>
              <a:rPr lang="en-US" sz="1400" dirty="0">
                <a:solidFill>
                  <a:srgbClr val="595959"/>
                </a:solidFill>
                <a:ea typeface="Calibri"/>
                <a:cs typeface="Times New Roman"/>
              </a:rPr>
              <a:t>Supervisor identifies targeted proficiency levels and the employee’s proficiency.</a:t>
            </a:r>
            <a:endParaRPr lang="en-US" sz="1400" dirty="0">
              <a:ea typeface="Calibri"/>
              <a:cs typeface="Times New Roman"/>
            </a:endParaRPr>
          </a:p>
          <a:p>
            <a:pPr indent="457200">
              <a:spcAft>
                <a:spcPts val="600"/>
              </a:spcAft>
            </a:pPr>
            <a:r>
              <a:rPr lang="en-US" sz="1400" dirty="0">
                <a:solidFill>
                  <a:srgbClr val="31849B"/>
                </a:solidFill>
                <a:ea typeface="Calibri"/>
                <a:cs typeface="Times New Roman"/>
                <a:sym typeface="Wingdings"/>
              </a:rPr>
              <a:t></a:t>
            </a:r>
            <a:r>
              <a:rPr lang="en-US" sz="1400" dirty="0">
                <a:solidFill>
                  <a:srgbClr val="595959"/>
                </a:solidFill>
                <a:ea typeface="Calibri"/>
                <a:cs typeface="Times New Roman"/>
              </a:rPr>
              <a:t> Employee receives an email notification and completes his/her profile to create an account.</a:t>
            </a:r>
            <a:endParaRPr lang="en-US" sz="1400" dirty="0">
              <a:ea typeface="Calibri"/>
              <a:cs typeface="Times New Roman"/>
            </a:endParaRPr>
          </a:p>
          <a:p>
            <a:pPr indent="457200">
              <a:spcAft>
                <a:spcPts val="600"/>
              </a:spcAft>
            </a:pPr>
            <a:r>
              <a:rPr lang="en-US" sz="1400" dirty="0">
                <a:solidFill>
                  <a:srgbClr val="31849B"/>
                </a:solidFill>
                <a:ea typeface="Calibri"/>
                <a:cs typeface="Times New Roman"/>
                <a:sym typeface="Wingdings"/>
              </a:rPr>
              <a:t></a:t>
            </a:r>
            <a:r>
              <a:rPr lang="en-US" sz="1400" dirty="0">
                <a:solidFill>
                  <a:srgbClr val="595959"/>
                </a:solidFill>
                <a:ea typeface="Calibri"/>
                <a:cs typeface="Times New Roman"/>
              </a:rPr>
              <a:t> Employee identifies additional desired competencies for personal career growth (</a:t>
            </a:r>
            <a:r>
              <a:rPr lang="en-US" sz="1400" i="1" dirty="0">
                <a:solidFill>
                  <a:srgbClr val="595959"/>
                </a:solidFill>
                <a:ea typeface="Calibri"/>
                <a:cs typeface="Times New Roman"/>
              </a:rPr>
              <a:t>optional</a:t>
            </a:r>
            <a:r>
              <a:rPr lang="en-US" sz="1400" dirty="0">
                <a:solidFill>
                  <a:srgbClr val="595959"/>
                </a:solidFill>
                <a:ea typeface="Calibri"/>
                <a:cs typeface="Times New Roman"/>
              </a:rPr>
              <a:t>).</a:t>
            </a:r>
            <a:endParaRPr lang="en-US" sz="1400" dirty="0">
              <a:ea typeface="Calibri"/>
              <a:cs typeface="Times New Roman"/>
            </a:endParaRPr>
          </a:p>
          <a:p>
            <a:pPr indent="457200">
              <a:spcAft>
                <a:spcPts val="600"/>
              </a:spcAft>
            </a:pPr>
            <a:r>
              <a:rPr lang="en-US" sz="1400" dirty="0">
                <a:solidFill>
                  <a:srgbClr val="31849B"/>
                </a:solidFill>
                <a:ea typeface="Calibri"/>
                <a:cs typeface="Times New Roman"/>
                <a:sym typeface="Wingdings"/>
              </a:rPr>
              <a:t></a:t>
            </a:r>
            <a:r>
              <a:rPr lang="en-US" sz="1400" dirty="0">
                <a:solidFill>
                  <a:srgbClr val="595959"/>
                </a:solidFill>
                <a:ea typeface="Calibri"/>
                <a:cs typeface="Times New Roman"/>
              </a:rPr>
              <a:t> Employee conducts a self-assessment on the position and career growth competencies.</a:t>
            </a:r>
            <a:endParaRPr lang="en-US" sz="1400" dirty="0">
              <a:ea typeface="Calibri"/>
              <a:cs typeface="Times New Roman"/>
            </a:endParaRPr>
          </a:p>
          <a:p>
            <a:pPr indent="457200">
              <a:spcAft>
                <a:spcPts val="600"/>
              </a:spcAft>
            </a:pPr>
            <a:r>
              <a:rPr lang="en-US" sz="1400" dirty="0">
                <a:solidFill>
                  <a:srgbClr val="31849B"/>
                </a:solidFill>
                <a:ea typeface="Calibri"/>
                <a:cs typeface="Times New Roman"/>
                <a:sym typeface="Wingdings"/>
              </a:rPr>
              <a:t></a:t>
            </a:r>
            <a:r>
              <a:rPr lang="en-US" sz="1400" dirty="0">
                <a:solidFill>
                  <a:srgbClr val="595959"/>
                </a:solidFill>
                <a:ea typeface="Calibri"/>
                <a:cs typeface="Times New Roman"/>
              </a:rPr>
              <a:t> Tool calculates the results and makes them available for the supervisor and employee to view.</a:t>
            </a:r>
            <a:endParaRPr lang="en-US" sz="1400" dirty="0">
              <a:ea typeface="Calibri"/>
              <a:cs typeface="Times New Roman"/>
            </a:endParaRPr>
          </a:p>
          <a:p>
            <a:pPr indent="457200">
              <a:spcAft>
                <a:spcPts val="600"/>
              </a:spcAft>
            </a:pPr>
            <a:r>
              <a:rPr lang="en-US" sz="1400" dirty="0">
                <a:solidFill>
                  <a:srgbClr val="31849B"/>
                </a:solidFill>
                <a:ea typeface="Calibri"/>
                <a:cs typeface="Times New Roman"/>
                <a:sym typeface="Wingdings"/>
              </a:rPr>
              <a:t></a:t>
            </a:r>
            <a:r>
              <a:rPr lang="en-US" sz="1400" dirty="0">
                <a:solidFill>
                  <a:srgbClr val="595959"/>
                </a:solidFill>
                <a:ea typeface="Calibri"/>
                <a:cs typeface="Times New Roman"/>
              </a:rPr>
              <a:t> Supervisor and employee print the results to facilitate a conversation on development (</a:t>
            </a:r>
            <a:r>
              <a:rPr lang="en-US" sz="1400" i="1" dirty="0">
                <a:solidFill>
                  <a:srgbClr val="595959"/>
                </a:solidFill>
                <a:ea typeface="Calibri"/>
                <a:cs typeface="Times New Roman"/>
              </a:rPr>
              <a:t>recommended</a:t>
            </a:r>
            <a:r>
              <a:rPr lang="en-US" sz="1400" dirty="0">
                <a:solidFill>
                  <a:srgbClr val="595959"/>
                </a:solidFill>
                <a:ea typeface="Calibri"/>
                <a:cs typeface="Times New Roman"/>
              </a:rPr>
              <a:t>).</a:t>
            </a:r>
            <a:endParaRPr lang="en-US" sz="1400" dirty="0">
              <a:ea typeface="Calibri"/>
              <a:cs typeface="Times New Roman"/>
            </a:endParaRPr>
          </a:p>
          <a:p>
            <a:endParaRPr lang="en-US" sz="1200" dirty="0"/>
          </a:p>
        </p:txBody>
      </p:sp>
    </p:spTree>
    <p:extLst>
      <p:ext uri="{BB962C8B-B14F-4D97-AF65-F5344CB8AC3E}">
        <p14:creationId xmlns:p14="http://schemas.microsoft.com/office/powerpoint/2010/main" val="4125742366"/>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subTnLst>
                                    <p:set>
                                      <p:cBhvr override="childStyle">
                                        <p:cTn dur="1" fill="hold" display="0" masterRel="nextClick" afterEffect="1"/>
                                        <p:tgtEl>
                                          <p:spTgt spid="10"/>
                                        </p:tgtEl>
                                        <p:attrNameLst>
                                          <p:attrName>style.visibility</p:attrName>
                                        </p:attrNameLst>
                                      </p:cBhvr>
                                      <p:to>
                                        <p:strVal val="hidden"/>
                                      </p:to>
                                    </p:set>
                                  </p:subTnLst>
                                </p:cTn>
                              </p:par>
                              <p:par>
                                <p:cTn id="7" presetID="22" presetClass="entr" presetSubtype="1"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animEffect transition="in" filter="wipe(up)">
                                      <p:cBhvr>
                                        <p:cTn id="9" dur="500"/>
                                        <p:tgtEl>
                                          <p:spTgt spid="2"/>
                                        </p:tgtEl>
                                      </p:cBhvr>
                                    </p:animEffect>
                                  </p:childTnLst>
                                  <p:subTnLst>
                                    <p:set>
                                      <p:cBhvr override="childStyle">
                                        <p:cTn dur="1" fill="hold" display="0" masterRel="nextClick" afterEffect="1"/>
                                        <p:tgtEl>
                                          <p:spTgt spid="2"/>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0"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37160" y="228600"/>
            <a:ext cx="8869680" cy="261610"/>
          </a:xfrm>
          <a:prstGeom prst="rect">
            <a:avLst/>
          </a:prstGeom>
          <a:solidFill>
            <a:schemeClr val="tx1">
              <a:lumMod val="85000"/>
              <a:lumOff val="15000"/>
            </a:schemeClr>
          </a:solidFill>
        </p:spPr>
        <p:txBody>
          <a:bodyPr wrap="square" rtlCol="0">
            <a:spAutoFit/>
          </a:bodyPr>
          <a:lstStyle/>
          <a:p>
            <a:pPr>
              <a:tabLst>
                <a:tab pos="3138488" algn="l"/>
              </a:tabLst>
            </a:pPr>
            <a:r>
              <a:rPr lang="en-US" sz="1100" b="1" dirty="0">
                <a:solidFill>
                  <a:srgbClr val="FFFFFF"/>
                </a:solidFill>
                <a:ea typeface="Calibri"/>
                <a:cs typeface="Times New Roman"/>
              </a:rPr>
              <a:t> Home				</a:t>
            </a:r>
            <a:r>
              <a:rPr lang="en-US" sz="1100" b="1" dirty="0">
                <a:solidFill>
                  <a:schemeClr val="bg1"/>
                </a:solidFill>
                <a:ea typeface="Calibri"/>
                <a:cs typeface="Times New Roman"/>
              </a:rPr>
              <a:t>	Help </a:t>
            </a:r>
            <a:r>
              <a:rPr lang="en-US" sz="1100" b="1" dirty="0">
                <a:solidFill>
                  <a:schemeClr val="bg1"/>
                </a:solidFill>
                <a:ea typeface="Calibri"/>
                <a:cs typeface="Times New Roman"/>
                <a:sym typeface="Wingdings 3"/>
              </a:rPr>
              <a:t>          Goofy Goof – Sign Out</a:t>
            </a:r>
            <a:r>
              <a:rPr lang="en-US" sz="1100" b="1" dirty="0">
                <a:solidFill>
                  <a:srgbClr val="FFFFFF"/>
                </a:solidFill>
                <a:ea typeface="Calibri"/>
                <a:cs typeface="Times New Roman"/>
              </a:rPr>
              <a:t> </a:t>
            </a:r>
            <a:endParaRPr lang="en-US" sz="1100" u="sng" dirty="0"/>
          </a:p>
        </p:txBody>
      </p:sp>
      <p:sp>
        <p:nvSpPr>
          <p:cNvPr id="18" name="TextBox 17"/>
          <p:cNvSpPr txBox="1"/>
          <p:nvPr/>
        </p:nvSpPr>
        <p:spPr>
          <a:xfrm>
            <a:off x="228599" y="1878971"/>
            <a:ext cx="5257801" cy="3836948"/>
          </a:xfrm>
          <a:prstGeom prst="rect">
            <a:avLst/>
          </a:prstGeom>
          <a:noFill/>
        </p:spPr>
        <p:txBody>
          <a:bodyPr wrap="square" rtlCol="0">
            <a:spAutoFit/>
          </a:bodyPr>
          <a:lstStyle/>
          <a:p>
            <a:pPr>
              <a:tabLst>
                <a:tab pos="5429250" algn="l"/>
              </a:tabLst>
            </a:pPr>
            <a:r>
              <a:rPr lang="en-US" sz="1600" dirty="0">
                <a:solidFill>
                  <a:srgbClr val="CC9900"/>
                </a:solidFill>
                <a:ea typeface="Calibri"/>
                <a:cs typeface="Times New Roman"/>
              </a:rPr>
              <a:t>Competencies for My Position </a:t>
            </a:r>
            <a:r>
              <a:rPr lang="en-US" sz="1600" baseline="30000" dirty="0">
                <a:solidFill>
                  <a:srgbClr val="CC9900"/>
                </a:solidFill>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r>
              <a:rPr lang="en-US" sz="1600" dirty="0">
                <a:solidFill>
                  <a:srgbClr val="CC9900"/>
                </a:solidFill>
                <a:ea typeface="Calibri"/>
                <a:cs typeface="Times New Roman"/>
              </a:rPr>
              <a:t> </a:t>
            </a:r>
            <a:r>
              <a:rPr lang="en-US" sz="1600" dirty="0">
                <a:solidFill>
                  <a:srgbClr val="FFC000"/>
                </a:solidFill>
                <a:ea typeface="Calibri"/>
                <a:cs typeface="Times New Roman"/>
              </a:rPr>
              <a:t> </a:t>
            </a:r>
            <a:endParaRPr lang="en-US" sz="1600" dirty="0">
              <a:ea typeface="Calibri"/>
              <a:cs typeface="Times New Roman"/>
            </a:endParaRPr>
          </a:p>
          <a:p>
            <a:r>
              <a:rPr lang="en-US" sz="1600" i="1" dirty="0">
                <a:solidFill>
                  <a:srgbClr val="7F7F7F"/>
                </a:solidFill>
                <a:ea typeface="Calibri"/>
                <a:cs typeface="Times New Roman"/>
              </a:rPr>
              <a:t> </a:t>
            </a:r>
            <a:endParaRPr lang="en-US" sz="1100" dirty="0">
              <a:ea typeface="Calibri"/>
              <a:cs typeface="Times New Roman"/>
            </a:endParaRPr>
          </a:p>
          <a:p>
            <a:r>
              <a:rPr lang="en-US" sz="1100" dirty="0">
                <a:solidFill>
                  <a:srgbClr val="000000"/>
                </a:solidFill>
                <a:ea typeface="Calibri"/>
                <a:cs typeface="Times New Roman"/>
              </a:rPr>
              <a:t> </a:t>
            </a:r>
          </a:p>
          <a:p>
            <a:endParaRPr lang="en-US" sz="1100" dirty="0">
              <a:solidFill>
                <a:srgbClr val="000000"/>
              </a:solidFill>
              <a:ea typeface="Calibri"/>
              <a:cs typeface="Times New Roman"/>
            </a:endParaRPr>
          </a:p>
          <a:p>
            <a:endParaRPr lang="en-US" sz="1100" dirty="0">
              <a:solidFill>
                <a:srgbClr val="000000"/>
              </a:solidFill>
              <a:ea typeface="Calibri"/>
              <a:cs typeface="Times New Roman"/>
            </a:endParaRPr>
          </a:p>
          <a:p>
            <a:endParaRPr lang="en-US" sz="1100" dirty="0">
              <a:solidFill>
                <a:srgbClr val="000000"/>
              </a:solidFill>
              <a:ea typeface="Calibri"/>
              <a:cs typeface="Times New Roman"/>
            </a:endParaRPr>
          </a:p>
          <a:p>
            <a:endParaRPr lang="en-US" sz="1100" dirty="0">
              <a:solidFill>
                <a:srgbClr val="000000"/>
              </a:solidFill>
              <a:ea typeface="Calibri"/>
              <a:cs typeface="Times New Roman"/>
            </a:endParaRPr>
          </a:p>
          <a:p>
            <a:endParaRPr lang="en-US" sz="1100" dirty="0">
              <a:solidFill>
                <a:srgbClr val="000000"/>
              </a:solidFill>
              <a:ea typeface="Calibri"/>
              <a:cs typeface="Times New Roman"/>
            </a:endParaRPr>
          </a:p>
          <a:p>
            <a:endParaRPr lang="en-US" sz="1100" dirty="0">
              <a:solidFill>
                <a:srgbClr val="000000"/>
              </a:solidFill>
              <a:ea typeface="Calibri"/>
              <a:cs typeface="Times New Roman"/>
            </a:endParaRPr>
          </a:p>
          <a:p>
            <a:endParaRPr lang="en-US" sz="1100" dirty="0">
              <a:solidFill>
                <a:srgbClr val="000000"/>
              </a:solidFill>
              <a:ea typeface="Calibri"/>
              <a:cs typeface="Times New Roman"/>
            </a:endParaRPr>
          </a:p>
          <a:p>
            <a:endParaRPr lang="en-US" sz="1100" dirty="0">
              <a:solidFill>
                <a:srgbClr val="000000"/>
              </a:solidFill>
              <a:ea typeface="Calibri"/>
              <a:cs typeface="Times New Roman"/>
            </a:endParaRPr>
          </a:p>
          <a:p>
            <a:endParaRPr lang="en-US" sz="1100" dirty="0">
              <a:solidFill>
                <a:srgbClr val="000000"/>
              </a:solidFill>
              <a:ea typeface="Calibri"/>
              <a:cs typeface="Times New Roman"/>
            </a:endParaRPr>
          </a:p>
          <a:p>
            <a:endParaRPr lang="en-US" sz="1100" dirty="0">
              <a:solidFill>
                <a:srgbClr val="000000"/>
              </a:solidFill>
              <a:ea typeface="Calibri"/>
              <a:cs typeface="Times New Roman"/>
            </a:endParaRPr>
          </a:p>
          <a:p>
            <a:endParaRPr lang="en-US" sz="1100" dirty="0">
              <a:solidFill>
                <a:srgbClr val="000000"/>
              </a:solidFill>
              <a:ea typeface="Calibri"/>
              <a:cs typeface="Times New Roman"/>
            </a:endParaRPr>
          </a:p>
          <a:p>
            <a:endParaRPr lang="en-US" sz="1100" dirty="0">
              <a:solidFill>
                <a:srgbClr val="000000"/>
              </a:solidFill>
              <a:ea typeface="Calibri"/>
              <a:cs typeface="Times New Roman"/>
            </a:endParaRPr>
          </a:p>
          <a:p>
            <a:endParaRPr lang="en-US" sz="1100" dirty="0">
              <a:solidFill>
                <a:srgbClr val="000000"/>
              </a:solidFill>
              <a:ea typeface="Calibri"/>
              <a:cs typeface="Times New Roman"/>
            </a:endParaRPr>
          </a:p>
          <a:p>
            <a:pPr lvl="0">
              <a:tabLst>
                <a:tab pos="5429250" algn="l"/>
              </a:tabLst>
            </a:pPr>
            <a:r>
              <a:rPr lang="en-US" sz="1600" dirty="0">
                <a:solidFill>
                  <a:srgbClr val="CC9900"/>
                </a:solidFill>
                <a:ea typeface="Calibri"/>
                <a:cs typeface="Times New Roman"/>
              </a:rPr>
              <a:t>Competencies for My Career Growth </a:t>
            </a:r>
            <a:r>
              <a:rPr lang="en-US" sz="1600" baseline="30000" dirty="0">
                <a:solidFill>
                  <a:srgbClr val="CC9900"/>
                </a:solidFill>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p>
          <a:p>
            <a:pPr lvl="0">
              <a:tabLst>
                <a:tab pos="5429250" algn="l"/>
              </a:tabLst>
            </a:pPr>
            <a:endParaRPr lang="en-US" sz="2000" baseline="30000" dirty="0">
              <a:solidFill>
                <a:srgbClr val="CC9900"/>
              </a:solidFill>
              <a:latin typeface="Calibri" panose="020F0502020204030204" pitchFamily="34" charset="0"/>
              <a:ea typeface="Calibri"/>
              <a:cs typeface="Times New Roman" panose="02020603050405020304" pitchFamily="18" charset="0"/>
              <a:sym typeface="Webdings" panose="05030102010509060703" pitchFamily="18" charset="2"/>
            </a:endParaRPr>
          </a:p>
          <a:p>
            <a:pPr lvl="0" algn="r">
              <a:tabLst>
                <a:tab pos="5429250" algn="l"/>
              </a:tabLst>
            </a:pPr>
            <a:r>
              <a:rPr lang="en-US" sz="1200" b="1" dirty="0">
                <a:solidFill>
                  <a:srgbClr val="404040"/>
                </a:solidFill>
                <a:ea typeface="Calibri"/>
                <a:cs typeface="Times New Roman"/>
              </a:rPr>
              <a:t>Selected Competencies:  1</a:t>
            </a:r>
            <a:endParaRPr lang="en-US" sz="1200" dirty="0">
              <a:solidFill>
                <a:prstClr val="black"/>
              </a:solidFill>
              <a:ea typeface="Calibri"/>
              <a:cs typeface="Times New Roman"/>
            </a:endParaRPr>
          </a:p>
          <a:p>
            <a:pPr lvl="0" algn="ctr">
              <a:tabLst>
                <a:tab pos="5429250" algn="l"/>
              </a:tabLst>
            </a:pPr>
            <a:endParaRPr lang="en-US" sz="1600" dirty="0">
              <a:solidFill>
                <a:prstClr val="black"/>
              </a:solidFill>
              <a:ea typeface="Calibri"/>
              <a:cs typeface="Times New Roman"/>
            </a:endParaRPr>
          </a:p>
        </p:txBody>
      </p:sp>
      <p:sp>
        <p:nvSpPr>
          <p:cNvPr id="6"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20" name="Text Box 1"/>
          <p:cNvSpPr txBox="1"/>
          <p:nvPr/>
        </p:nvSpPr>
        <p:spPr>
          <a:xfrm>
            <a:off x="3839094" y="6629400"/>
            <a:ext cx="1463040" cy="182880"/>
          </a:xfrm>
          <a:prstGeom prst="rect">
            <a:avLst/>
          </a:prstGeom>
          <a:solidFill>
            <a:schemeClr val="accent5">
              <a:lumMod val="75000"/>
            </a:schemeClr>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ctr" anchorCtr="0" forceAA="0" compatLnSpc="1">
            <a:prstTxWarp prst="textNoShape">
              <a:avLst/>
            </a:prstTxWarp>
            <a:noAutofit/>
          </a:bodyPr>
          <a:lstStyle/>
          <a:p>
            <a:pPr marL="0" marR="0" algn="ctr">
              <a:spcBef>
                <a:spcPts val="0"/>
              </a:spcBef>
              <a:spcAft>
                <a:spcPts val="0"/>
              </a:spcAft>
            </a:pPr>
            <a:r>
              <a:rPr lang="en-US" sz="1100" b="1" dirty="0">
                <a:solidFill>
                  <a:srgbClr val="FFFFFF"/>
                </a:solidFill>
                <a:effectLst/>
                <a:ea typeface="Calibri"/>
                <a:cs typeface="Times New Roman"/>
              </a:rPr>
              <a:t>Save for Later</a:t>
            </a:r>
            <a:endParaRPr lang="en-US" sz="1100" dirty="0">
              <a:effectLst/>
              <a:ea typeface="Calibri"/>
              <a:cs typeface="Times New Roman"/>
            </a:endParaRPr>
          </a:p>
        </p:txBody>
      </p:sp>
      <p:sp>
        <p:nvSpPr>
          <p:cNvPr id="21" name="Text Box 4"/>
          <p:cNvSpPr txBox="1"/>
          <p:nvPr/>
        </p:nvSpPr>
        <p:spPr>
          <a:xfrm>
            <a:off x="5543536" y="6629400"/>
            <a:ext cx="1463040" cy="182880"/>
          </a:xfrm>
          <a:prstGeom prst="rect">
            <a:avLst/>
          </a:prstGeom>
          <a:solidFill>
            <a:schemeClr val="accent5">
              <a:lumMod val="75000"/>
            </a:schemeClr>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marL="0" marR="0" algn="ctr">
              <a:spcBef>
                <a:spcPts val="0"/>
              </a:spcBef>
              <a:spcAft>
                <a:spcPts val="0"/>
              </a:spcAft>
            </a:pPr>
            <a:r>
              <a:rPr lang="en-US" sz="1100" b="1">
                <a:solidFill>
                  <a:srgbClr val="FFFFFF"/>
                </a:solidFill>
                <a:effectLst/>
                <a:ea typeface="Calibri"/>
                <a:cs typeface="Times New Roman"/>
              </a:rPr>
              <a:t>Save and Next Step  </a:t>
            </a:r>
            <a:r>
              <a:rPr lang="en-US" sz="1100" b="1">
                <a:solidFill>
                  <a:srgbClr val="FFFFFF"/>
                </a:solidFill>
                <a:effectLst/>
                <a:ea typeface="Calibri"/>
                <a:cs typeface="Times New Roman"/>
                <a:sym typeface="Wingdings 3"/>
              </a:rPr>
              <a:t></a:t>
            </a:r>
            <a:endParaRPr lang="en-US" sz="1100">
              <a:effectLst/>
              <a:ea typeface="Calibri"/>
              <a:cs typeface="Times New Roman"/>
            </a:endParaRPr>
          </a:p>
        </p:txBody>
      </p:sp>
      <p:sp>
        <p:nvSpPr>
          <p:cNvPr id="22" name="Text Box 13"/>
          <p:cNvSpPr txBox="1"/>
          <p:nvPr/>
        </p:nvSpPr>
        <p:spPr>
          <a:xfrm>
            <a:off x="2128302" y="6629400"/>
            <a:ext cx="1463040" cy="182880"/>
          </a:xfrm>
          <a:prstGeom prst="rect">
            <a:avLst/>
          </a:prstGeom>
          <a:solidFill>
            <a:schemeClr val="accent5">
              <a:lumMod val="75000"/>
            </a:schemeClr>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ctr" anchorCtr="0" forceAA="0" compatLnSpc="1">
            <a:prstTxWarp prst="textNoShape">
              <a:avLst/>
            </a:prstTxWarp>
            <a:noAutofit/>
          </a:bodyPr>
          <a:lstStyle/>
          <a:p>
            <a:pPr marL="0" marR="0" algn="ctr">
              <a:spcBef>
                <a:spcPts val="0"/>
              </a:spcBef>
              <a:spcAft>
                <a:spcPts val="0"/>
              </a:spcAft>
            </a:pPr>
            <a:r>
              <a:rPr lang="en-US" sz="1100" b="1">
                <a:solidFill>
                  <a:srgbClr val="FFFFFF"/>
                </a:solidFill>
                <a:effectLst/>
                <a:ea typeface="Calibri"/>
                <a:cs typeface="Times New Roman"/>
              </a:rPr>
              <a:t>Cancel</a:t>
            </a:r>
            <a:endParaRPr lang="en-US" sz="1100">
              <a:effectLst/>
              <a:ea typeface="Calibri"/>
              <a:cs typeface="Times New Roman"/>
            </a:endParaRPr>
          </a:p>
        </p:txBody>
      </p:sp>
      <p:graphicFrame>
        <p:nvGraphicFramePr>
          <p:cNvPr id="32" name="Table 31"/>
          <p:cNvGraphicFramePr>
            <a:graphicFrameLocks noGrp="1"/>
          </p:cNvGraphicFramePr>
          <p:nvPr/>
        </p:nvGraphicFramePr>
        <p:xfrm>
          <a:off x="454428" y="2290062"/>
          <a:ext cx="8232372" cy="731520"/>
        </p:xfrm>
        <a:graphic>
          <a:graphicData uri="http://schemas.openxmlformats.org/drawingml/2006/table">
            <a:tbl>
              <a:tblPr firstRow="1" firstCol="1" bandRow="1"/>
              <a:tblGrid>
                <a:gridCol w="7394172">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162918">
                <a:tc>
                  <a:txBody>
                    <a:bodyPr/>
                    <a:lstStyle/>
                    <a:p>
                      <a:pPr marL="0" marR="0">
                        <a:spcBef>
                          <a:spcPts val="0"/>
                        </a:spcBef>
                        <a:spcAft>
                          <a:spcPts val="0"/>
                        </a:spcAft>
                      </a:pPr>
                      <a:r>
                        <a:rPr lang="en-US" sz="1100" dirty="0">
                          <a:solidFill>
                            <a:srgbClr val="CC9900"/>
                          </a:solidFill>
                          <a:effectLst/>
                          <a:latin typeface="Calibri" panose="020F0502020204030204" pitchFamily="34" charset="0"/>
                          <a:ea typeface="Calibri" panose="020F0502020204030204" pitchFamily="34" charset="0"/>
                          <a:cs typeface="Times New Roman" panose="02020603050405020304" pitchFamily="18" charset="0"/>
                        </a:rPr>
                        <a:t>Leadership Competencies </a:t>
                      </a:r>
                      <a:r>
                        <a:rPr lang="en-US" sz="1100" baseline="30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lnL>
                      <a:noFill/>
                    </a:lnL>
                    <a:lnR w="12700" cap="flat" cmpd="sng" algn="ctr">
                      <a:solidFill>
                        <a:srgbClr val="C4BC96"/>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9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For My Career Growth</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948A54"/>
                    </a:solidFill>
                  </a:tcPr>
                </a:tc>
                <a:extLst>
                  <a:ext uri="{0D108BD9-81ED-4DB2-BD59-A6C34878D82A}">
                    <a16:rowId xmlns:a16="http://schemas.microsoft.com/office/drawing/2014/main" val="10000"/>
                  </a:ext>
                </a:extLst>
              </a:tr>
              <a:tr h="135765">
                <a:tc gridSpan="2">
                  <a:txBody>
                    <a:bodyPr/>
                    <a:lstStyle/>
                    <a:p>
                      <a:pPr marL="0" marR="0">
                        <a:spcBef>
                          <a:spcPts val="0"/>
                        </a:spcBef>
                        <a:spcAft>
                          <a:spcPts val="0"/>
                        </a:spcAft>
                      </a:pPr>
                      <a:r>
                        <a:rPr lang="en-US" sz="10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Building Coalitions </a:t>
                      </a:r>
                      <a:r>
                        <a:rPr lang="en-US" sz="10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lnL>
                      <a:noFill/>
                    </a:lnL>
                    <a:lnR w="12700" cap="flat" cmpd="sng" algn="ctr">
                      <a:solidFill>
                        <a:srgbClr val="C4BC96"/>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31849B"/>
                    </a:solidFill>
                  </a:tcPr>
                </a:tc>
                <a:tc hMerge="1">
                  <a:txBody>
                    <a:bodyPr/>
                    <a:lstStyle/>
                    <a:p>
                      <a:endParaRPr lang="en-US"/>
                    </a:p>
                  </a:txBody>
                  <a:tcPr/>
                </a:tc>
                <a:extLst>
                  <a:ext uri="{0D108BD9-81ED-4DB2-BD59-A6C34878D82A}">
                    <a16:rowId xmlns:a16="http://schemas.microsoft.com/office/drawing/2014/main" val="10001"/>
                  </a:ext>
                </a:extLst>
              </a:tr>
              <a:tr h="149341">
                <a:tc>
                  <a:txBody>
                    <a:bodyPr/>
                    <a:lstStyle/>
                    <a:p>
                      <a:pPr marL="0" marR="0">
                        <a:spcBef>
                          <a:spcPts val="500"/>
                        </a:spcBef>
                        <a:spcAft>
                          <a:spcPts val="500"/>
                        </a:spcAft>
                      </a:pPr>
                      <a:r>
                        <a:rPr lang="en-US" sz="1000" b="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Partnering </a:t>
                      </a:r>
                      <a:r>
                        <a:rPr lang="en-US" sz="1000"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 Develops networks and builds alliances; collaborates across boundaries to build strategic relationships and achieve common goals.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lnL>
                      <a:noFill/>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500"/>
                        </a:spcAft>
                        <a:buClrTx/>
                        <a:buSzTx/>
                        <a:buFontTx/>
                        <a:buNone/>
                        <a:tabLst/>
                        <a:defRPr/>
                      </a:pPr>
                      <a:r>
                        <a:rPr kumimoji="0" lang="en-US" sz="900" b="1" i="0" u="none" strike="noStrike" kern="1200" cap="none" spc="0" normalizeH="0" baseline="0" noProof="0" dirty="0">
                          <a:ln>
                            <a:noFill/>
                          </a:ln>
                          <a:solidFill>
                            <a:srgbClr val="7F7F7F"/>
                          </a:solidFill>
                          <a:effectLst/>
                          <a:uLnTx/>
                          <a:uFillTx/>
                          <a:latin typeface="+mn-lt"/>
                          <a:ea typeface="Calibri"/>
                          <a:cs typeface="Times New Roman"/>
                          <a:sym typeface="Wingdings"/>
                        </a:rPr>
                        <a:t></a:t>
                      </a:r>
                      <a:endParaRPr kumimoji="0" lang="en-US" sz="1000" b="0" i="0" u="none" strike="noStrike" kern="1200" cap="none" spc="0" normalizeH="0" baseline="0" noProof="0" dirty="0">
                        <a:ln>
                          <a:noFill/>
                        </a:ln>
                        <a:solidFill>
                          <a:prstClr val="black"/>
                        </a:solidFill>
                        <a:effectLst/>
                        <a:uLnTx/>
                        <a:uFillTx/>
                        <a:latin typeface="+mn-lt"/>
                        <a:ea typeface="Calibri"/>
                        <a:cs typeface="Times New Roman"/>
                      </a:endParaRPr>
                    </a:p>
                  </a:txBody>
                  <a:tcPr marL="61094" marR="61094"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33" name="Table 32"/>
          <p:cNvGraphicFramePr>
            <a:graphicFrameLocks noGrp="1"/>
          </p:cNvGraphicFramePr>
          <p:nvPr/>
        </p:nvGraphicFramePr>
        <p:xfrm>
          <a:off x="454428" y="3206687"/>
          <a:ext cx="8232372" cy="1341120"/>
        </p:xfrm>
        <a:graphic>
          <a:graphicData uri="http://schemas.openxmlformats.org/drawingml/2006/table">
            <a:tbl>
              <a:tblPr firstRow="1" firstCol="1" bandRow="1"/>
              <a:tblGrid>
                <a:gridCol w="7394172">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162918">
                <a:tc>
                  <a:txBody>
                    <a:bodyPr/>
                    <a:lstStyle/>
                    <a:p>
                      <a:pPr marL="0" marR="0">
                        <a:spcBef>
                          <a:spcPts val="0"/>
                        </a:spcBef>
                        <a:spcAft>
                          <a:spcPts val="0"/>
                        </a:spcAft>
                      </a:pPr>
                      <a:r>
                        <a:rPr lang="en-US" sz="1100" dirty="0">
                          <a:solidFill>
                            <a:srgbClr val="CC9900"/>
                          </a:solidFill>
                          <a:effectLst/>
                          <a:latin typeface="Calibri" panose="020F0502020204030204" pitchFamily="34" charset="0"/>
                          <a:ea typeface="Calibri" panose="020F0502020204030204" pitchFamily="34" charset="0"/>
                          <a:cs typeface="Times New Roman" panose="02020603050405020304" pitchFamily="18" charset="0"/>
                        </a:rPr>
                        <a:t>General and Technical Competencies </a:t>
                      </a:r>
                      <a:r>
                        <a:rPr lang="en-US" sz="1100" baseline="30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lnL>
                      <a:noFill/>
                    </a:lnL>
                    <a:lnR w="12700" cap="flat" cmpd="sng" algn="ctr">
                      <a:solidFill>
                        <a:srgbClr val="C4BC96"/>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9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For My Career Growth</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948A54"/>
                    </a:solidFill>
                  </a:tcPr>
                </a:tc>
                <a:extLst>
                  <a:ext uri="{0D108BD9-81ED-4DB2-BD59-A6C34878D82A}">
                    <a16:rowId xmlns:a16="http://schemas.microsoft.com/office/drawing/2014/main" val="10000"/>
                  </a:ext>
                </a:extLst>
              </a:tr>
              <a:tr h="135765">
                <a:tc gridSpan="2">
                  <a:txBody>
                    <a:bodyPr/>
                    <a:lstStyle/>
                    <a:p>
                      <a:pPr marL="0" marR="0">
                        <a:spcBef>
                          <a:spcPts val="0"/>
                        </a:spcBef>
                        <a:spcAft>
                          <a:spcPts val="0"/>
                        </a:spcAft>
                      </a:pPr>
                      <a:r>
                        <a:rPr lang="en-US" sz="10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General </a:t>
                      </a:r>
                      <a:r>
                        <a:rPr lang="en-US" sz="10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lnL>
                      <a:noFill/>
                    </a:lnL>
                    <a:lnR w="12700" cap="flat" cmpd="sng" algn="ctr">
                      <a:solidFill>
                        <a:srgbClr val="C4BC96"/>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31849B"/>
                    </a:solidFill>
                  </a:tcPr>
                </a:tc>
                <a:tc hMerge="1">
                  <a:txBody>
                    <a:bodyPr/>
                    <a:lstStyle/>
                    <a:p>
                      <a:endParaRPr lang="en-US"/>
                    </a:p>
                  </a:txBody>
                  <a:tcPr/>
                </a:tc>
                <a:extLst>
                  <a:ext uri="{0D108BD9-81ED-4DB2-BD59-A6C34878D82A}">
                    <a16:rowId xmlns:a16="http://schemas.microsoft.com/office/drawing/2014/main" val="10001"/>
                  </a:ext>
                </a:extLst>
              </a:tr>
              <a:tr h="271529">
                <a:tc>
                  <a:txBody>
                    <a:bodyPr/>
                    <a:lstStyle/>
                    <a:p>
                      <a:pPr marL="0" marR="0">
                        <a:spcBef>
                          <a:spcPts val="500"/>
                        </a:spcBef>
                        <a:spcAft>
                          <a:spcPts val="500"/>
                        </a:spcAft>
                      </a:pPr>
                      <a:r>
                        <a:rPr kumimoji="0" lang="en-US" sz="1000" b="1" i="0" u="none" strike="noStrike" kern="1200" cap="none" spc="0" normalizeH="0" baseline="0" noProof="0" dirty="0">
                          <a:ln>
                            <a:noFill/>
                          </a:ln>
                          <a:solidFill>
                            <a:schemeClr val="tx1">
                              <a:lumMod val="75000"/>
                              <a:lumOff val="2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Oral Communication (*)</a:t>
                      </a:r>
                      <a:r>
                        <a:rPr kumimoji="0" lang="en-US" sz="1000" b="0" i="0" u="none" strike="noStrike" kern="1200" cap="none" spc="0" normalizeH="0" baseline="0" noProof="0" dirty="0">
                          <a:ln>
                            <a:noFill/>
                          </a:ln>
                          <a:solidFill>
                            <a:schemeClr val="tx1">
                              <a:lumMod val="75000"/>
                              <a:lumOff val="2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 - Expresses information (for example, ideas or facts) to individuals or groups effectively, taking into account the audience and nature of the information (for example, technical, sensitive, controversial); makes clear and convincing oral presentations; listens to others, attends to nonverbal cues, and responds appropriately.</a:t>
                      </a:r>
                      <a:endParaRPr lang="en-US" sz="1000" dirty="0">
                        <a:solidFill>
                          <a:schemeClr val="tx1">
                            <a:lumMod val="75000"/>
                            <a:lumOff val="25000"/>
                          </a:schemeClr>
                        </a:solidFill>
                        <a:effectLst/>
                        <a:latin typeface="+mn-lt"/>
                        <a:ea typeface="Calibri"/>
                        <a:cs typeface="Times New Roman"/>
                      </a:endParaRPr>
                    </a:p>
                  </a:txBody>
                  <a:tcPr marL="61094" marR="61094" marT="0" marB="0">
                    <a:lnL>
                      <a:noFill/>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500"/>
                        </a:spcAft>
                        <a:buClrTx/>
                        <a:buSzTx/>
                        <a:buFontTx/>
                        <a:buNone/>
                        <a:tabLst/>
                        <a:defRPr/>
                      </a:pPr>
                      <a:r>
                        <a:rPr kumimoji="0" lang="en-US" sz="900" b="1" i="0" u="none" strike="noStrike" kern="1200" cap="none" spc="0" normalizeH="0" baseline="0" noProof="0" dirty="0">
                          <a:ln>
                            <a:noFill/>
                          </a:ln>
                          <a:solidFill>
                            <a:srgbClr val="7F7F7F"/>
                          </a:solidFill>
                          <a:effectLst/>
                          <a:uLnTx/>
                          <a:uFillTx/>
                          <a:latin typeface="+mn-lt"/>
                          <a:ea typeface="Calibri"/>
                          <a:cs typeface="Times New Roman"/>
                          <a:sym typeface="Wingdings"/>
                        </a:rPr>
                        <a:t></a:t>
                      </a:r>
                      <a:endParaRPr kumimoji="0" lang="en-US" sz="1000" b="0" i="0" u="none" strike="noStrike" kern="1200" cap="none" spc="0" normalizeH="0" baseline="0" noProof="0" dirty="0">
                        <a:ln>
                          <a:noFill/>
                        </a:ln>
                        <a:solidFill>
                          <a:prstClr val="black"/>
                        </a:solidFill>
                        <a:effectLst/>
                        <a:uLnTx/>
                        <a:uFillTx/>
                        <a:latin typeface="+mn-lt"/>
                        <a:ea typeface="Calibri"/>
                        <a:cs typeface="Times New Roman"/>
                      </a:endParaRPr>
                    </a:p>
                  </a:txBody>
                  <a:tcPr marL="61094" marR="61094"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extLst>
                  <a:ext uri="{0D108BD9-81ED-4DB2-BD59-A6C34878D82A}">
                    <a16:rowId xmlns:a16="http://schemas.microsoft.com/office/drawing/2014/main" val="10002"/>
                  </a:ext>
                </a:extLst>
              </a:tr>
              <a:tr h="135765">
                <a:tc gridSpan="2">
                  <a:txBody>
                    <a:bodyPr/>
                    <a:lstStyle/>
                    <a:p>
                      <a:pPr marL="0" marR="0">
                        <a:spcBef>
                          <a:spcPts val="0"/>
                        </a:spcBef>
                        <a:spcAft>
                          <a:spcPts val="0"/>
                        </a:spcAft>
                      </a:pPr>
                      <a:r>
                        <a:rPr lang="en-US" sz="10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Technical </a:t>
                      </a:r>
                      <a:r>
                        <a:rPr lang="en-US" sz="10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lnL>
                      <a:noFill/>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31849B"/>
                    </a:solidFill>
                  </a:tcPr>
                </a:tc>
                <a:tc hMerge="1">
                  <a:txBody>
                    <a:bodyPr/>
                    <a:lstStyle/>
                    <a:p>
                      <a:endParaRPr lang="en-US"/>
                    </a:p>
                  </a:txBody>
                  <a:tcPr/>
                </a:tc>
                <a:extLst>
                  <a:ext uri="{0D108BD9-81ED-4DB2-BD59-A6C34878D82A}">
                    <a16:rowId xmlns:a16="http://schemas.microsoft.com/office/drawing/2014/main" val="10003"/>
                  </a:ext>
                </a:extLst>
              </a:tr>
              <a:tr h="271529">
                <a:tc>
                  <a:txBody>
                    <a:bodyPr/>
                    <a:lstStyle/>
                    <a:p>
                      <a:pPr marL="0" marR="0">
                        <a:spcBef>
                          <a:spcPts val="600"/>
                        </a:spcBef>
                        <a:spcAft>
                          <a:spcPts val="600"/>
                        </a:spcAft>
                      </a:pPr>
                      <a:r>
                        <a:rPr lang="en-US" sz="1000" b="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Workforce Planning</a:t>
                      </a:r>
                      <a:r>
                        <a:rPr lang="en-US" sz="1000"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 - Knowledge of HR concepts, principles, and practices related to determining workload projections and current and future competency gaps to align human capital with organizational goals.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lnL>
                      <a:noFill/>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500"/>
                        </a:spcAft>
                        <a:buClrTx/>
                        <a:buSzTx/>
                        <a:buFontTx/>
                        <a:buNone/>
                        <a:tabLst/>
                        <a:defRPr/>
                      </a:pPr>
                      <a:r>
                        <a:rPr lang="en-US" sz="1000" b="1" dirty="0">
                          <a:solidFill>
                            <a:srgbClr val="7F7F7F"/>
                          </a:solidFill>
                          <a:effectLst/>
                          <a:latin typeface="+mn-lt"/>
                          <a:ea typeface="Calibri"/>
                          <a:cs typeface="Times New Roman"/>
                          <a:sym typeface="Wingdings"/>
                        </a:rPr>
                        <a:t></a:t>
                      </a:r>
                      <a:endParaRPr lang="en-US" sz="1050" dirty="0">
                        <a:effectLst/>
                        <a:latin typeface="+mn-lt"/>
                        <a:ea typeface="Calibri"/>
                        <a:cs typeface="Times New Roman"/>
                      </a:endParaRPr>
                    </a:p>
                  </a:txBody>
                  <a:tcPr marL="61094" marR="61094"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34" name="Text Box 1"/>
          <p:cNvSpPr txBox="1"/>
          <p:nvPr/>
        </p:nvSpPr>
        <p:spPr>
          <a:xfrm>
            <a:off x="1774998" y="1413512"/>
            <a:ext cx="2468880" cy="182880"/>
          </a:xfrm>
          <a:prstGeom prst="rect">
            <a:avLst/>
          </a:prstGeom>
          <a:solidFill>
            <a:schemeClr val="bg1"/>
          </a:solidFill>
          <a:ln w="6350">
            <a:solidFill>
              <a:schemeClr val="accent5">
                <a:lumMod val="75000"/>
              </a:schemeClr>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ctr" anchorCtr="0" forceAA="0" compatLnSpc="1">
            <a:prstTxWarp prst="textNoShape">
              <a:avLst/>
            </a:prstTxWarp>
            <a:noAutofit/>
          </a:bodyPr>
          <a:lstStyle/>
          <a:p>
            <a:pPr marL="0" marR="0" algn="ctr">
              <a:spcBef>
                <a:spcPts val="0"/>
              </a:spcBef>
              <a:spcAft>
                <a:spcPts val="0"/>
              </a:spcAft>
            </a:pPr>
            <a:r>
              <a:rPr lang="en-US" sz="1100" b="1" dirty="0">
                <a:solidFill>
                  <a:schemeClr val="accent5">
                    <a:lumMod val="75000"/>
                  </a:schemeClr>
                </a:solidFill>
                <a:ea typeface="Calibri"/>
                <a:cs typeface="Times New Roman"/>
              </a:rPr>
              <a:t>Competencies for My Position</a:t>
            </a:r>
            <a:endParaRPr lang="en-US" sz="1100" dirty="0">
              <a:solidFill>
                <a:schemeClr val="accent5">
                  <a:lumMod val="75000"/>
                </a:schemeClr>
              </a:solidFill>
              <a:effectLst/>
              <a:ea typeface="Calibri"/>
              <a:cs typeface="Times New Roman"/>
            </a:endParaRPr>
          </a:p>
        </p:txBody>
      </p:sp>
      <p:sp>
        <p:nvSpPr>
          <p:cNvPr id="35" name="Text Box 1"/>
          <p:cNvSpPr txBox="1"/>
          <p:nvPr/>
        </p:nvSpPr>
        <p:spPr>
          <a:xfrm>
            <a:off x="4776330" y="1413512"/>
            <a:ext cx="2468880" cy="182880"/>
          </a:xfrm>
          <a:prstGeom prst="rect">
            <a:avLst/>
          </a:prstGeom>
          <a:solidFill>
            <a:schemeClr val="bg1"/>
          </a:solidFill>
          <a:ln w="6350">
            <a:solidFill>
              <a:schemeClr val="accent5">
                <a:lumMod val="75000"/>
              </a:schemeClr>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ctr" anchorCtr="0" forceAA="0" compatLnSpc="1">
            <a:prstTxWarp prst="textNoShape">
              <a:avLst/>
            </a:prstTxWarp>
            <a:noAutofit/>
          </a:bodyPr>
          <a:lstStyle/>
          <a:p>
            <a:pPr marL="0" marR="0" algn="ctr">
              <a:spcBef>
                <a:spcPts val="0"/>
              </a:spcBef>
              <a:spcAft>
                <a:spcPts val="0"/>
              </a:spcAft>
            </a:pPr>
            <a:r>
              <a:rPr lang="en-US" sz="1100" b="1" dirty="0">
                <a:solidFill>
                  <a:schemeClr val="accent5">
                    <a:lumMod val="75000"/>
                  </a:schemeClr>
                </a:solidFill>
                <a:ea typeface="Calibri"/>
                <a:cs typeface="Times New Roman"/>
              </a:rPr>
              <a:t>Competencies for My Career Growth</a:t>
            </a:r>
            <a:endParaRPr lang="en-US" sz="1100" dirty="0">
              <a:solidFill>
                <a:schemeClr val="accent5">
                  <a:lumMod val="75000"/>
                </a:schemeClr>
              </a:solidFill>
              <a:effectLst/>
              <a:ea typeface="Calibri"/>
              <a:cs typeface="Times New Roman"/>
            </a:endParaRPr>
          </a:p>
        </p:txBody>
      </p:sp>
      <p:graphicFrame>
        <p:nvGraphicFramePr>
          <p:cNvPr id="37" name="Table 36"/>
          <p:cNvGraphicFramePr>
            <a:graphicFrameLocks noGrp="1"/>
          </p:cNvGraphicFramePr>
          <p:nvPr>
            <p:extLst>
              <p:ext uri="{D42A27DB-BD31-4B8C-83A1-F6EECF244321}">
                <p14:modId xmlns:p14="http://schemas.microsoft.com/office/powerpoint/2010/main" val="927798797"/>
              </p:ext>
            </p:extLst>
          </p:nvPr>
        </p:nvGraphicFramePr>
        <p:xfrm>
          <a:off x="457078" y="5490938"/>
          <a:ext cx="8232372" cy="881129"/>
        </p:xfrm>
        <a:graphic>
          <a:graphicData uri="http://schemas.openxmlformats.org/drawingml/2006/table">
            <a:tbl>
              <a:tblPr firstRow="1" firstCol="1" bandRow="1"/>
              <a:tblGrid>
                <a:gridCol w="383772">
                  <a:extLst>
                    <a:ext uri="{9D8B030D-6E8A-4147-A177-3AD203B41FA5}">
                      <a16:colId xmlns:a16="http://schemas.microsoft.com/office/drawing/2014/main" val="20000"/>
                    </a:ext>
                  </a:extLst>
                </a:gridCol>
                <a:gridCol w="7848600">
                  <a:extLst>
                    <a:ext uri="{9D8B030D-6E8A-4147-A177-3AD203B41FA5}">
                      <a16:colId xmlns:a16="http://schemas.microsoft.com/office/drawing/2014/main" val="20001"/>
                    </a:ext>
                  </a:extLst>
                </a:gridCol>
              </a:tblGrid>
              <a:tr h="135765">
                <a:tc gridSpan="2">
                  <a:txBody>
                    <a:bodyPr/>
                    <a:lstStyle/>
                    <a:p>
                      <a:pPr marL="0" marR="0">
                        <a:spcBef>
                          <a:spcPts val="0"/>
                        </a:spcBef>
                        <a:spcAft>
                          <a:spcPts val="0"/>
                        </a:spcAft>
                      </a:pPr>
                      <a:r>
                        <a:rPr lang="en-US" sz="10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Included</a:t>
                      </a:r>
                      <a:r>
                        <a:rPr lang="en-US" sz="1000" b="1" baseline="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in My </a:t>
                      </a:r>
                      <a:r>
                        <a:rPr lang="en-US" sz="10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Position </a:t>
                      </a:r>
                      <a:r>
                        <a:rPr lang="en-US" sz="10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lnL>
                      <a:noFill/>
                    </a:lnL>
                    <a:lnR w="12700" cap="flat" cmpd="sng" algn="ctr">
                      <a:solidFill>
                        <a:srgbClr val="C4BC96"/>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31849B"/>
                    </a:solidFill>
                  </a:tcPr>
                </a:tc>
                <a:tc hMerge="1">
                  <a:txBody>
                    <a:bodyPr/>
                    <a:lstStyle/>
                    <a:p>
                      <a:endParaRPr lang="en-US"/>
                    </a:p>
                  </a:txBody>
                  <a:tcPr/>
                </a:tc>
                <a:extLst>
                  <a:ext uri="{0D108BD9-81ED-4DB2-BD59-A6C34878D82A}">
                    <a16:rowId xmlns:a16="http://schemas.microsoft.com/office/drawing/2014/main" val="10000"/>
                  </a:ext>
                </a:extLst>
              </a:tr>
              <a:tr h="271529">
                <a:tc>
                  <a:txBody>
                    <a:bodyPr/>
                    <a:lstStyle/>
                    <a:p>
                      <a:pPr marL="0" marR="0" lvl="0" indent="0" algn="r" defTabSz="914400" rtl="0" eaLnBrk="1" fontAlgn="auto" latinLnBrk="0" hangingPunct="1">
                        <a:lnSpc>
                          <a:spcPct val="100000"/>
                        </a:lnSpc>
                        <a:spcBef>
                          <a:spcPts val="600"/>
                        </a:spcBef>
                        <a:spcAft>
                          <a:spcPts val="600"/>
                        </a:spcAft>
                        <a:buClrTx/>
                        <a:buSzTx/>
                        <a:buFontTx/>
                        <a:buNone/>
                        <a:tabLst/>
                        <a:defRPr/>
                      </a:pPr>
                      <a:r>
                        <a:rPr kumimoji="0" lang="en-US" sz="1000" b="0" i="0" u="none" strike="noStrike" kern="1200" cap="none" spc="0" normalizeH="0" baseline="0" noProof="0" dirty="0">
                          <a:ln>
                            <a:noFill/>
                          </a:ln>
                          <a:solidFill>
                            <a:srgbClr val="CC9900"/>
                          </a:solidFill>
                          <a:effectLst/>
                          <a:uLnTx/>
                          <a:uFillTx/>
                          <a:latin typeface="Calibri" panose="020F0502020204030204" pitchFamily="34" charset="0"/>
                          <a:ea typeface="Calibri" panose="020F0502020204030204" pitchFamily="34" charset="0"/>
                          <a:cs typeface="Times New Roman" panose="02020603050405020304" pitchFamily="18" charset="0"/>
                          <a:sym typeface="Wingdings 2" panose="05020102010507070707" pitchFamily="18" charset="2"/>
                        </a:rPr>
                        <a:t></a:t>
                      </a:r>
                      <a:endParaRPr kumimoji="0" lang="en-US" sz="1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lnL>
                      <a:noFill/>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600"/>
                        </a:spcBef>
                        <a:spcAft>
                          <a:spcPts val="600"/>
                        </a:spcAft>
                        <a:buClrTx/>
                        <a:buSzTx/>
                        <a:buFontTx/>
                        <a:buNone/>
                        <a:tabLst/>
                        <a:defRPr/>
                      </a:pPr>
                      <a:r>
                        <a:rPr kumimoji="0" lang="en-US" sz="1000" b="1" i="0" u="none" strike="noStrike" kern="1200" cap="none" spc="0" normalizeH="0" baseline="0" noProof="0" dirty="0">
                          <a:ln>
                            <a:noFill/>
                          </a:ln>
                          <a:solidFill>
                            <a:srgbClr val="595959"/>
                          </a:solidFill>
                          <a:effectLst/>
                          <a:uLnTx/>
                          <a:uFillTx/>
                          <a:latin typeface="Calibri" panose="020F0502020204030204" pitchFamily="34" charset="0"/>
                          <a:ea typeface="Calibri" panose="020F0502020204030204" pitchFamily="34" charset="0"/>
                          <a:cs typeface="Times New Roman" panose="02020603050405020304" pitchFamily="18" charset="0"/>
                        </a:rPr>
                        <a:t>Workforce Planning</a:t>
                      </a:r>
                      <a:r>
                        <a:rPr kumimoji="0" lang="en-US" sz="1000" b="0" i="0" u="none" strike="noStrike" kern="1200" cap="none" spc="0" normalizeH="0" baseline="0" noProof="0" dirty="0">
                          <a:ln>
                            <a:noFill/>
                          </a:ln>
                          <a:solidFill>
                            <a:srgbClr val="595959"/>
                          </a:solidFill>
                          <a:effectLst/>
                          <a:uLnTx/>
                          <a:uFillTx/>
                          <a:latin typeface="Calibri" panose="020F0502020204030204" pitchFamily="34" charset="0"/>
                          <a:ea typeface="Calibri" panose="020F0502020204030204" pitchFamily="34" charset="0"/>
                          <a:cs typeface="Times New Roman" panose="02020603050405020304" pitchFamily="18" charset="0"/>
                        </a:rPr>
                        <a:t> - Knowledge of HR concepts, principles, and practices related to determining workload projections and current and future competency gaps to align human capital with organizational goals.</a:t>
                      </a:r>
                      <a:endParaRPr kumimoji="0" lang="en-US" sz="1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extLst>
                  <a:ext uri="{0D108BD9-81ED-4DB2-BD59-A6C34878D82A}">
                    <a16:rowId xmlns:a16="http://schemas.microsoft.com/office/drawing/2014/main" val="10001"/>
                  </a:ext>
                </a:extLst>
              </a:tr>
              <a:tr h="135765">
                <a:tc gridSpan="2">
                  <a:txBody>
                    <a:bodyPr/>
                    <a:lstStyle/>
                    <a:p>
                      <a:pPr marL="0" marR="0">
                        <a:spcBef>
                          <a:spcPts val="0"/>
                        </a:spcBef>
                        <a:spcAft>
                          <a:spcPts val="0"/>
                        </a:spcAft>
                      </a:pPr>
                      <a:r>
                        <a:rPr lang="en-US" sz="10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Not Included in My Position </a:t>
                      </a:r>
                      <a:r>
                        <a:rPr lang="en-US" sz="10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lnL>
                      <a:noFill/>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31849B"/>
                    </a:solidFill>
                  </a:tcPr>
                </a:tc>
                <a:tc hMerge="1">
                  <a:txBody>
                    <a:bodyPr/>
                    <a:lstStyle/>
                    <a:p>
                      <a:endParaRPr lang="en-US"/>
                    </a:p>
                  </a:txBody>
                  <a:tcPr/>
                </a:tc>
                <a:extLst>
                  <a:ext uri="{0D108BD9-81ED-4DB2-BD59-A6C34878D82A}">
                    <a16:rowId xmlns:a16="http://schemas.microsoft.com/office/drawing/2014/main" val="10002"/>
                  </a:ext>
                </a:extLst>
              </a:tr>
              <a:tr h="271529">
                <a:tc>
                  <a:txBody>
                    <a:bodyPr/>
                    <a:lstStyle/>
                    <a:p>
                      <a:pPr marL="0" marR="0" lvl="0" indent="0" algn="r" defTabSz="914400" rtl="0" eaLnBrk="1" fontAlgn="auto" latinLnBrk="0" hangingPunct="1">
                        <a:lnSpc>
                          <a:spcPct val="100000"/>
                        </a:lnSpc>
                        <a:spcBef>
                          <a:spcPts val="600"/>
                        </a:spcBef>
                        <a:spcAft>
                          <a:spcPts val="60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lnL>
                      <a:noFill/>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600"/>
                        </a:spcBef>
                        <a:spcAft>
                          <a:spcPts val="600"/>
                        </a:spcAft>
                        <a:buClrTx/>
                        <a:buSzTx/>
                        <a:buFontTx/>
                        <a:buNone/>
                        <a:tabLst/>
                        <a:defRPr/>
                      </a:pPr>
                      <a:r>
                        <a:rPr kumimoji="0" lang="en-US" sz="1000" b="0" i="1"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None</a:t>
                      </a:r>
                    </a:p>
                  </a:txBody>
                  <a:tcPr marL="61094" marR="61094"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38" name="Text Box 6"/>
          <p:cNvSpPr txBox="1"/>
          <p:nvPr/>
        </p:nvSpPr>
        <p:spPr>
          <a:xfrm>
            <a:off x="3840480" y="4979699"/>
            <a:ext cx="1463040" cy="182880"/>
          </a:xfrm>
          <a:prstGeom prst="rect">
            <a:avLst/>
          </a:prstGeom>
          <a:solidFill>
            <a:schemeClr val="bg1"/>
          </a:solidFill>
          <a:ln w="6350">
            <a:solidFill>
              <a:schemeClr val="accent5">
                <a:lumMod val="75000"/>
              </a:schemeClr>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ctr" anchorCtr="0" forceAA="0" compatLnSpc="1">
            <a:prstTxWarp prst="textNoShape">
              <a:avLst/>
            </a:prstTxWarp>
            <a:noAutofit/>
          </a:bodyPr>
          <a:lstStyle/>
          <a:p>
            <a:pPr marL="0" marR="0" algn="ctr">
              <a:spcBef>
                <a:spcPts val="0"/>
              </a:spcBef>
              <a:spcAft>
                <a:spcPts val="0"/>
              </a:spcAft>
            </a:pPr>
            <a:r>
              <a:rPr lang="en-US" sz="1100" b="1" dirty="0">
                <a:solidFill>
                  <a:schemeClr val="accent5">
                    <a:lumMod val="75000"/>
                  </a:schemeClr>
                </a:solidFill>
                <a:effectLst/>
                <a:ea typeface="Calibri"/>
                <a:cs typeface="Times New Roman"/>
              </a:rPr>
              <a:t>Search Database</a:t>
            </a:r>
            <a:endParaRPr lang="en-US" sz="1100" dirty="0">
              <a:solidFill>
                <a:schemeClr val="accent5">
                  <a:lumMod val="75000"/>
                </a:schemeClr>
              </a:solidFill>
              <a:effectLst/>
              <a:ea typeface="Calibri"/>
              <a:cs typeface="Times New Roman"/>
            </a:endParaRPr>
          </a:p>
        </p:txBody>
      </p:sp>
      <p:sp>
        <p:nvSpPr>
          <p:cNvPr id="19" name="Rectangle 10"/>
          <p:cNvSpPr>
            <a:spLocks noChangeArrowheads="1"/>
          </p:cNvSpPr>
          <p:nvPr/>
        </p:nvSpPr>
        <p:spPr bwMode="auto">
          <a:xfrm>
            <a:off x="1075548" y="986345"/>
            <a:ext cx="7148111"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5429250" algn="l"/>
              </a:tabLst>
              <a:defRPr>
                <a:solidFill>
                  <a:schemeClr val="tx1"/>
                </a:solidFill>
                <a:latin typeface="Arial" pitchFamily="34" charset="0"/>
                <a:cs typeface="Arial" pitchFamily="34" charset="0"/>
              </a:defRPr>
            </a:lvl1pPr>
            <a:lvl2pPr fontAlgn="base">
              <a:spcBef>
                <a:spcPct val="0"/>
              </a:spcBef>
              <a:spcAft>
                <a:spcPct val="0"/>
              </a:spcAft>
              <a:tabLst>
                <a:tab pos="5429250" algn="l"/>
              </a:tabLst>
              <a:defRPr>
                <a:solidFill>
                  <a:schemeClr val="tx1"/>
                </a:solidFill>
                <a:latin typeface="Arial" pitchFamily="34" charset="0"/>
                <a:cs typeface="Arial" pitchFamily="34" charset="0"/>
              </a:defRPr>
            </a:lvl2pPr>
            <a:lvl3pPr fontAlgn="base">
              <a:spcBef>
                <a:spcPct val="0"/>
              </a:spcBef>
              <a:spcAft>
                <a:spcPct val="0"/>
              </a:spcAft>
              <a:tabLst>
                <a:tab pos="5429250" algn="l"/>
              </a:tabLst>
              <a:defRPr>
                <a:solidFill>
                  <a:schemeClr val="tx1"/>
                </a:solidFill>
                <a:latin typeface="Arial" pitchFamily="34" charset="0"/>
                <a:cs typeface="Arial" pitchFamily="34" charset="0"/>
              </a:defRPr>
            </a:lvl3pPr>
            <a:lvl4pPr fontAlgn="base">
              <a:spcBef>
                <a:spcPct val="0"/>
              </a:spcBef>
              <a:spcAft>
                <a:spcPct val="0"/>
              </a:spcAft>
              <a:tabLst>
                <a:tab pos="5429250" algn="l"/>
              </a:tabLst>
              <a:defRPr>
                <a:solidFill>
                  <a:schemeClr val="tx1"/>
                </a:solidFill>
                <a:latin typeface="Arial" pitchFamily="34" charset="0"/>
                <a:cs typeface="Arial" pitchFamily="34" charset="0"/>
              </a:defRPr>
            </a:lvl4pPr>
            <a:lvl5pPr fontAlgn="base">
              <a:spcBef>
                <a:spcPct val="0"/>
              </a:spcBef>
              <a:spcAft>
                <a:spcPct val="0"/>
              </a:spcAft>
              <a:tabLst>
                <a:tab pos="5429250" algn="l"/>
              </a:tabLst>
              <a:defRPr>
                <a:solidFill>
                  <a:schemeClr val="tx1"/>
                </a:solidFill>
                <a:latin typeface="Arial" pitchFamily="34" charset="0"/>
                <a:cs typeface="Arial" pitchFamily="34" charset="0"/>
              </a:defRPr>
            </a:lvl5pPr>
            <a:lvl6pPr fontAlgn="base">
              <a:spcBef>
                <a:spcPct val="0"/>
              </a:spcBef>
              <a:spcAft>
                <a:spcPct val="0"/>
              </a:spcAft>
              <a:tabLst>
                <a:tab pos="5429250" algn="l"/>
              </a:tabLst>
              <a:defRPr>
                <a:solidFill>
                  <a:schemeClr val="tx1"/>
                </a:solidFill>
                <a:latin typeface="Arial" pitchFamily="34" charset="0"/>
                <a:cs typeface="Arial" pitchFamily="34" charset="0"/>
              </a:defRPr>
            </a:lvl6pPr>
            <a:lvl7pPr fontAlgn="base">
              <a:spcBef>
                <a:spcPct val="0"/>
              </a:spcBef>
              <a:spcAft>
                <a:spcPct val="0"/>
              </a:spcAft>
              <a:tabLst>
                <a:tab pos="5429250" algn="l"/>
              </a:tabLst>
              <a:defRPr>
                <a:solidFill>
                  <a:schemeClr val="tx1"/>
                </a:solidFill>
                <a:latin typeface="Arial" pitchFamily="34" charset="0"/>
                <a:cs typeface="Arial" pitchFamily="34" charset="0"/>
              </a:defRPr>
            </a:lvl7pPr>
            <a:lvl8pPr fontAlgn="base">
              <a:spcBef>
                <a:spcPct val="0"/>
              </a:spcBef>
              <a:spcAft>
                <a:spcPct val="0"/>
              </a:spcAft>
              <a:tabLst>
                <a:tab pos="5429250" algn="l"/>
              </a:tabLst>
              <a:defRPr>
                <a:solidFill>
                  <a:schemeClr val="tx1"/>
                </a:solidFill>
                <a:latin typeface="Arial" pitchFamily="34" charset="0"/>
                <a:cs typeface="Arial" pitchFamily="34" charset="0"/>
              </a:defRPr>
            </a:lvl8pPr>
            <a:lvl9pPr fontAlgn="base">
              <a:spcBef>
                <a:spcPct val="0"/>
              </a:spcBef>
              <a:spcAft>
                <a:spcPct val="0"/>
              </a:spcAft>
              <a:tabLst>
                <a:tab pos="5429250" algn="l"/>
              </a:tabLst>
              <a:defRPr>
                <a:solidFill>
                  <a:schemeClr val="tx1"/>
                </a:solidFill>
                <a:latin typeface="Arial" pitchFamily="34" charset="0"/>
                <a:cs typeface="Arial" pitchFamily="34" charset="0"/>
              </a:defRPr>
            </a:lvl9pPr>
          </a:lstStyle>
          <a:p>
            <a:pPr lvl="0" algn="ct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rPr>
              <a:t>   </a:t>
            </a:r>
            <a:r>
              <a:rPr kumimoji="0" lang="en-US" altLang="en-US" sz="1100" b="1" i="0" u="sng" strike="noStrike" cap="none" normalizeH="0" baseline="0" dirty="0">
                <a:ln>
                  <a:noFill/>
                </a:ln>
                <a:solidFill>
                  <a:srgbClr val="31849B"/>
                </a:solidFill>
                <a:effectLst/>
                <a:latin typeface="Calibri" pitchFamily="34" charset="0"/>
                <a:ea typeface="Calibri" pitchFamily="34" charset="0"/>
                <a:cs typeface="Times New Roman" pitchFamily="18" charset="0"/>
              </a:rPr>
              <a:t>Step 1 </a:t>
            </a:r>
            <a:r>
              <a:rPr lang="en-US" altLang="en-US" sz="1100" b="1" u="sng" dirty="0">
                <a:solidFill>
                  <a:srgbClr val="31849B"/>
                </a:solidFill>
                <a:latin typeface="Calibri" pitchFamily="34" charset="0"/>
                <a:ea typeface="Calibri" pitchFamily="34" charset="0"/>
                <a:cs typeface="Times New Roman" pitchFamily="18" charset="0"/>
              </a:rPr>
              <a:t>-</a:t>
            </a:r>
            <a:r>
              <a:rPr kumimoji="0" lang="en-US" altLang="en-US" sz="1100" b="1" i="0" u="sng" strike="noStrike" cap="none" normalizeH="0" baseline="0" dirty="0">
                <a:ln>
                  <a:noFill/>
                </a:ln>
                <a:solidFill>
                  <a:srgbClr val="31849B"/>
                </a:solidFill>
                <a:effectLst/>
                <a:latin typeface="Calibri" pitchFamily="34" charset="0"/>
                <a:ea typeface="Calibri" pitchFamily="34" charset="0"/>
                <a:cs typeface="Times New Roman" pitchFamily="18" charset="0"/>
              </a:rPr>
              <a:t> Review and Add Competencies</a:t>
            </a:r>
            <a:r>
              <a:rPr kumimoji="0" lang="en-US" altLang="en-US" sz="1100" b="1" i="0" strike="noStrike" cap="none" normalizeH="0" baseline="0" dirty="0">
                <a:ln>
                  <a:noFill/>
                </a:ln>
                <a:solidFill>
                  <a:srgbClr val="31849B"/>
                </a:solidFill>
                <a:effectLst/>
                <a:latin typeface="Calibri" pitchFamily="34" charset="0"/>
                <a:ea typeface="Calibri" pitchFamily="34" charset="0"/>
                <a:cs typeface="Times New Roman" pitchFamily="18" charset="0"/>
              </a:rPr>
              <a:t>  </a:t>
            </a:r>
            <a:r>
              <a:rPr lang="en-US" altLang="en-US" sz="1100" b="1" dirty="0">
                <a:solidFill>
                  <a:srgbClr val="31849B"/>
                </a:solidFill>
                <a:latin typeface="Calibri" pitchFamily="34" charset="0"/>
                <a:ea typeface="Calibri" pitchFamily="34" charset="0"/>
                <a:cs typeface="Times New Roman" pitchFamily="18" charset="0"/>
                <a:sym typeface="Wingdings" pitchFamily="2" charset="2"/>
              </a:rPr>
              <a:t>  </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rPr>
              <a:t> </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          Step 2 </a:t>
            </a:r>
            <a:r>
              <a:rPr lang="en-US" altLang="en-US" sz="1100" b="1" dirty="0">
                <a:solidFill>
                  <a:srgbClr val="31849B"/>
                </a:solidFill>
                <a:latin typeface="Calibri" pitchFamily="34" charset="0"/>
                <a:ea typeface="Calibri" pitchFamily="34" charset="0"/>
                <a:cs typeface="Times New Roman" pitchFamily="18" charset="0"/>
                <a:sym typeface="Wingdings" pitchFamily="2" charset="2"/>
              </a:rPr>
              <a:t>-</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 </a:t>
            </a:r>
            <a:r>
              <a:rPr lang="en-US" altLang="en-US" sz="1100" b="1" dirty="0">
                <a:solidFill>
                  <a:srgbClr val="31849B"/>
                </a:solidFill>
                <a:latin typeface="Calibri" pitchFamily="34" charset="0"/>
                <a:ea typeface="Calibri" pitchFamily="34" charset="0"/>
                <a:cs typeface="Times New Roman" pitchFamily="18" charset="0"/>
                <a:sym typeface="Wingdings" pitchFamily="2" charset="2"/>
              </a:rPr>
              <a:t>Conduct Self-Assessment</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    </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rPr>
              <a:t> </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          Step 3 </a:t>
            </a:r>
            <a:r>
              <a:rPr lang="en-US" altLang="en-US" sz="1100" b="1" dirty="0">
                <a:solidFill>
                  <a:srgbClr val="31849B"/>
                </a:solidFill>
                <a:latin typeface="Calibri" pitchFamily="34" charset="0"/>
                <a:ea typeface="Calibri" pitchFamily="34" charset="0"/>
                <a:cs typeface="Times New Roman" pitchFamily="18" charset="0"/>
                <a:sym typeface="Wingdings" pitchFamily="2" charset="2"/>
              </a:rPr>
              <a:t>-</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 Review and Send</a:t>
            </a:r>
            <a:endParaRPr kumimoji="0" lang="en-US" altLang="en-US" sz="800" b="0" i="0" u="none" strike="noStrike" cap="none" normalizeH="0" baseline="0" dirty="0">
              <a:ln>
                <a:noFill/>
              </a:ln>
              <a:solidFill>
                <a:schemeClr val="tx1"/>
              </a:solidFill>
              <a:effectLst/>
              <a:latin typeface="Arial" pitchFamily="34" charset="0"/>
              <a:cs typeface="Arial" pitchFamily="34" charset="0"/>
              <a:sym typeface="Wingdings" pitchFamily="2" charset="2"/>
            </a:endParaRPr>
          </a:p>
          <a:p>
            <a:pPr marL="0" marR="0" lvl="0" indent="0" algn="ctr" defTabSz="914400" rtl="0" eaLnBrk="0" fontAlgn="base" latinLnBrk="0" hangingPunct="0">
              <a:lnSpc>
                <a:spcPct val="100000"/>
              </a:lnSpc>
              <a:spcBef>
                <a:spcPct val="0"/>
              </a:spcBef>
              <a:spcAft>
                <a:spcPct val="0"/>
              </a:spcAft>
              <a:buClrTx/>
              <a:buSzTx/>
              <a:buFontTx/>
              <a:buNone/>
              <a:tabLst>
                <a:tab pos="5429250" algn="l"/>
              </a:tabLst>
            </a:pPr>
            <a:endPar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endParaRPr>
          </a:p>
        </p:txBody>
      </p:sp>
      <p:sp>
        <p:nvSpPr>
          <p:cNvPr id="23" name="Oval 12"/>
          <p:cNvSpPr>
            <a:spLocks noChangeArrowheads="1"/>
          </p:cNvSpPr>
          <p:nvPr/>
        </p:nvSpPr>
        <p:spPr bwMode="auto">
          <a:xfrm>
            <a:off x="6400800" y="1039651"/>
            <a:ext cx="182563" cy="182563"/>
          </a:xfrm>
          <a:prstGeom prst="ellipse">
            <a:avLst/>
          </a:prstGeom>
          <a:solidFill>
            <a:srgbClr val="A5A5A5"/>
          </a:solidFill>
          <a:ln>
            <a:noFill/>
          </a:ln>
          <a:extLst>
            <a:ext uri="{91240B29-F687-4F45-9708-019B960494DF}">
              <a14:hiddenLine xmlns:a14="http://schemas.microsoft.com/office/drawing/2010/main" w="3175">
                <a:solidFill>
                  <a:srgbClr val="000000"/>
                </a:solidFill>
                <a:round/>
                <a:headEnd/>
                <a:tailEnd/>
              </a14:hiddenLine>
            </a:ext>
          </a:extLst>
        </p:spPr>
        <p:txBody>
          <a:bodyPr vert="horz" wrap="squar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24" name="Oval 6"/>
          <p:cNvSpPr>
            <a:spLocks noChangeArrowheads="1"/>
          </p:cNvSpPr>
          <p:nvPr/>
        </p:nvSpPr>
        <p:spPr bwMode="auto">
          <a:xfrm>
            <a:off x="3870540" y="1044291"/>
            <a:ext cx="182563" cy="182563"/>
          </a:xfrm>
          <a:prstGeom prst="ellipse">
            <a:avLst/>
          </a:prstGeom>
          <a:solidFill>
            <a:srgbClr val="A5A5A5"/>
          </a:solidFill>
          <a:ln>
            <a:noFill/>
          </a:ln>
          <a:extLst>
            <a:ext uri="{91240B29-F687-4F45-9708-019B960494DF}">
              <a14:hiddenLine xmlns:a14="http://schemas.microsoft.com/office/drawing/2010/main" w="3175">
                <a:solidFill>
                  <a:srgbClr val="000000"/>
                </a:solidFill>
                <a:round/>
                <a:headEnd/>
                <a:tailEnd/>
              </a14:hiddenLine>
            </a:ext>
          </a:extLst>
        </p:spPr>
        <p:txBody>
          <a:bodyPr vert="horz" wrap="squar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25" name="Oval 10"/>
          <p:cNvSpPr>
            <a:spLocks noChangeArrowheads="1"/>
          </p:cNvSpPr>
          <p:nvPr/>
        </p:nvSpPr>
        <p:spPr bwMode="auto">
          <a:xfrm>
            <a:off x="1019019" y="1041512"/>
            <a:ext cx="182562" cy="182562"/>
          </a:xfrm>
          <a:prstGeom prst="ellipse">
            <a:avLst/>
          </a:prstGeom>
          <a:solidFill>
            <a:srgbClr val="A5A5A5"/>
          </a:solidFill>
          <a:ln>
            <a:noFill/>
          </a:ln>
          <a:extLst>
            <a:ext uri="{91240B29-F687-4F45-9708-019B960494DF}">
              <a14:hiddenLine xmlns:a14="http://schemas.microsoft.com/office/drawing/2010/main" w="3175">
                <a:solidFill>
                  <a:srgbClr val="000000"/>
                </a:solidFill>
                <a:round/>
                <a:headEnd/>
                <a:tailEnd/>
              </a14:hiddenLine>
            </a:ext>
          </a:extLst>
        </p:spPr>
        <p:txBody>
          <a:bodyPr vert="horz" wrap="squar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26" name="TextBox 25"/>
          <p:cNvSpPr txBox="1"/>
          <p:nvPr/>
        </p:nvSpPr>
        <p:spPr>
          <a:xfrm>
            <a:off x="2971242" y="524754"/>
            <a:ext cx="3201517" cy="430887"/>
          </a:xfrm>
          <a:prstGeom prst="rect">
            <a:avLst/>
          </a:prstGeom>
          <a:noFill/>
        </p:spPr>
        <p:txBody>
          <a:bodyPr wrap="none" rtlCol="0">
            <a:spAutoFit/>
          </a:bodyPr>
          <a:lstStyle/>
          <a:p>
            <a:r>
              <a:rPr lang="en-US" sz="2200" b="1" dirty="0">
                <a:solidFill>
                  <a:srgbClr val="CC9900"/>
                </a:solidFill>
              </a:rPr>
              <a:t>Complete My Assessment</a:t>
            </a:r>
            <a:endParaRPr lang="en-US" sz="2200" dirty="0">
              <a:solidFill>
                <a:srgbClr val="CC9900"/>
              </a:solidFill>
            </a:endParaRPr>
          </a:p>
        </p:txBody>
      </p:sp>
    </p:spTree>
    <p:extLst>
      <p:ext uri="{BB962C8B-B14F-4D97-AF65-F5344CB8AC3E}">
        <p14:creationId xmlns:p14="http://schemas.microsoft.com/office/powerpoint/2010/main" val="137534307"/>
      </p:ext>
    </p:extLst>
  </p:cSld>
  <p:clrMapOvr>
    <a:masterClrMapping/>
  </p:clrMapOvr>
  <p:transition spd="slow">
    <p:push dir="d"/>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37160" y="228600"/>
            <a:ext cx="8869680" cy="261610"/>
          </a:xfrm>
          <a:prstGeom prst="rect">
            <a:avLst/>
          </a:prstGeom>
          <a:solidFill>
            <a:schemeClr val="tx1">
              <a:lumMod val="85000"/>
              <a:lumOff val="15000"/>
            </a:schemeClr>
          </a:solidFill>
        </p:spPr>
        <p:txBody>
          <a:bodyPr wrap="square" rtlCol="0">
            <a:spAutoFit/>
          </a:bodyPr>
          <a:lstStyle/>
          <a:p>
            <a:pPr>
              <a:tabLst>
                <a:tab pos="3138488" algn="l"/>
              </a:tabLst>
            </a:pPr>
            <a:r>
              <a:rPr lang="en-US" sz="1100" b="1" dirty="0">
                <a:solidFill>
                  <a:srgbClr val="FFFFFF"/>
                </a:solidFill>
                <a:ea typeface="Calibri"/>
                <a:cs typeface="Times New Roman"/>
              </a:rPr>
              <a:t> Home				</a:t>
            </a:r>
            <a:r>
              <a:rPr lang="en-US" sz="1100" b="1" dirty="0">
                <a:solidFill>
                  <a:schemeClr val="bg1"/>
                </a:solidFill>
                <a:ea typeface="Calibri"/>
                <a:cs typeface="Times New Roman"/>
              </a:rPr>
              <a:t>	Help </a:t>
            </a:r>
            <a:r>
              <a:rPr lang="en-US" sz="1100" b="1" dirty="0">
                <a:solidFill>
                  <a:schemeClr val="bg1"/>
                </a:solidFill>
                <a:ea typeface="Calibri"/>
                <a:cs typeface="Times New Roman"/>
                <a:sym typeface="Wingdings 3"/>
              </a:rPr>
              <a:t>          Goofy Goof – Sign Out</a:t>
            </a:r>
            <a:r>
              <a:rPr lang="en-US" sz="1100" b="1" dirty="0">
                <a:solidFill>
                  <a:srgbClr val="FFFFFF"/>
                </a:solidFill>
                <a:ea typeface="Calibri"/>
                <a:cs typeface="Times New Roman"/>
              </a:rPr>
              <a:t> </a:t>
            </a:r>
            <a:endParaRPr lang="en-US" sz="1100" u="sng" dirty="0"/>
          </a:p>
        </p:txBody>
      </p:sp>
      <p:sp>
        <p:nvSpPr>
          <p:cNvPr id="18" name="TextBox 17"/>
          <p:cNvSpPr txBox="1"/>
          <p:nvPr/>
        </p:nvSpPr>
        <p:spPr>
          <a:xfrm>
            <a:off x="228599" y="1878971"/>
            <a:ext cx="8534401" cy="3498394"/>
          </a:xfrm>
          <a:prstGeom prst="rect">
            <a:avLst/>
          </a:prstGeom>
          <a:noFill/>
        </p:spPr>
        <p:txBody>
          <a:bodyPr wrap="square" rtlCol="0">
            <a:spAutoFit/>
          </a:bodyPr>
          <a:lstStyle/>
          <a:p>
            <a:pPr>
              <a:tabLst>
                <a:tab pos="5429250" algn="l"/>
              </a:tabLst>
            </a:pPr>
            <a:r>
              <a:rPr lang="en-US" sz="1600" dirty="0">
                <a:solidFill>
                  <a:srgbClr val="CC9900"/>
                </a:solidFill>
                <a:ea typeface="Calibri"/>
                <a:cs typeface="Times New Roman"/>
              </a:rPr>
              <a:t>Competencies for My Position </a:t>
            </a:r>
            <a:r>
              <a:rPr lang="en-US" sz="1600" baseline="30000" dirty="0">
                <a:solidFill>
                  <a:srgbClr val="CC9900"/>
                </a:solidFill>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r>
              <a:rPr lang="en-US" sz="1600" dirty="0">
                <a:solidFill>
                  <a:srgbClr val="CC9900"/>
                </a:solidFill>
                <a:ea typeface="Calibri"/>
                <a:cs typeface="Times New Roman"/>
              </a:rPr>
              <a:t> </a:t>
            </a:r>
            <a:r>
              <a:rPr lang="en-US" sz="1600" dirty="0">
                <a:solidFill>
                  <a:srgbClr val="FFC000"/>
                </a:solidFill>
                <a:ea typeface="Calibri"/>
                <a:cs typeface="Times New Roman"/>
              </a:rPr>
              <a:t> </a:t>
            </a:r>
          </a:p>
          <a:p>
            <a:pPr>
              <a:tabLst>
                <a:tab pos="5429250" algn="l"/>
              </a:tabLst>
            </a:pPr>
            <a:endParaRPr lang="en-US" sz="600" dirty="0">
              <a:ea typeface="Calibri"/>
              <a:cs typeface="Times New Roman"/>
            </a:endParaRPr>
          </a:p>
          <a:p>
            <a:pPr>
              <a:tabLst>
                <a:tab pos="5429250" algn="l"/>
              </a:tabLst>
            </a:pPr>
            <a:endParaRPr lang="en-US" sz="600" dirty="0">
              <a:ea typeface="Calibri"/>
              <a:cs typeface="Times New Roman"/>
            </a:endParaRPr>
          </a:p>
          <a:p>
            <a:pPr lvl="0" algn="r"/>
            <a:r>
              <a:rPr lang="en-US" sz="1000" i="1" dirty="0">
                <a:solidFill>
                  <a:srgbClr val="7F7F7F"/>
                </a:solidFill>
                <a:ea typeface="Calibri"/>
                <a:cs typeface="Times New Roman"/>
              </a:rPr>
              <a:t> </a:t>
            </a:r>
            <a:endParaRPr lang="en-US" sz="1100" dirty="0">
              <a:ea typeface="Calibri"/>
              <a:cs typeface="Times New Roman"/>
            </a:endParaRPr>
          </a:p>
          <a:p>
            <a:r>
              <a:rPr lang="en-US" sz="1100" dirty="0">
                <a:solidFill>
                  <a:srgbClr val="000000"/>
                </a:solidFill>
                <a:ea typeface="Calibri"/>
                <a:cs typeface="Times New Roman"/>
              </a:rPr>
              <a:t> </a:t>
            </a:r>
          </a:p>
          <a:p>
            <a:endParaRPr lang="en-US" sz="1100" dirty="0">
              <a:solidFill>
                <a:srgbClr val="000000"/>
              </a:solidFill>
              <a:ea typeface="Calibri"/>
              <a:cs typeface="Times New Roman"/>
            </a:endParaRPr>
          </a:p>
          <a:p>
            <a:endParaRPr lang="en-US" sz="1100" dirty="0">
              <a:solidFill>
                <a:srgbClr val="000000"/>
              </a:solidFill>
              <a:ea typeface="Calibri"/>
              <a:cs typeface="Times New Roman"/>
            </a:endParaRPr>
          </a:p>
          <a:p>
            <a:endParaRPr lang="en-US" sz="1100" dirty="0">
              <a:solidFill>
                <a:srgbClr val="000000"/>
              </a:solidFill>
              <a:ea typeface="Calibri"/>
              <a:cs typeface="Times New Roman"/>
            </a:endParaRPr>
          </a:p>
          <a:p>
            <a:endParaRPr lang="en-US" sz="1100" dirty="0">
              <a:solidFill>
                <a:srgbClr val="000000"/>
              </a:solidFill>
              <a:ea typeface="Calibri"/>
              <a:cs typeface="Times New Roman"/>
            </a:endParaRPr>
          </a:p>
          <a:p>
            <a:endParaRPr lang="en-US" sz="1100" dirty="0">
              <a:solidFill>
                <a:srgbClr val="000000"/>
              </a:solidFill>
              <a:ea typeface="Calibri"/>
              <a:cs typeface="Times New Roman"/>
            </a:endParaRPr>
          </a:p>
          <a:p>
            <a:endParaRPr lang="en-US" sz="1100" dirty="0">
              <a:solidFill>
                <a:srgbClr val="000000"/>
              </a:solidFill>
              <a:ea typeface="Calibri"/>
              <a:cs typeface="Times New Roman"/>
            </a:endParaRPr>
          </a:p>
          <a:p>
            <a:endParaRPr lang="en-US" sz="1100" dirty="0">
              <a:solidFill>
                <a:srgbClr val="000000"/>
              </a:solidFill>
              <a:ea typeface="Calibri"/>
              <a:cs typeface="Times New Roman"/>
            </a:endParaRPr>
          </a:p>
          <a:p>
            <a:endParaRPr lang="en-US" sz="1100" dirty="0">
              <a:solidFill>
                <a:srgbClr val="000000"/>
              </a:solidFill>
              <a:ea typeface="Calibri"/>
              <a:cs typeface="Times New Roman"/>
            </a:endParaRPr>
          </a:p>
          <a:p>
            <a:endParaRPr lang="en-US" sz="1100" dirty="0">
              <a:solidFill>
                <a:srgbClr val="000000"/>
              </a:solidFill>
              <a:ea typeface="Calibri"/>
              <a:cs typeface="Times New Roman"/>
            </a:endParaRPr>
          </a:p>
          <a:p>
            <a:endParaRPr lang="en-US" sz="1100" dirty="0">
              <a:solidFill>
                <a:srgbClr val="000000"/>
              </a:solidFill>
              <a:ea typeface="Calibri"/>
              <a:cs typeface="Times New Roman"/>
            </a:endParaRPr>
          </a:p>
          <a:p>
            <a:endParaRPr lang="en-US" sz="1100" dirty="0">
              <a:solidFill>
                <a:srgbClr val="000000"/>
              </a:solidFill>
              <a:ea typeface="Calibri"/>
              <a:cs typeface="Times New Roman"/>
            </a:endParaRPr>
          </a:p>
          <a:p>
            <a:endParaRPr lang="en-US" sz="1100" dirty="0">
              <a:solidFill>
                <a:srgbClr val="000000"/>
              </a:solidFill>
              <a:ea typeface="Calibri"/>
              <a:cs typeface="Times New Roman"/>
            </a:endParaRPr>
          </a:p>
          <a:p>
            <a:endParaRPr lang="en-US" sz="1100" dirty="0">
              <a:solidFill>
                <a:srgbClr val="000000"/>
              </a:solidFill>
              <a:ea typeface="Calibri"/>
              <a:cs typeface="Times New Roman"/>
            </a:endParaRPr>
          </a:p>
          <a:p>
            <a:pPr lvl="0">
              <a:tabLst>
                <a:tab pos="5429250" algn="l"/>
              </a:tabLst>
            </a:pPr>
            <a:r>
              <a:rPr lang="en-US" sz="1600" dirty="0">
                <a:solidFill>
                  <a:srgbClr val="CC9900"/>
                </a:solidFill>
                <a:ea typeface="Calibri"/>
                <a:cs typeface="Times New Roman"/>
              </a:rPr>
              <a:t>Competencies for My Career Growth </a:t>
            </a:r>
            <a:r>
              <a:rPr lang="en-US" sz="1600" baseline="30000" dirty="0">
                <a:solidFill>
                  <a:srgbClr val="CC9900"/>
                </a:solidFill>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r>
              <a:rPr lang="en-US" sz="1000" dirty="0">
                <a:solidFill>
                  <a:srgbClr val="CC9900"/>
                </a:solidFill>
                <a:ea typeface="Calibri"/>
                <a:cs typeface="Times New Roman"/>
              </a:rPr>
              <a:t> (</a:t>
            </a:r>
            <a:r>
              <a:rPr lang="en-US" sz="1000" u="sng" dirty="0">
                <a:solidFill>
                  <a:srgbClr val="0070C0"/>
                </a:solidFill>
                <a:ea typeface="Calibri"/>
                <a:cs typeface="Times New Roman"/>
              </a:rPr>
              <a:t>edit</a:t>
            </a:r>
            <a:r>
              <a:rPr lang="en-US" sz="1000" dirty="0">
                <a:solidFill>
                  <a:srgbClr val="CC9900"/>
                </a:solidFill>
                <a:ea typeface="Calibri"/>
                <a:cs typeface="Times New Roman"/>
              </a:rPr>
              <a:t>) </a:t>
            </a:r>
            <a:endParaRPr lang="en-US" sz="1600" baseline="30000" dirty="0">
              <a:solidFill>
                <a:srgbClr val="CC9900"/>
              </a:solidFill>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endParaRPr>
          </a:p>
          <a:p>
            <a:pPr lvl="0">
              <a:tabLst>
                <a:tab pos="5429250" algn="l"/>
              </a:tabLst>
            </a:pPr>
            <a:endParaRPr lang="en-US" sz="2000" baseline="30000" dirty="0">
              <a:solidFill>
                <a:srgbClr val="CC9900"/>
              </a:solidFill>
              <a:latin typeface="Calibri" panose="020F0502020204030204" pitchFamily="34" charset="0"/>
              <a:ea typeface="Calibri"/>
              <a:cs typeface="Times New Roman" panose="02020603050405020304" pitchFamily="18" charset="0"/>
              <a:sym typeface="Webdings" panose="05030102010509060703" pitchFamily="18" charset="2"/>
            </a:endParaRPr>
          </a:p>
        </p:txBody>
      </p:sp>
      <p:sp>
        <p:nvSpPr>
          <p:cNvPr id="6"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20" name="Text Box 1"/>
          <p:cNvSpPr txBox="1"/>
          <p:nvPr/>
        </p:nvSpPr>
        <p:spPr>
          <a:xfrm>
            <a:off x="3839094" y="6629400"/>
            <a:ext cx="1463040" cy="182880"/>
          </a:xfrm>
          <a:prstGeom prst="rect">
            <a:avLst/>
          </a:prstGeom>
          <a:solidFill>
            <a:schemeClr val="accent5">
              <a:lumMod val="75000"/>
            </a:schemeClr>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ctr" anchorCtr="0" forceAA="0" compatLnSpc="1">
            <a:prstTxWarp prst="textNoShape">
              <a:avLst/>
            </a:prstTxWarp>
            <a:noAutofit/>
          </a:bodyPr>
          <a:lstStyle/>
          <a:p>
            <a:pPr marL="0" marR="0" algn="ctr">
              <a:spcBef>
                <a:spcPts val="0"/>
              </a:spcBef>
              <a:spcAft>
                <a:spcPts val="0"/>
              </a:spcAft>
            </a:pPr>
            <a:r>
              <a:rPr lang="en-US" sz="1100" b="1" dirty="0">
                <a:solidFill>
                  <a:srgbClr val="FFFFFF"/>
                </a:solidFill>
                <a:effectLst/>
                <a:ea typeface="Calibri"/>
                <a:cs typeface="Times New Roman"/>
              </a:rPr>
              <a:t>Save for Later</a:t>
            </a:r>
            <a:endParaRPr lang="en-US" sz="1100" dirty="0">
              <a:effectLst/>
              <a:ea typeface="Calibri"/>
              <a:cs typeface="Times New Roman"/>
            </a:endParaRPr>
          </a:p>
        </p:txBody>
      </p:sp>
      <p:sp>
        <p:nvSpPr>
          <p:cNvPr id="21" name="Text Box 4"/>
          <p:cNvSpPr txBox="1"/>
          <p:nvPr/>
        </p:nvSpPr>
        <p:spPr>
          <a:xfrm>
            <a:off x="5543536" y="6629400"/>
            <a:ext cx="1463040" cy="182880"/>
          </a:xfrm>
          <a:prstGeom prst="rect">
            <a:avLst/>
          </a:prstGeom>
          <a:solidFill>
            <a:schemeClr val="accent5">
              <a:lumMod val="75000"/>
            </a:schemeClr>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marL="0" marR="0" algn="ctr">
              <a:spcBef>
                <a:spcPts val="0"/>
              </a:spcBef>
              <a:spcAft>
                <a:spcPts val="0"/>
              </a:spcAft>
            </a:pPr>
            <a:r>
              <a:rPr lang="en-US" sz="1100" b="1">
                <a:solidFill>
                  <a:srgbClr val="FFFFFF"/>
                </a:solidFill>
                <a:effectLst/>
                <a:ea typeface="Calibri"/>
                <a:cs typeface="Times New Roman"/>
              </a:rPr>
              <a:t>Save and Next Step  </a:t>
            </a:r>
            <a:r>
              <a:rPr lang="en-US" sz="1100" b="1">
                <a:solidFill>
                  <a:srgbClr val="FFFFFF"/>
                </a:solidFill>
                <a:effectLst/>
                <a:ea typeface="Calibri"/>
                <a:cs typeface="Times New Roman"/>
                <a:sym typeface="Wingdings 3"/>
              </a:rPr>
              <a:t></a:t>
            </a:r>
            <a:endParaRPr lang="en-US" sz="1100">
              <a:effectLst/>
              <a:ea typeface="Calibri"/>
              <a:cs typeface="Times New Roman"/>
            </a:endParaRPr>
          </a:p>
        </p:txBody>
      </p:sp>
      <p:sp>
        <p:nvSpPr>
          <p:cNvPr id="22" name="Text Box 13"/>
          <p:cNvSpPr txBox="1"/>
          <p:nvPr/>
        </p:nvSpPr>
        <p:spPr>
          <a:xfrm>
            <a:off x="2128302" y="6629400"/>
            <a:ext cx="1463040" cy="182880"/>
          </a:xfrm>
          <a:prstGeom prst="rect">
            <a:avLst/>
          </a:prstGeom>
          <a:solidFill>
            <a:schemeClr val="accent5">
              <a:lumMod val="75000"/>
            </a:schemeClr>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r>
              <a:rPr lang="en-US" sz="1100" b="1" dirty="0">
                <a:solidFill>
                  <a:srgbClr val="FFFFFF"/>
                </a:solidFill>
                <a:ea typeface="Calibri"/>
                <a:cs typeface="Times New Roman"/>
                <a:sym typeface="Wingdings 3"/>
              </a:rPr>
              <a:t></a:t>
            </a:r>
            <a:r>
              <a:rPr lang="en-US" sz="1100" b="1" dirty="0">
                <a:solidFill>
                  <a:srgbClr val="FFFFFF"/>
                </a:solidFill>
                <a:ea typeface="Calibri"/>
                <a:cs typeface="Times New Roman"/>
              </a:rPr>
              <a:t>  Previous Page</a:t>
            </a:r>
            <a:endParaRPr lang="en-US" sz="1100" dirty="0">
              <a:ea typeface="Calibri"/>
              <a:cs typeface="Times New Roman"/>
            </a:endParaRPr>
          </a:p>
        </p:txBody>
      </p:sp>
      <p:graphicFrame>
        <p:nvGraphicFramePr>
          <p:cNvPr id="32" name="Table 31"/>
          <p:cNvGraphicFramePr>
            <a:graphicFrameLocks noGrp="1"/>
          </p:cNvGraphicFramePr>
          <p:nvPr>
            <p:extLst>
              <p:ext uri="{D42A27DB-BD31-4B8C-83A1-F6EECF244321}">
                <p14:modId xmlns:p14="http://schemas.microsoft.com/office/powerpoint/2010/main" val="3780449613"/>
              </p:ext>
            </p:extLst>
          </p:nvPr>
        </p:nvGraphicFramePr>
        <p:xfrm>
          <a:off x="454428" y="2291460"/>
          <a:ext cx="8232372" cy="777240"/>
        </p:xfrm>
        <a:graphic>
          <a:graphicData uri="http://schemas.openxmlformats.org/drawingml/2006/table">
            <a:tbl>
              <a:tblPr firstRow="1" firstCol="1" bandRow="1"/>
              <a:tblGrid>
                <a:gridCol w="7394172">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162918">
                <a:tc>
                  <a:txBody>
                    <a:bodyPr/>
                    <a:lstStyle/>
                    <a:p>
                      <a:pPr marL="0" marR="0">
                        <a:spcBef>
                          <a:spcPts val="0"/>
                        </a:spcBef>
                        <a:spcAft>
                          <a:spcPts val="0"/>
                        </a:spcAft>
                      </a:pPr>
                      <a:r>
                        <a:rPr lang="en-US" sz="1100" dirty="0">
                          <a:solidFill>
                            <a:srgbClr val="CC9900"/>
                          </a:solidFill>
                          <a:effectLst/>
                          <a:latin typeface="Calibri" panose="020F0502020204030204" pitchFamily="34" charset="0"/>
                          <a:ea typeface="Calibri" panose="020F0502020204030204" pitchFamily="34" charset="0"/>
                          <a:cs typeface="Times New Roman" panose="02020603050405020304" pitchFamily="18" charset="0"/>
                        </a:rPr>
                        <a:t>Leadership Competencies </a:t>
                      </a:r>
                      <a:r>
                        <a:rPr lang="en-US" sz="1100" baseline="30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u="none" dirty="0">
                          <a:solidFill>
                            <a:srgbClr val="CC9900"/>
                          </a:solidFill>
                          <a:latin typeface="Calibri" panose="020F0502020204030204" pitchFamily="34" charset="0"/>
                          <a:ea typeface="Calibri" panose="020F0502020204030204" pitchFamily="34" charset="0"/>
                          <a:cs typeface="Times New Roman" panose="02020603050405020304" pitchFamily="18" charset="0"/>
                        </a:rPr>
                        <a:t>     </a:t>
                      </a:r>
                      <a:r>
                        <a:rPr lang="en-US" sz="1000" u="sng" dirty="0">
                          <a:solidFill>
                            <a:srgbClr val="CC9900"/>
                          </a:solidFill>
                          <a:latin typeface="Calibri" panose="020F0502020204030204" pitchFamily="34" charset="0"/>
                          <a:ea typeface="Calibri" panose="020F0502020204030204" pitchFamily="34" charset="0"/>
                          <a:cs typeface="Times New Roman" panose="02020603050405020304" pitchFamily="18" charset="0"/>
                        </a:rPr>
                        <a:t>View Proficiency Level Illustrations</a:t>
                      </a:r>
                      <a:endParaRPr lang="en-US" sz="1000" dirty="0">
                        <a:solidFill>
                          <a:prstClr val="black"/>
                        </a:solidFill>
                        <a:ea typeface="Calibri"/>
                        <a:cs typeface="Times New Roman"/>
                      </a:endParaRPr>
                    </a:p>
                  </a:txBody>
                  <a:tcPr marL="61094" marR="61094" marT="0" marB="0">
                    <a:lnL>
                      <a:noFill/>
                    </a:lnL>
                    <a:lnR w="12700" cap="flat" cmpd="sng" algn="ctr">
                      <a:solidFill>
                        <a:srgbClr val="C4BC96"/>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9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My Proficiency</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948A54"/>
                    </a:solidFill>
                  </a:tcPr>
                </a:tc>
                <a:extLst>
                  <a:ext uri="{0D108BD9-81ED-4DB2-BD59-A6C34878D82A}">
                    <a16:rowId xmlns:a16="http://schemas.microsoft.com/office/drawing/2014/main" val="10000"/>
                  </a:ext>
                </a:extLst>
              </a:tr>
              <a:tr h="135765">
                <a:tc gridSpan="2">
                  <a:txBody>
                    <a:bodyPr/>
                    <a:lstStyle/>
                    <a:p>
                      <a:pPr marL="0" marR="0">
                        <a:spcBef>
                          <a:spcPts val="0"/>
                        </a:spcBef>
                        <a:spcAft>
                          <a:spcPts val="0"/>
                        </a:spcAft>
                      </a:pPr>
                      <a:r>
                        <a:rPr lang="en-US" sz="10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Building Coalitions </a:t>
                      </a:r>
                      <a:r>
                        <a:rPr lang="en-US" sz="10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lnL>
                      <a:noFill/>
                    </a:lnL>
                    <a:lnR w="12700" cap="flat" cmpd="sng" algn="ctr">
                      <a:solidFill>
                        <a:srgbClr val="C4BC96"/>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31849B"/>
                    </a:solidFill>
                  </a:tcPr>
                </a:tc>
                <a:tc hMerge="1">
                  <a:txBody>
                    <a:bodyPr/>
                    <a:lstStyle/>
                    <a:p>
                      <a:endParaRPr lang="en-US"/>
                    </a:p>
                  </a:txBody>
                  <a:tcPr/>
                </a:tc>
                <a:extLst>
                  <a:ext uri="{0D108BD9-81ED-4DB2-BD59-A6C34878D82A}">
                    <a16:rowId xmlns:a16="http://schemas.microsoft.com/office/drawing/2014/main" val="10001"/>
                  </a:ext>
                </a:extLst>
              </a:tr>
              <a:tr h="149341">
                <a:tc>
                  <a:txBody>
                    <a:bodyPr/>
                    <a:lstStyle/>
                    <a:p>
                      <a:pPr marL="0" marR="0">
                        <a:spcBef>
                          <a:spcPts val="500"/>
                        </a:spcBef>
                        <a:spcAft>
                          <a:spcPts val="500"/>
                        </a:spcAft>
                      </a:pPr>
                      <a:r>
                        <a:rPr lang="en-US" sz="1000" b="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Partnering </a:t>
                      </a:r>
                      <a:r>
                        <a:rPr lang="en-US" sz="1000"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 Develops networks and builds alliances; collaborates across boundaries to build strategic relationships and achieve common goals.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lnL>
                      <a:noFill/>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500"/>
                        </a:spcAft>
                        <a:buClrTx/>
                        <a:buSzTx/>
                        <a:buFontTx/>
                        <a:buNone/>
                        <a:tabLst/>
                        <a:defRPr/>
                      </a:pPr>
                      <a:r>
                        <a:rPr lang="en-US" sz="1000" dirty="0">
                          <a:solidFill>
                            <a:srgbClr val="595959"/>
                          </a:solidFill>
                          <a:effectLst/>
                          <a:latin typeface="+mn-lt"/>
                          <a:ea typeface="Calibri"/>
                          <a:cs typeface="Times New Roman"/>
                          <a:sym typeface="Wingdings 3"/>
                        </a:rPr>
                        <a:t></a:t>
                      </a:r>
                      <a:endParaRPr kumimoji="0" lang="en-US" sz="1000" b="0" i="0" u="none" strike="noStrike" kern="1200" cap="none" spc="0" normalizeH="0" baseline="0" noProof="0" dirty="0">
                        <a:ln>
                          <a:noFill/>
                        </a:ln>
                        <a:solidFill>
                          <a:prstClr val="black"/>
                        </a:solidFill>
                        <a:effectLst/>
                        <a:uLnTx/>
                        <a:uFillTx/>
                        <a:latin typeface="+mn-lt"/>
                        <a:ea typeface="Calibri"/>
                        <a:cs typeface="Times New Roman"/>
                      </a:endParaRPr>
                    </a:p>
                  </a:txBody>
                  <a:tcPr marL="61094" marR="61094"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33" name="Table 32"/>
          <p:cNvGraphicFramePr>
            <a:graphicFrameLocks noGrp="1"/>
          </p:cNvGraphicFramePr>
          <p:nvPr>
            <p:extLst>
              <p:ext uri="{D42A27DB-BD31-4B8C-83A1-F6EECF244321}">
                <p14:modId xmlns:p14="http://schemas.microsoft.com/office/powerpoint/2010/main" val="3540841870"/>
              </p:ext>
            </p:extLst>
          </p:nvPr>
        </p:nvGraphicFramePr>
        <p:xfrm>
          <a:off x="454428" y="3206687"/>
          <a:ext cx="8232372" cy="1234440"/>
        </p:xfrm>
        <a:graphic>
          <a:graphicData uri="http://schemas.openxmlformats.org/drawingml/2006/table">
            <a:tbl>
              <a:tblPr firstRow="1" firstCol="1" bandRow="1"/>
              <a:tblGrid>
                <a:gridCol w="7394172">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162918">
                <a:tc>
                  <a:txBody>
                    <a:bodyPr/>
                    <a:lstStyle/>
                    <a:p>
                      <a:pPr marL="0" marR="0">
                        <a:spcBef>
                          <a:spcPts val="0"/>
                        </a:spcBef>
                        <a:spcAft>
                          <a:spcPts val="0"/>
                        </a:spcAft>
                      </a:pPr>
                      <a:r>
                        <a:rPr lang="en-US" sz="1100" dirty="0">
                          <a:solidFill>
                            <a:srgbClr val="CC9900"/>
                          </a:solidFill>
                          <a:effectLst/>
                          <a:latin typeface="Calibri" panose="020F0502020204030204" pitchFamily="34" charset="0"/>
                          <a:ea typeface="Calibri" panose="020F0502020204030204" pitchFamily="34" charset="0"/>
                          <a:cs typeface="Times New Roman" panose="02020603050405020304" pitchFamily="18" charset="0"/>
                        </a:rPr>
                        <a:t>General and Technical Competencies </a:t>
                      </a:r>
                      <a:r>
                        <a:rPr lang="en-US" sz="1100" baseline="30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lnL>
                      <a:noFill/>
                    </a:lnL>
                    <a:lnR w="12700" cap="flat" cmpd="sng" algn="ctr">
                      <a:solidFill>
                        <a:srgbClr val="C4BC96"/>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9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My Proficiency</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948A54"/>
                    </a:solidFill>
                  </a:tcPr>
                </a:tc>
                <a:extLst>
                  <a:ext uri="{0D108BD9-81ED-4DB2-BD59-A6C34878D82A}">
                    <a16:rowId xmlns:a16="http://schemas.microsoft.com/office/drawing/2014/main" val="10000"/>
                  </a:ext>
                </a:extLst>
              </a:tr>
              <a:tr h="135765">
                <a:tc gridSpan="2">
                  <a:txBody>
                    <a:bodyPr/>
                    <a:lstStyle/>
                    <a:p>
                      <a:pPr marL="0" marR="0">
                        <a:spcBef>
                          <a:spcPts val="0"/>
                        </a:spcBef>
                        <a:spcAft>
                          <a:spcPts val="0"/>
                        </a:spcAft>
                      </a:pPr>
                      <a:r>
                        <a:rPr lang="en-US" sz="10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General </a:t>
                      </a:r>
                      <a:r>
                        <a:rPr lang="en-US" sz="10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lnL>
                      <a:noFill/>
                    </a:lnL>
                    <a:lnR w="12700" cap="flat" cmpd="sng" algn="ctr">
                      <a:solidFill>
                        <a:srgbClr val="C4BC96"/>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31849B"/>
                    </a:solidFill>
                  </a:tcPr>
                </a:tc>
                <a:tc hMerge="1">
                  <a:txBody>
                    <a:bodyPr/>
                    <a:lstStyle/>
                    <a:p>
                      <a:endParaRPr lang="en-US"/>
                    </a:p>
                  </a:txBody>
                  <a:tcPr/>
                </a:tc>
                <a:extLst>
                  <a:ext uri="{0D108BD9-81ED-4DB2-BD59-A6C34878D82A}">
                    <a16:rowId xmlns:a16="http://schemas.microsoft.com/office/drawing/2014/main" val="10001"/>
                  </a:ext>
                </a:extLst>
              </a:tr>
              <a:tr h="271529">
                <a:tc>
                  <a:txBody>
                    <a:bodyPr/>
                    <a:lstStyle/>
                    <a:p>
                      <a:pPr marL="0" marR="0">
                        <a:spcBef>
                          <a:spcPts val="500"/>
                        </a:spcBef>
                        <a:spcAft>
                          <a:spcPts val="500"/>
                        </a:spcAft>
                      </a:pPr>
                      <a:r>
                        <a:rPr kumimoji="0" lang="en-US" sz="1000" b="1" i="0" u="none" strike="noStrike" kern="1200" cap="none" spc="0" normalizeH="0" baseline="0" noProof="0" dirty="0">
                          <a:ln>
                            <a:noFill/>
                          </a:ln>
                          <a:solidFill>
                            <a:schemeClr val="tx1">
                              <a:lumMod val="75000"/>
                              <a:lumOff val="2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Oral Communication (*)</a:t>
                      </a:r>
                      <a:r>
                        <a:rPr kumimoji="0" lang="en-US" sz="1000" b="0" i="0" u="none" strike="noStrike" kern="1200" cap="none" spc="0" normalizeH="0" baseline="0" noProof="0" dirty="0">
                          <a:ln>
                            <a:noFill/>
                          </a:ln>
                          <a:solidFill>
                            <a:schemeClr val="tx1">
                              <a:lumMod val="75000"/>
                              <a:lumOff val="2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 - Expresses information (for example, ideas or facts) to individuals or groups effectively, taking into account the audience and nature of the information (for example, technical, sensitive, controversial); makes clear and convincing oral presentations; listens to others, attends to nonverbal cues, and responds appropriately.</a:t>
                      </a:r>
                      <a:endParaRPr lang="en-US" sz="1000" dirty="0">
                        <a:solidFill>
                          <a:schemeClr val="tx1">
                            <a:lumMod val="75000"/>
                            <a:lumOff val="25000"/>
                          </a:schemeClr>
                        </a:solidFill>
                        <a:effectLst/>
                        <a:latin typeface="+mn-lt"/>
                        <a:ea typeface="Calibri"/>
                        <a:cs typeface="Times New Roman"/>
                      </a:endParaRPr>
                    </a:p>
                  </a:txBody>
                  <a:tcPr marL="61094" marR="61094" marT="0" marB="0">
                    <a:lnL>
                      <a:noFill/>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500"/>
                        </a:spcAft>
                        <a:buClrTx/>
                        <a:buSzTx/>
                        <a:buFontTx/>
                        <a:buNone/>
                        <a:tabLst/>
                        <a:defRPr/>
                      </a:pPr>
                      <a:r>
                        <a:rPr lang="en-US" sz="1000" dirty="0">
                          <a:solidFill>
                            <a:srgbClr val="595959"/>
                          </a:solidFill>
                          <a:effectLst/>
                          <a:latin typeface="+mn-lt"/>
                          <a:ea typeface="Calibri"/>
                          <a:cs typeface="Times New Roman"/>
                          <a:sym typeface="Wingdings 3"/>
                        </a:rPr>
                        <a:t></a:t>
                      </a:r>
                      <a:endParaRPr kumimoji="0" lang="en-US" sz="1000" b="0" i="0" u="none" strike="noStrike" kern="1200" cap="none" spc="0" normalizeH="0" baseline="0" noProof="0" dirty="0">
                        <a:ln>
                          <a:noFill/>
                        </a:ln>
                        <a:solidFill>
                          <a:prstClr val="black"/>
                        </a:solidFill>
                        <a:effectLst/>
                        <a:uLnTx/>
                        <a:uFillTx/>
                        <a:latin typeface="+mn-lt"/>
                        <a:ea typeface="Calibri"/>
                        <a:cs typeface="Times New Roman"/>
                      </a:endParaRPr>
                    </a:p>
                  </a:txBody>
                  <a:tcPr marL="61094" marR="61094"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extLst>
                  <a:ext uri="{0D108BD9-81ED-4DB2-BD59-A6C34878D82A}">
                    <a16:rowId xmlns:a16="http://schemas.microsoft.com/office/drawing/2014/main" val="10002"/>
                  </a:ext>
                </a:extLst>
              </a:tr>
              <a:tr h="135765">
                <a:tc gridSpan="2">
                  <a:txBody>
                    <a:bodyPr/>
                    <a:lstStyle/>
                    <a:p>
                      <a:pPr marL="0" marR="0">
                        <a:spcBef>
                          <a:spcPts val="0"/>
                        </a:spcBef>
                        <a:spcAft>
                          <a:spcPts val="0"/>
                        </a:spcAft>
                      </a:pPr>
                      <a:r>
                        <a:rPr lang="en-US" sz="10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Technical </a:t>
                      </a:r>
                      <a:r>
                        <a:rPr lang="en-US" sz="10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lnL>
                      <a:noFill/>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31849B"/>
                    </a:solidFill>
                  </a:tcPr>
                </a:tc>
                <a:tc hMerge="1">
                  <a:txBody>
                    <a:bodyPr/>
                    <a:lstStyle/>
                    <a:p>
                      <a:endParaRPr lang="en-US"/>
                    </a:p>
                  </a:txBody>
                  <a:tcPr/>
                </a:tc>
                <a:extLst>
                  <a:ext uri="{0D108BD9-81ED-4DB2-BD59-A6C34878D82A}">
                    <a16:rowId xmlns:a16="http://schemas.microsoft.com/office/drawing/2014/main" val="10003"/>
                  </a:ext>
                </a:extLst>
              </a:tr>
              <a:tr h="271529">
                <a:tc>
                  <a:txBody>
                    <a:bodyPr/>
                    <a:lstStyle/>
                    <a:p>
                      <a:pPr marL="0" marR="0">
                        <a:spcBef>
                          <a:spcPts val="600"/>
                        </a:spcBef>
                        <a:spcAft>
                          <a:spcPts val="600"/>
                        </a:spcAft>
                      </a:pPr>
                      <a:r>
                        <a:rPr lang="en-US" sz="1000" b="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Workforce Planning</a:t>
                      </a:r>
                      <a:r>
                        <a:rPr lang="en-US" sz="1000"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 - Knowledge of HR concepts, principles, and practices related to determining workload projections and current and future competency gaps to align human capital with organizational goals.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lnL>
                      <a:noFill/>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500"/>
                        </a:spcAft>
                        <a:buClrTx/>
                        <a:buSzTx/>
                        <a:buFontTx/>
                        <a:buNone/>
                        <a:tabLst/>
                        <a:defRPr/>
                      </a:pPr>
                      <a:r>
                        <a:rPr lang="en-US" sz="1050" dirty="0">
                          <a:solidFill>
                            <a:srgbClr val="595959"/>
                          </a:solidFill>
                          <a:effectLst/>
                          <a:latin typeface="+mn-lt"/>
                          <a:ea typeface="Calibri"/>
                          <a:cs typeface="Times New Roman"/>
                          <a:sym typeface="Wingdings 3"/>
                        </a:rPr>
                        <a:t></a:t>
                      </a:r>
                      <a:endParaRPr lang="en-US" sz="1050" dirty="0">
                        <a:effectLst/>
                        <a:latin typeface="+mn-lt"/>
                        <a:ea typeface="Calibri"/>
                        <a:cs typeface="Times New Roman"/>
                      </a:endParaRPr>
                    </a:p>
                  </a:txBody>
                  <a:tcPr marL="61094" marR="61094"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34" name="Text Box 1"/>
          <p:cNvSpPr txBox="1"/>
          <p:nvPr/>
        </p:nvSpPr>
        <p:spPr>
          <a:xfrm>
            <a:off x="1774998" y="1413512"/>
            <a:ext cx="2468880" cy="182880"/>
          </a:xfrm>
          <a:prstGeom prst="rect">
            <a:avLst/>
          </a:prstGeom>
          <a:solidFill>
            <a:schemeClr val="bg1"/>
          </a:solidFill>
          <a:ln w="6350">
            <a:solidFill>
              <a:schemeClr val="accent5">
                <a:lumMod val="75000"/>
              </a:schemeClr>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ctr" anchorCtr="0" forceAA="0" compatLnSpc="1">
            <a:prstTxWarp prst="textNoShape">
              <a:avLst/>
            </a:prstTxWarp>
            <a:noAutofit/>
          </a:bodyPr>
          <a:lstStyle/>
          <a:p>
            <a:pPr marL="0" marR="0" algn="ctr">
              <a:spcBef>
                <a:spcPts val="0"/>
              </a:spcBef>
              <a:spcAft>
                <a:spcPts val="0"/>
              </a:spcAft>
            </a:pPr>
            <a:r>
              <a:rPr lang="en-US" sz="1100" b="1" dirty="0">
                <a:solidFill>
                  <a:schemeClr val="accent5">
                    <a:lumMod val="75000"/>
                  </a:schemeClr>
                </a:solidFill>
                <a:ea typeface="Calibri"/>
                <a:cs typeface="Times New Roman"/>
              </a:rPr>
              <a:t>Competencies for My Position</a:t>
            </a:r>
            <a:endParaRPr lang="en-US" sz="1100" dirty="0">
              <a:solidFill>
                <a:schemeClr val="accent5">
                  <a:lumMod val="75000"/>
                </a:schemeClr>
              </a:solidFill>
              <a:effectLst/>
              <a:ea typeface="Calibri"/>
              <a:cs typeface="Times New Roman"/>
            </a:endParaRPr>
          </a:p>
        </p:txBody>
      </p:sp>
      <p:sp>
        <p:nvSpPr>
          <p:cNvPr id="35" name="Text Box 1"/>
          <p:cNvSpPr txBox="1"/>
          <p:nvPr/>
        </p:nvSpPr>
        <p:spPr>
          <a:xfrm>
            <a:off x="4776330" y="1413512"/>
            <a:ext cx="2468880" cy="182880"/>
          </a:xfrm>
          <a:prstGeom prst="rect">
            <a:avLst/>
          </a:prstGeom>
          <a:solidFill>
            <a:schemeClr val="bg1"/>
          </a:solidFill>
          <a:ln w="6350">
            <a:solidFill>
              <a:schemeClr val="accent5">
                <a:lumMod val="75000"/>
              </a:schemeClr>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ctr" anchorCtr="0" forceAA="0" compatLnSpc="1">
            <a:prstTxWarp prst="textNoShape">
              <a:avLst/>
            </a:prstTxWarp>
            <a:noAutofit/>
          </a:bodyPr>
          <a:lstStyle/>
          <a:p>
            <a:pPr marL="0" marR="0" algn="ctr">
              <a:spcBef>
                <a:spcPts val="0"/>
              </a:spcBef>
              <a:spcAft>
                <a:spcPts val="0"/>
              </a:spcAft>
            </a:pPr>
            <a:r>
              <a:rPr lang="en-US" sz="1100" b="1" dirty="0">
                <a:solidFill>
                  <a:schemeClr val="accent5">
                    <a:lumMod val="75000"/>
                  </a:schemeClr>
                </a:solidFill>
                <a:ea typeface="Calibri"/>
                <a:cs typeface="Times New Roman"/>
              </a:rPr>
              <a:t>Competencies for My Career Growth</a:t>
            </a:r>
            <a:endParaRPr lang="en-US" sz="1100" dirty="0">
              <a:solidFill>
                <a:schemeClr val="accent5">
                  <a:lumMod val="75000"/>
                </a:schemeClr>
              </a:solidFill>
              <a:effectLst/>
              <a:ea typeface="Calibri"/>
              <a:cs typeface="Times New Roman"/>
            </a:endParaRPr>
          </a:p>
        </p:txBody>
      </p:sp>
      <p:graphicFrame>
        <p:nvGraphicFramePr>
          <p:cNvPr id="19" name="Table 18"/>
          <p:cNvGraphicFramePr>
            <a:graphicFrameLocks noGrp="1"/>
          </p:cNvGraphicFramePr>
          <p:nvPr>
            <p:extLst>
              <p:ext uri="{D42A27DB-BD31-4B8C-83A1-F6EECF244321}">
                <p14:modId xmlns:p14="http://schemas.microsoft.com/office/powerpoint/2010/main" val="3687994774"/>
              </p:ext>
            </p:extLst>
          </p:nvPr>
        </p:nvGraphicFramePr>
        <p:xfrm>
          <a:off x="454428" y="5129477"/>
          <a:ext cx="8232372" cy="1155449"/>
        </p:xfrm>
        <a:graphic>
          <a:graphicData uri="http://schemas.openxmlformats.org/drawingml/2006/table">
            <a:tbl>
              <a:tblPr firstRow="1" firstCol="1" bandRow="1"/>
              <a:tblGrid>
                <a:gridCol w="6632172">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gridCol w="838200">
                  <a:extLst>
                    <a:ext uri="{9D8B030D-6E8A-4147-A177-3AD203B41FA5}">
                      <a16:colId xmlns:a16="http://schemas.microsoft.com/office/drawing/2014/main" val="20002"/>
                    </a:ext>
                  </a:extLst>
                </a:gridCol>
              </a:tblGrid>
              <a:tr h="162918">
                <a:tc>
                  <a:txBody>
                    <a:bodyPr/>
                    <a:lstStyle/>
                    <a:p>
                      <a:pPr marL="0" marR="0">
                        <a:spcBef>
                          <a:spcPts val="0"/>
                        </a:spcBef>
                        <a:spcAft>
                          <a:spcPts val="0"/>
                        </a:spcAft>
                      </a:pP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lnL>
                      <a:noFill/>
                    </a:lnL>
                    <a:lnR w="12700" cap="flat" cmpd="sng" algn="ctr">
                      <a:solidFill>
                        <a:schemeClr val="bg2">
                          <a:lumMod val="75000"/>
                        </a:schemeClr>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9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Desired</a:t>
                      </a:r>
                      <a:r>
                        <a:rPr lang="en-US" sz="900" b="1" baseline="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9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Proficiency</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nchor="ctr">
                    <a:lnL w="12700" cap="flat" cmpd="sng" algn="ctr">
                      <a:solidFill>
                        <a:schemeClr val="bg2">
                          <a:lumMod val="75000"/>
                        </a:schemeClr>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2">
                        <a:lumMod val="50000"/>
                      </a:schemeClr>
                    </a:solidFill>
                  </a:tcPr>
                </a:tc>
                <a:tc>
                  <a:txBody>
                    <a:bodyPr/>
                    <a:lstStyle/>
                    <a:p>
                      <a:pPr marL="0" marR="0" algn="ctr">
                        <a:spcBef>
                          <a:spcPts val="0"/>
                        </a:spcBef>
                        <a:spcAft>
                          <a:spcPts val="0"/>
                        </a:spcAft>
                      </a:pPr>
                      <a:r>
                        <a:rPr lang="en-US" sz="9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My Proficiency</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948A54"/>
                    </a:solidFill>
                  </a:tcPr>
                </a:tc>
                <a:extLst>
                  <a:ext uri="{0D108BD9-81ED-4DB2-BD59-A6C34878D82A}">
                    <a16:rowId xmlns:a16="http://schemas.microsoft.com/office/drawing/2014/main" val="10000"/>
                  </a:ext>
                </a:extLst>
              </a:tr>
              <a:tr h="135765">
                <a:tc gridSpan="3">
                  <a:txBody>
                    <a:bodyPr/>
                    <a:lstStyle/>
                    <a:p>
                      <a:pPr marL="0" marR="0">
                        <a:spcBef>
                          <a:spcPts val="0"/>
                        </a:spcBef>
                        <a:spcAft>
                          <a:spcPts val="0"/>
                        </a:spcAft>
                      </a:pPr>
                      <a:r>
                        <a:rPr lang="en-US" sz="10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Included in My Position </a:t>
                      </a:r>
                      <a:r>
                        <a:rPr lang="en-US" sz="10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lnL>
                      <a:noFill/>
                    </a:lnL>
                    <a:lnR w="12700" cap="flat" cmpd="sng" algn="ctr">
                      <a:solidFill>
                        <a:srgbClr val="C4BC96"/>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31849B"/>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271529">
                <a:tc>
                  <a:txBody>
                    <a:bodyPr/>
                    <a:lstStyle/>
                    <a:p>
                      <a:pPr marL="0" marR="0" lvl="0" indent="0" algn="l" defTabSz="914400" rtl="0" eaLnBrk="1" fontAlgn="auto" latinLnBrk="0" hangingPunct="1">
                        <a:lnSpc>
                          <a:spcPct val="100000"/>
                        </a:lnSpc>
                        <a:spcBef>
                          <a:spcPts val="600"/>
                        </a:spcBef>
                        <a:spcAft>
                          <a:spcPts val="600"/>
                        </a:spcAft>
                        <a:buClrTx/>
                        <a:buSzTx/>
                        <a:buFontTx/>
                        <a:buNone/>
                        <a:tabLst/>
                        <a:defRPr/>
                      </a:pPr>
                      <a:r>
                        <a:rPr kumimoji="0" lang="en-US" sz="1000" b="1" i="0" u="none" strike="noStrike" kern="1200" cap="none" spc="0" normalizeH="0" baseline="0" noProof="0" dirty="0">
                          <a:ln>
                            <a:noFill/>
                          </a:ln>
                          <a:solidFill>
                            <a:srgbClr val="595959"/>
                          </a:solidFill>
                          <a:effectLst/>
                          <a:uLnTx/>
                          <a:uFillTx/>
                          <a:latin typeface="Calibri" panose="020F0502020204030204" pitchFamily="34" charset="0"/>
                          <a:ea typeface="Calibri" panose="020F0502020204030204" pitchFamily="34" charset="0"/>
                          <a:cs typeface="Times New Roman" panose="02020603050405020304" pitchFamily="18" charset="0"/>
                        </a:rPr>
                        <a:t>Workforce Planning</a:t>
                      </a:r>
                      <a:r>
                        <a:rPr kumimoji="0" lang="en-US" sz="1000" b="0" i="0" u="none" strike="noStrike" kern="1200" cap="none" spc="0" normalizeH="0" baseline="0" noProof="0" dirty="0">
                          <a:ln>
                            <a:noFill/>
                          </a:ln>
                          <a:solidFill>
                            <a:srgbClr val="595959"/>
                          </a:solidFill>
                          <a:effectLst/>
                          <a:uLnTx/>
                          <a:uFillTx/>
                          <a:latin typeface="Calibri" panose="020F0502020204030204" pitchFamily="34" charset="0"/>
                          <a:ea typeface="Calibri" panose="020F0502020204030204" pitchFamily="34" charset="0"/>
                          <a:cs typeface="Times New Roman" panose="02020603050405020304" pitchFamily="18" charset="0"/>
                        </a:rPr>
                        <a:t> - Knowledge of HR concepts, principles, and practices related to determining workload projections and current and future competency gaps to align human capital with organizational goals.</a:t>
                      </a:r>
                      <a:endParaRPr kumimoji="0" lang="en-US" sz="1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lnL>
                      <a:noFill/>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600"/>
                        </a:spcBef>
                        <a:spcAft>
                          <a:spcPts val="600"/>
                        </a:spcAft>
                        <a:buClrTx/>
                        <a:buSzTx/>
                        <a:buFontTx/>
                        <a:buNone/>
                        <a:tabLst/>
                        <a:defRPr/>
                      </a:pPr>
                      <a:r>
                        <a:rPr lang="en-US" sz="1000" dirty="0">
                          <a:solidFill>
                            <a:srgbClr val="595959"/>
                          </a:solidFill>
                          <a:effectLst/>
                          <a:latin typeface="+mn-lt"/>
                          <a:ea typeface="Calibri"/>
                          <a:cs typeface="Times New Roman"/>
                          <a:sym typeface="Wingdings 3"/>
                        </a:rPr>
                        <a:t></a:t>
                      </a:r>
                    </a:p>
                  </a:txBody>
                  <a:tcPr marL="61094" marR="61094"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500"/>
                        </a:spcAft>
                        <a:buClrTx/>
                        <a:buSzTx/>
                        <a:buFontTx/>
                        <a:buNone/>
                        <a:tabLst/>
                        <a:defRPr/>
                      </a:pPr>
                      <a:r>
                        <a:rPr lang="en-US" sz="1000" dirty="0">
                          <a:solidFill>
                            <a:srgbClr val="595959"/>
                          </a:solidFill>
                          <a:effectLst/>
                          <a:latin typeface="+mn-lt"/>
                          <a:ea typeface="Calibri"/>
                          <a:cs typeface="Times New Roman"/>
                          <a:sym typeface="Wingdings 3"/>
                        </a:rPr>
                        <a:t></a:t>
                      </a:r>
                      <a:endParaRPr kumimoji="0" lang="en-US" sz="1000" b="0" i="0" u="none" strike="noStrike" kern="1200" cap="none" spc="0" normalizeH="0" baseline="0" noProof="0" dirty="0">
                        <a:ln>
                          <a:noFill/>
                        </a:ln>
                        <a:solidFill>
                          <a:prstClr val="black"/>
                        </a:solidFill>
                        <a:effectLst/>
                        <a:uLnTx/>
                        <a:uFillTx/>
                        <a:latin typeface="+mn-lt"/>
                        <a:ea typeface="Calibri"/>
                        <a:cs typeface="Times New Roman"/>
                      </a:endParaRPr>
                    </a:p>
                  </a:txBody>
                  <a:tcPr marL="61094" marR="61094"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extLst>
                  <a:ext uri="{0D108BD9-81ED-4DB2-BD59-A6C34878D82A}">
                    <a16:rowId xmlns:a16="http://schemas.microsoft.com/office/drawing/2014/main" val="10002"/>
                  </a:ext>
                </a:extLst>
              </a:tr>
              <a:tr h="135765">
                <a:tc gridSpan="3">
                  <a:txBody>
                    <a:bodyPr/>
                    <a:lstStyle/>
                    <a:p>
                      <a:pPr marL="0" marR="0">
                        <a:spcBef>
                          <a:spcPts val="0"/>
                        </a:spcBef>
                        <a:spcAft>
                          <a:spcPts val="0"/>
                        </a:spcAft>
                      </a:pPr>
                      <a:r>
                        <a:rPr lang="en-US" sz="10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Not Included in My Position </a:t>
                      </a:r>
                      <a:r>
                        <a:rPr lang="en-US" sz="10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lnL>
                      <a:noFill/>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31849B"/>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3"/>
                  </a:ext>
                </a:extLst>
              </a:tr>
              <a:tr h="271529">
                <a:tc gridSpan="3">
                  <a:txBody>
                    <a:bodyPr/>
                    <a:lstStyle/>
                    <a:p>
                      <a:pPr marL="0" marR="0" lvl="0" indent="0" algn="l" defTabSz="914400" rtl="0" eaLnBrk="1" fontAlgn="auto" latinLnBrk="0" hangingPunct="1">
                        <a:lnSpc>
                          <a:spcPct val="100000"/>
                        </a:lnSpc>
                        <a:spcBef>
                          <a:spcPts val="600"/>
                        </a:spcBef>
                        <a:spcAft>
                          <a:spcPts val="600"/>
                        </a:spcAft>
                        <a:buClrTx/>
                        <a:buSzTx/>
                        <a:buFontTx/>
                        <a:buNone/>
                        <a:tabLst/>
                        <a:defRPr/>
                      </a:pPr>
                      <a:r>
                        <a:rPr kumimoji="0" lang="en-US" sz="1000" b="0" i="1"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None</a:t>
                      </a:r>
                    </a:p>
                  </a:txBody>
                  <a:tcPr marL="61094" marR="61094" marT="0" marB="0" anchor="ctr">
                    <a:lnL>
                      <a:noFill/>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hMerge="1">
                  <a:txBody>
                    <a:bodyPr/>
                    <a:lstStyle/>
                    <a:p>
                      <a:endParaRPr lang="en-US"/>
                    </a:p>
                  </a:txBody>
                  <a:tcPr/>
                </a:tc>
                <a:tc hMerge="1">
                  <a:txBody>
                    <a:bodyPr/>
                    <a:lstStyle/>
                    <a:p>
                      <a:pPr marL="0" marR="0" lvl="0" indent="0" algn="r" defTabSz="914400" rtl="0" eaLnBrk="1" fontAlgn="auto" latinLnBrk="0" hangingPunct="1">
                        <a:lnSpc>
                          <a:spcPct val="100000"/>
                        </a:lnSpc>
                        <a:spcBef>
                          <a:spcPts val="0"/>
                        </a:spcBef>
                        <a:spcAft>
                          <a:spcPts val="500"/>
                        </a:spcAft>
                        <a:buClrTx/>
                        <a:buSzTx/>
                        <a:buFontTx/>
                        <a:buNone/>
                        <a:tabLst/>
                        <a:defRPr/>
                      </a:pPr>
                      <a:endParaRPr lang="en-US" sz="1050" dirty="0">
                        <a:effectLst/>
                        <a:latin typeface="+mn-lt"/>
                        <a:ea typeface="Calibri"/>
                        <a:cs typeface="Times New Roman"/>
                      </a:endParaRPr>
                    </a:p>
                  </a:txBody>
                  <a:tcPr marL="61094" marR="61094"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23" name="TextBox 22"/>
          <p:cNvSpPr txBox="1"/>
          <p:nvPr/>
        </p:nvSpPr>
        <p:spPr>
          <a:xfrm>
            <a:off x="7924800" y="2761465"/>
            <a:ext cx="685800" cy="274320"/>
          </a:xfrm>
          <a:prstGeom prst="rect">
            <a:avLst/>
          </a:prstGeom>
          <a:solidFill>
            <a:schemeClr val="bg1"/>
          </a:solidFill>
        </p:spPr>
        <p:txBody>
          <a:bodyPr wrap="square" lIns="0" tIns="0" rIns="0" bIns="0" rtlCol="0" anchor="ctr" anchorCtr="0">
            <a:spAutoFit/>
          </a:bodyPr>
          <a:lstStyle/>
          <a:p>
            <a:pPr algn="ctr"/>
            <a:r>
              <a:rPr lang="en-US" sz="1000" dirty="0">
                <a:solidFill>
                  <a:srgbClr val="595959"/>
                </a:solidFill>
                <a:latin typeface="Calibri" panose="020F0502020204030204" pitchFamily="34" charset="0"/>
                <a:ea typeface="Calibri" panose="020F0502020204030204" pitchFamily="34" charset="0"/>
                <a:cs typeface="Times New Roman" panose="02020603050405020304" pitchFamily="18" charset="0"/>
              </a:rPr>
              <a:t>2</a:t>
            </a:r>
          </a:p>
          <a:p>
            <a:pPr algn="ctr"/>
            <a:r>
              <a:rPr lang="en-US" sz="900" dirty="0">
                <a:solidFill>
                  <a:srgbClr val="595959"/>
                </a:solidFill>
                <a:latin typeface="Calibri" panose="020F0502020204030204" pitchFamily="34" charset="0"/>
                <a:cs typeface="Times New Roman" panose="02020603050405020304" pitchFamily="18" charset="0"/>
              </a:rPr>
              <a:t>Basic</a:t>
            </a:r>
            <a:endParaRPr lang="en-US" sz="900" dirty="0"/>
          </a:p>
        </p:txBody>
      </p:sp>
      <p:sp>
        <p:nvSpPr>
          <p:cNvPr id="24" name="TextBox 23"/>
          <p:cNvSpPr txBox="1"/>
          <p:nvPr/>
        </p:nvSpPr>
        <p:spPr>
          <a:xfrm>
            <a:off x="7924800" y="3602039"/>
            <a:ext cx="685800" cy="292388"/>
          </a:xfrm>
          <a:prstGeom prst="rect">
            <a:avLst/>
          </a:prstGeom>
          <a:solidFill>
            <a:schemeClr val="bg1"/>
          </a:solidFill>
        </p:spPr>
        <p:txBody>
          <a:bodyPr wrap="square" lIns="0" tIns="0" rIns="0" bIns="0" rtlCol="0" anchor="ctr" anchorCtr="0">
            <a:spAutoFit/>
          </a:bodyPr>
          <a:lstStyle/>
          <a:p>
            <a:pPr algn="ctr"/>
            <a:r>
              <a:rPr lang="en-US" sz="1000" dirty="0">
                <a:solidFill>
                  <a:srgbClr val="595959"/>
                </a:solidFill>
                <a:latin typeface="Calibri" panose="020F0502020204030204" pitchFamily="34" charset="0"/>
                <a:ea typeface="Calibri" panose="020F0502020204030204" pitchFamily="34" charset="0"/>
                <a:cs typeface="Times New Roman" panose="02020603050405020304" pitchFamily="18" charset="0"/>
              </a:rPr>
              <a:t>4</a:t>
            </a:r>
          </a:p>
          <a:p>
            <a:pPr algn="ctr"/>
            <a:r>
              <a:rPr lang="en-US" sz="900" dirty="0">
                <a:solidFill>
                  <a:srgbClr val="595959"/>
                </a:solidFill>
                <a:latin typeface="Calibri" panose="020F0502020204030204" pitchFamily="34" charset="0"/>
                <a:cs typeface="Times New Roman" panose="02020603050405020304" pitchFamily="18" charset="0"/>
              </a:rPr>
              <a:t>Advanced</a:t>
            </a:r>
            <a:endParaRPr lang="en-US" sz="900" dirty="0"/>
          </a:p>
        </p:txBody>
      </p:sp>
      <p:sp>
        <p:nvSpPr>
          <p:cNvPr id="25" name="TextBox 24"/>
          <p:cNvSpPr txBox="1"/>
          <p:nvPr/>
        </p:nvSpPr>
        <p:spPr>
          <a:xfrm>
            <a:off x="7924800" y="4152619"/>
            <a:ext cx="685800" cy="274320"/>
          </a:xfrm>
          <a:prstGeom prst="rect">
            <a:avLst/>
          </a:prstGeom>
          <a:solidFill>
            <a:schemeClr val="bg1"/>
          </a:solidFill>
        </p:spPr>
        <p:txBody>
          <a:bodyPr wrap="square" lIns="0" tIns="0" rIns="0" bIns="0" rtlCol="0" anchor="ctr" anchorCtr="0">
            <a:spAutoFit/>
          </a:bodyPr>
          <a:lstStyle/>
          <a:p>
            <a:pPr algn="ctr"/>
            <a:r>
              <a:rPr lang="en-US" sz="1000" dirty="0">
                <a:solidFill>
                  <a:srgbClr val="595959"/>
                </a:solidFill>
                <a:latin typeface="Calibri" panose="020F0502020204030204" pitchFamily="34" charset="0"/>
                <a:ea typeface="Calibri" panose="020F0502020204030204" pitchFamily="34" charset="0"/>
                <a:cs typeface="Times New Roman" panose="02020603050405020304" pitchFamily="18" charset="0"/>
              </a:rPr>
              <a:t>3</a:t>
            </a:r>
          </a:p>
          <a:p>
            <a:pPr algn="ctr"/>
            <a:r>
              <a:rPr lang="en-US" sz="900" dirty="0">
                <a:solidFill>
                  <a:srgbClr val="595959"/>
                </a:solidFill>
                <a:latin typeface="Calibri" panose="020F0502020204030204" pitchFamily="34" charset="0"/>
                <a:cs typeface="Times New Roman" panose="02020603050405020304" pitchFamily="18" charset="0"/>
              </a:rPr>
              <a:t>Intermediate</a:t>
            </a:r>
            <a:endParaRPr lang="en-US" sz="900" dirty="0"/>
          </a:p>
        </p:txBody>
      </p:sp>
      <p:sp>
        <p:nvSpPr>
          <p:cNvPr id="26" name="TextBox 25"/>
          <p:cNvSpPr txBox="1"/>
          <p:nvPr/>
        </p:nvSpPr>
        <p:spPr>
          <a:xfrm>
            <a:off x="7924800" y="5575341"/>
            <a:ext cx="685800" cy="274320"/>
          </a:xfrm>
          <a:prstGeom prst="rect">
            <a:avLst/>
          </a:prstGeom>
          <a:solidFill>
            <a:schemeClr val="bg1"/>
          </a:solidFill>
        </p:spPr>
        <p:txBody>
          <a:bodyPr wrap="square" lIns="0" tIns="0" rIns="0" bIns="0" rtlCol="0" anchor="ctr" anchorCtr="0">
            <a:spAutoFit/>
          </a:bodyPr>
          <a:lstStyle/>
          <a:p>
            <a:pPr algn="ctr"/>
            <a:r>
              <a:rPr lang="en-US" sz="1000" dirty="0">
                <a:solidFill>
                  <a:srgbClr val="595959"/>
                </a:solidFill>
                <a:latin typeface="Calibri" panose="020F0502020204030204" pitchFamily="34" charset="0"/>
                <a:ea typeface="Calibri" panose="020F0502020204030204" pitchFamily="34" charset="0"/>
                <a:cs typeface="Times New Roman" panose="02020603050405020304" pitchFamily="18" charset="0"/>
              </a:rPr>
              <a:t>3</a:t>
            </a:r>
          </a:p>
          <a:p>
            <a:pPr algn="ctr"/>
            <a:r>
              <a:rPr lang="en-US" sz="900" dirty="0">
                <a:solidFill>
                  <a:srgbClr val="595959"/>
                </a:solidFill>
                <a:latin typeface="Calibri" panose="020F0502020204030204" pitchFamily="34" charset="0"/>
                <a:cs typeface="Times New Roman" panose="02020603050405020304" pitchFamily="18" charset="0"/>
              </a:rPr>
              <a:t>Intermediate</a:t>
            </a:r>
            <a:endParaRPr lang="en-US" sz="900" dirty="0"/>
          </a:p>
        </p:txBody>
      </p:sp>
      <p:sp>
        <p:nvSpPr>
          <p:cNvPr id="27" name="TextBox 26"/>
          <p:cNvSpPr txBox="1"/>
          <p:nvPr/>
        </p:nvSpPr>
        <p:spPr>
          <a:xfrm>
            <a:off x="7126086" y="5561007"/>
            <a:ext cx="685800" cy="292388"/>
          </a:xfrm>
          <a:prstGeom prst="rect">
            <a:avLst/>
          </a:prstGeom>
          <a:solidFill>
            <a:schemeClr val="bg1"/>
          </a:solidFill>
        </p:spPr>
        <p:txBody>
          <a:bodyPr wrap="square" lIns="0" tIns="0" rIns="0" bIns="0" rtlCol="0" anchor="ctr" anchorCtr="0">
            <a:spAutoFit/>
          </a:bodyPr>
          <a:lstStyle/>
          <a:p>
            <a:pPr algn="ctr"/>
            <a:r>
              <a:rPr lang="en-US" sz="1000" dirty="0">
                <a:solidFill>
                  <a:srgbClr val="595959"/>
                </a:solidFill>
                <a:latin typeface="Calibri" panose="020F0502020204030204" pitchFamily="34" charset="0"/>
                <a:ea typeface="Calibri" panose="020F0502020204030204" pitchFamily="34" charset="0"/>
                <a:cs typeface="Times New Roman" panose="02020603050405020304" pitchFamily="18" charset="0"/>
              </a:rPr>
              <a:t>4</a:t>
            </a:r>
          </a:p>
          <a:p>
            <a:pPr algn="ctr"/>
            <a:r>
              <a:rPr lang="en-US" sz="900" dirty="0">
                <a:solidFill>
                  <a:srgbClr val="595959"/>
                </a:solidFill>
                <a:latin typeface="Calibri" panose="020F0502020204030204" pitchFamily="34" charset="0"/>
                <a:cs typeface="Times New Roman" panose="02020603050405020304" pitchFamily="18" charset="0"/>
              </a:rPr>
              <a:t>Advanced</a:t>
            </a:r>
            <a:endParaRPr lang="en-US" sz="900" dirty="0"/>
          </a:p>
        </p:txBody>
      </p:sp>
      <p:sp>
        <p:nvSpPr>
          <p:cNvPr id="28" name="Rectangle 10"/>
          <p:cNvSpPr>
            <a:spLocks noChangeArrowheads="1"/>
          </p:cNvSpPr>
          <p:nvPr/>
        </p:nvSpPr>
        <p:spPr bwMode="auto">
          <a:xfrm>
            <a:off x="1075548" y="986345"/>
            <a:ext cx="7148111"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5429250" algn="l"/>
              </a:tabLst>
              <a:defRPr>
                <a:solidFill>
                  <a:schemeClr val="tx1"/>
                </a:solidFill>
                <a:latin typeface="Arial" pitchFamily="34" charset="0"/>
                <a:cs typeface="Arial" pitchFamily="34" charset="0"/>
              </a:defRPr>
            </a:lvl1pPr>
            <a:lvl2pPr fontAlgn="base">
              <a:spcBef>
                <a:spcPct val="0"/>
              </a:spcBef>
              <a:spcAft>
                <a:spcPct val="0"/>
              </a:spcAft>
              <a:tabLst>
                <a:tab pos="5429250" algn="l"/>
              </a:tabLst>
              <a:defRPr>
                <a:solidFill>
                  <a:schemeClr val="tx1"/>
                </a:solidFill>
                <a:latin typeface="Arial" pitchFamily="34" charset="0"/>
                <a:cs typeface="Arial" pitchFamily="34" charset="0"/>
              </a:defRPr>
            </a:lvl2pPr>
            <a:lvl3pPr fontAlgn="base">
              <a:spcBef>
                <a:spcPct val="0"/>
              </a:spcBef>
              <a:spcAft>
                <a:spcPct val="0"/>
              </a:spcAft>
              <a:tabLst>
                <a:tab pos="5429250" algn="l"/>
              </a:tabLst>
              <a:defRPr>
                <a:solidFill>
                  <a:schemeClr val="tx1"/>
                </a:solidFill>
                <a:latin typeface="Arial" pitchFamily="34" charset="0"/>
                <a:cs typeface="Arial" pitchFamily="34" charset="0"/>
              </a:defRPr>
            </a:lvl3pPr>
            <a:lvl4pPr fontAlgn="base">
              <a:spcBef>
                <a:spcPct val="0"/>
              </a:spcBef>
              <a:spcAft>
                <a:spcPct val="0"/>
              </a:spcAft>
              <a:tabLst>
                <a:tab pos="5429250" algn="l"/>
              </a:tabLst>
              <a:defRPr>
                <a:solidFill>
                  <a:schemeClr val="tx1"/>
                </a:solidFill>
                <a:latin typeface="Arial" pitchFamily="34" charset="0"/>
                <a:cs typeface="Arial" pitchFamily="34" charset="0"/>
              </a:defRPr>
            </a:lvl4pPr>
            <a:lvl5pPr fontAlgn="base">
              <a:spcBef>
                <a:spcPct val="0"/>
              </a:spcBef>
              <a:spcAft>
                <a:spcPct val="0"/>
              </a:spcAft>
              <a:tabLst>
                <a:tab pos="5429250" algn="l"/>
              </a:tabLst>
              <a:defRPr>
                <a:solidFill>
                  <a:schemeClr val="tx1"/>
                </a:solidFill>
                <a:latin typeface="Arial" pitchFamily="34" charset="0"/>
                <a:cs typeface="Arial" pitchFamily="34" charset="0"/>
              </a:defRPr>
            </a:lvl5pPr>
            <a:lvl6pPr fontAlgn="base">
              <a:spcBef>
                <a:spcPct val="0"/>
              </a:spcBef>
              <a:spcAft>
                <a:spcPct val="0"/>
              </a:spcAft>
              <a:tabLst>
                <a:tab pos="5429250" algn="l"/>
              </a:tabLst>
              <a:defRPr>
                <a:solidFill>
                  <a:schemeClr val="tx1"/>
                </a:solidFill>
                <a:latin typeface="Arial" pitchFamily="34" charset="0"/>
                <a:cs typeface="Arial" pitchFamily="34" charset="0"/>
              </a:defRPr>
            </a:lvl6pPr>
            <a:lvl7pPr fontAlgn="base">
              <a:spcBef>
                <a:spcPct val="0"/>
              </a:spcBef>
              <a:spcAft>
                <a:spcPct val="0"/>
              </a:spcAft>
              <a:tabLst>
                <a:tab pos="5429250" algn="l"/>
              </a:tabLst>
              <a:defRPr>
                <a:solidFill>
                  <a:schemeClr val="tx1"/>
                </a:solidFill>
                <a:latin typeface="Arial" pitchFamily="34" charset="0"/>
                <a:cs typeface="Arial" pitchFamily="34" charset="0"/>
              </a:defRPr>
            </a:lvl7pPr>
            <a:lvl8pPr fontAlgn="base">
              <a:spcBef>
                <a:spcPct val="0"/>
              </a:spcBef>
              <a:spcAft>
                <a:spcPct val="0"/>
              </a:spcAft>
              <a:tabLst>
                <a:tab pos="5429250" algn="l"/>
              </a:tabLst>
              <a:defRPr>
                <a:solidFill>
                  <a:schemeClr val="tx1"/>
                </a:solidFill>
                <a:latin typeface="Arial" pitchFamily="34" charset="0"/>
                <a:cs typeface="Arial" pitchFamily="34" charset="0"/>
              </a:defRPr>
            </a:lvl8pPr>
            <a:lvl9pPr fontAlgn="base">
              <a:spcBef>
                <a:spcPct val="0"/>
              </a:spcBef>
              <a:spcAft>
                <a:spcPct val="0"/>
              </a:spcAft>
              <a:tabLst>
                <a:tab pos="5429250" algn="l"/>
              </a:tabLst>
              <a:defRPr>
                <a:solidFill>
                  <a:schemeClr val="tx1"/>
                </a:solidFill>
                <a:latin typeface="Arial" pitchFamily="34" charset="0"/>
                <a:cs typeface="Arial" pitchFamily="34" charset="0"/>
              </a:defRPr>
            </a:lvl9pPr>
          </a:lstStyle>
          <a:p>
            <a:pPr lvl="0" algn="ct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rPr>
              <a:t>   </a:t>
            </a:r>
            <a:r>
              <a:rPr kumimoji="0" lang="en-US" altLang="en-US" sz="1100" b="1" i="0" strike="noStrike" cap="none" normalizeH="0" baseline="0" dirty="0">
                <a:ln>
                  <a:noFill/>
                </a:ln>
                <a:solidFill>
                  <a:srgbClr val="31849B"/>
                </a:solidFill>
                <a:effectLst/>
                <a:latin typeface="Calibri" pitchFamily="34" charset="0"/>
                <a:ea typeface="Calibri" pitchFamily="34" charset="0"/>
                <a:cs typeface="Times New Roman" pitchFamily="18" charset="0"/>
              </a:rPr>
              <a:t>Step 1 </a:t>
            </a:r>
            <a:r>
              <a:rPr lang="en-US" altLang="en-US" sz="1100" b="1" dirty="0">
                <a:solidFill>
                  <a:srgbClr val="31849B"/>
                </a:solidFill>
                <a:latin typeface="Calibri" pitchFamily="34" charset="0"/>
                <a:ea typeface="Calibri" pitchFamily="34" charset="0"/>
                <a:cs typeface="Times New Roman" pitchFamily="18" charset="0"/>
              </a:rPr>
              <a:t>-</a:t>
            </a:r>
            <a:r>
              <a:rPr kumimoji="0" lang="en-US" altLang="en-US" sz="1100" b="1" i="0" strike="noStrike" cap="none" normalizeH="0" baseline="0" dirty="0">
                <a:ln>
                  <a:noFill/>
                </a:ln>
                <a:solidFill>
                  <a:srgbClr val="31849B"/>
                </a:solidFill>
                <a:effectLst/>
                <a:latin typeface="Calibri" pitchFamily="34" charset="0"/>
                <a:ea typeface="Calibri" pitchFamily="34" charset="0"/>
                <a:cs typeface="Times New Roman" pitchFamily="18" charset="0"/>
              </a:rPr>
              <a:t> Review and Add Competencies  </a:t>
            </a:r>
            <a:r>
              <a:rPr lang="en-US" altLang="en-US" sz="1100" b="1" dirty="0">
                <a:solidFill>
                  <a:srgbClr val="31849B"/>
                </a:solidFill>
                <a:latin typeface="Calibri" pitchFamily="34" charset="0"/>
                <a:ea typeface="Calibri" pitchFamily="34" charset="0"/>
                <a:cs typeface="Times New Roman" pitchFamily="18" charset="0"/>
                <a:sym typeface="Wingdings" pitchFamily="2" charset="2"/>
              </a:rPr>
              <a:t>  </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rPr>
              <a:t> </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          </a:t>
            </a:r>
            <a:r>
              <a:rPr kumimoji="0" lang="en-US" altLang="en-US" sz="1100" b="1" i="0" u="sng"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Step 2 </a:t>
            </a:r>
            <a:r>
              <a:rPr lang="en-US" altLang="en-US" sz="1100" b="1" u="sng" dirty="0">
                <a:solidFill>
                  <a:srgbClr val="31849B"/>
                </a:solidFill>
                <a:latin typeface="Calibri" pitchFamily="34" charset="0"/>
                <a:ea typeface="Calibri" pitchFamily="34" charset="0"/>
                <a:cs typeface="Times New Roman" pitchFamily="18" charset="0"/>
                <a:sym typeface="Wingdings" pitchFamily="2" charset="2"/>
              </a:rPr>
              <a:t>-</a:t>
            </a:r>
            <a:r>
              <a:rPr kumimoji="0" lang="en-US" altLang="en-US" sz="1100" b="1" i="0" u="sng"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 </a:t>
            </a:r>
            <a:r>
              <a:rPr lang="en-US" altLang="en-US" sz="1100" b="1" u="sng" dirty="0">
                <a:solidFill>
                  <a:srgbClr val="31849B"/>
                </a:solidFill>
                <a:latin typeface="Calibri" pitchFamily="34" charset="0"/>
                <a:ea typeface="Calibri" pitchFamily="34" charset="0"/>
                <a:cs typeface="Times New Roman" pitchFamily="18" charset="0"/>
                <a:sym typeface="Wingdings" pitchFamily="2" charset="2"/>
              </a:rPr>
              <a:t>Conduct Self-Assessment</a:t>
            </a:r>
            <a:r>
              <a:rPr kumimoji="0" lang="en-US" altLang="en-US" sz="1100" b="1" i="0" u="sng"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 </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   </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rPr>
              <a:t> </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          Step 3 </a:t>
            </a:r>
            <a:r>
              <a:rPr lang="en-US" altLang="en-US" sz="1100" b="1" dirty="0">
                <a:solidFill>
                  <a:srgbClr val="31849B"/>
                </a:solidFill>
                <a:latin typeface="Calibri" pitchFamily="34" charset="0"/>
                <a:ea typeface="Calibri" pitchFamily="34" charset="0"/>
                <a:cs typeface="Times New Roman" pitchFamily="18" charset="0"/>
                <a:sym typeface="Wingdings" pitchFamily="2" charset="2"/>
              </a:rPr>
              <a:t>-</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 Review and Send</a:t>
            </a:r>
            <a:endParaRPr kumimoji="0" lang="en-US" altLang="en-US" sz="800" b="0" i="0" u="none" strike="noStrike" cap="none" normalizeH="0" baseline="0" dirty="0">
              <a:ln>
                <a:noFill/>
              </a:ln>
              <a:solidFill>
                <a:schemeClr val="tx1"/>
              </a:solidFill>
              <a:effectLst/>
              <a:latin typeface="Arial" pitchFamily="34" charset="0"/>
              <a:cs typeface="Arial" pitchFamily="34" charset="0"/>
              <a:sym typeface="Wingdings" pitchFamily="2" charset="2"/>
            </a:endParaRPr>
          </a:p>
          <a:p>
            <a:pPr marL="0" marR="0" lvl="0" indent="0" algn="ctr" defTabSz="914400" rtl="0" eaLnBrk="0" fontAlgn="base" latinLnBrk="0" hangingPunct="0">
              <a:lnSpc>
                <a:spcPct val="100000"/>
              </a:lnSpc>
              <a:spcBef>
                <a:spcPct val="0"/>
              </a:spcBef>
              <a:spcAft>
                <a:spcPct val="0"/>
              </a:spcAft>
              <a:buClrTx/>
              <a:buSzTx/>
              <a:buFontTx/>
              <a:buNone/>
              <a:tabLst>
                <a:tab pos="5429250" algn="l"/>
              </a:tabLst>
            </a:pPr>
            <a:endPar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endParaRPr>
          </a:p>
        </p:txBody>
      </p:sp>
      <p:sp>
        <p:nvSpPr>
          <p:cNvPr id="29" name="Oval 12"/>
          <p:cNvSpPr>
            <a:spLocks noChangeArrowheads="1"/>
          </p:cNvSpPr>
          <p:nvPr/>
        </p:nvSpPr>
        <p:spPr bwMode="auto">
          <a:xfrm>
            <a:off x="6400800" y="1039651"/>
            <a:ext cx="182563" cy="182563"/>
          </a:xfrm>
          <a:prstGeom prst="ellipse">
            <a:avLst/>
          </a:prstGeom>
          <a:solidFill>
            <a:srgbClr val="A5A5A5"/>
          </a:solidFill>
          <a:ln>
            <a:noFill/>
          </a:ln>
          <a:extLst>
            <a:ext uri="{91240B29-F687-4F45-9708-019B960494DF}">
              <a14:hiddenLine xmlns:a14="http://schemas.microsoft.com/office/drawing/2010/main" w="3175">
                <a:solidFill>
                  <a:srgbClr val="000000"/>
                </a:solidFill>
                <a:round/>
                <a:headEnd/>
                <a:tailEnd/>
              </a14:hiddenLine>
            </a:ext>
          </a:extLst>
        </p:spPr>
        <p:txBody>
          <a:bodyPr vert="horz" wrap="squar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30" name="Oval 6"/>
          <p:cNvSpPr>
            <a:spLocks noChangeArrowheads="1"/>
          </p:cNvSpPr>
          <p:nvPr/>
        </p:nvSpPr>
        <p:spPr bwMode="auto">
          <a:xfrm>
            <a:off x="3870540" y="1044291"/>
            <a:ext cx="182563" cy="182563"/>
          </a:xfrm>
          <a:prstGeom prst="ellipse">
            <a:avLst/>
          </a:prstGeom>
          <a:solidFill>
            <a:srgbClr val="A5A5A5"/>
          </a:solidFill>
          <a:ln>
            <a:noFill/>
          </a:ln>
          <a:extLst>
            <a:ext uri="{91240B29-F687-4F45-9708-019B960494DF}">
              <a14:hiddenLine xmlns:a14="http://schemas.microsoft.com/office/drawing/2010/main" w="3175">
                <a:solidFill>
                  <a:srgbClr val="000000"/>
                </a:solidFill>
                <a:round/>
                <a:headEnd/>
                <a:tailEnd/>
              </a14:hiddenLine>
            </a:ext>
          </a:extLst>
        </p:spPr>
        <p:txBody>
          <a:bodyPr vert="horz" wrap="squar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31" name="Oval 10"/>
          <p:cNvSpPr>
            <a:spLocks noChangeArrowheads="1"/>
          </p:cNvSpPr>
          <p:nvPr/>
        </p:nvSpPr>
        <p:spPr bwMode="auto">
          <a:xfrm>
            <a:off x="1019019" y="1041512"/>
            <a:ext cx="182562" cy="182562"/>
          </a:xfrm>
          <a:prstGeom prst="ellipse">
            <a:avLst/>
          </a:prstGeom>
          <a:solidFill>
            <a:srgbClr val="006600"/>
          </a:solidFill>
          <a:ln>
            <a:noFill/>
          </a:ln>
        </p:spPr>
        <p:txBody>
          <a:bodyPr vert="horz" wrap="squar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bg1"/>
                </a:solidFill>
                <a:effectLst/>
                <a:latin typeface="Arial" pitchFamily="34" charset="0"/>
                <a:cs typeface="Arial" pitchFamily="34" charset="0"/>
                <a:sym typeface="Wingdings" panose="05000000000000000000" pitchFamily="2" charset="2"/>
              </a:rPr>
              <a:t></a:t>
            </a:r>
            <a:endParaRPr kumimoji="0" lang="en-US" altLang="en-US" sz="1200" b="0" i="0" u="none" strike="noStrike" cap="none" normalizeH="0" baseline="0" dirty="0">
              <a:ln>
                <a:noFill/>
              </a:ln>
              <a:solidFill>
                <a:schemeClr val="bg1"/>
              </a:solidFill>
              <a:effectLst/>
              <a:latin typeface="Arial" pitchFamily="34" charset="0"/>
              <a:cs typeface="Arial" pitchFamily="34" charset="0"/>
            </a:endParaRPr>
          </a:p>
        </p:txBody>
      </p:sp>
      <p:sp>
        <p:nvSpPr>
          <p:cNvPr id="36" name="TextBox 35"/>
          <p:cNvSpPr txBox="1"/>
          <p:nvPr/>
        </p:nvSpPr>
        <p:spPr>
          <a:xfrm>
            <a:off x="2971242" y="524754"/>
            <a:ext cx="3201517" cy="430887"/>
          </a:xfrm>
          <a:prstGeom prst="rect">
            <a:avLst/>
          </a:prstGeom>
          <a:noFill/>
        </p:spPr>
        <p:txBody>
          <a:bodyPr wrap="none" rtlCol="0">
            <a:spAutoFit/>
          </a:bodyPr>
          <a:lstStyle/>
          <a:p>
            <a:r>
              <a:rPr lang="en-US" sz="2200" b="1" dirty="0">
                <a:solidFill>
                  <a:srgbClr val="CC9900"/>
                </a:solidFill>
              </a:rPr>
              <a:t>Complete My Assessment</a:t>
            </a:r>
            <a:endParaRPr lang="en-US" sz="2200" dirty="0">
              <a:solidFill>
                <a:srgbClr val="CC9900"/>
              </a:solidFill>
            </a:endParaRPr>
          </a:p>
        </p:txBody>
      </p:sp>
    </p:spTree>
    <p:extLst>
      <p:ext uri="{BB962C8B-B14F-4D97-AF65-F5344CB8AC3E}">
        <p14:creationId xmlns:p14="http://schemas.microsoft.com/office/powerpoint/2010/main" val="254153974"/>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P spid="25" grpId="0" animBg="1"/>
      <p:bldP spid="26" grpId="0" animBg="1"/>
      <p:bldP spid="27"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37160" y="228600"/>
            <a:ext cx="8869680" cy="261610"/>
          </a:xfrm>
          <a:prstGeom prst="rect">
            <a:avLst/>
          </a:prstGeom>
          <a:solidFill>
            <a:schemeClr val="tx1">
              <a:lumMod val="85000"/>
              <a:lumOff val="15000"/>
            </a:schemeClr>
          </a:solidFill>
        </p:spPr>
        <p:txBody>
          <a:bodyPr wrap="square" rtlCol="0">
            <a:spAutoFit/>
          </a:bodyPr>
          <a:lstStyle/>
          <a:p>
            <a:pPr>
              <a:tabLst>
                <a:tab pos="3138488" algn="l"/>
              </a:tabLst>
            </a:pPr>
            <a:r>
              <a:rPr lang="en-US" sz="1100" b="1" dirty="0">
                <a:solidFill>
                  <a:srgbClr val="FFFFFF"/>
                </a:solidFill>
                <a:ea typeface="Calibri"/>
                <a:cs typeface="Times New Roman"/>
              </a:rPr>
              <a:t> Home				</a:t>
            </a:r>
            <a:r>
              <a:rPr lang="en-US" sz="1100" b="1" dirty="0">
                <a:solidFill>
                  <a:schemeClr val="bg1"/>
                </a:solidFill>
                <a:ea typeface="Calibri"/>
                <a:cs typeface="Times New Roman"/>
              </a:rPr>
              <a:t>	Help </a:t>
            </a:r>
            <a:r>
              <a:rPr lang="en-US" sz="1100" b="1" dirty="0">
                <a:solidFill>
                  <a:schemeClr val="bg1"/>
                </a:solidFill>
                <a:ea typeface="Calibri"/>
                <a:cs typeface="Times New Roman"/>
                <a:sym typeface="Wingdings 3"/>
              </a:rPr>
              <a:t>          Goofy Goof – Sign Out</a:t>
            </a:r>
            <a:r>
              <a:rPr lang="en-US" sz="1100" b="1" dirty="0">
                <a:solidFill>
                  <a:srgbClr val="FFFFFF"/>
                </a:solidFill>
                <a:ea typeface="Calibri"/>
                <a:cs typeface="Times New Roman"/>
              </a:rPr>
              <a:t> </a:t>
            </a:r>
            <a:endParaRPr lang="en-US" sz="1100" u="sng" dirty="0"/>
          </a:p>
        </p:txBody>
      </p:sp>
      <p:sp>
        <p:nvSpPr>
          <p:cNvPr id="6"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20" name="Text Box 1"/>
          <p:cNvSpPr txBox="1"/>
          <p:nvPr/>
        </p:nvSpPr>
        <p:spPr>
          <a:xfrm>
            <a:off x="3839094" y="6629400"/>
            <a:ext cx="1463040" cy="182880"/>
          </a:xfrm>
          <a:prstGeom prst="rect">
            <a:avLst/>
          </a:prstGeom>
          <a:solidFill>
            <a:schemeClr val="accent5">
              <a:lumMod val="75000"/>
            </a:schemeClr>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ctr" anchorCtr="0" forceAA="0" compatLnSpc="1">
            <a:prstTxWarp prst="textNoShape">
              <a:avLst/>
            </a:prstTxWarp>
            <a:noAutofit/>
          </a:bodyPr>
          <a:lstStyle/>
          <a:p>
            <a:pPr marL="0" marR="0" algn="ctr">
              <a:spcBef>
                <a:spcPts val="0"/>
              </a:spcBef>
              <a:spcAft>
                <a:spcPts val="0"/>
              </a:spcAft>
            </a:pPr>
            <a:r>
              <a:rPr lang="en-US" sz="1100" b="1" dirty="0">
                <a:solidFill>
                  <a:srgbClr val="FFFFFF"/>
                </a:solidFill>
                <a:effectLst/>
                <a:ea typeface="Calibri"/>
                <a:cs typeface="Times New Roman"/>
              </a:rPr>
              <a:t>Save for Later</a:t>
            </a:r>
            <a:endParaRPr lang="en-US" sz="1100" dirty="0">
              <a:effectLst/>
              <a:ea typeface="Calibri"/>
              <a:cs typeface="Times New Roman"/>
            </a:endParaRPr>
          </a:p>
        </p:txBody>
      </p:sp>
      <p:sp>
        <p:nvSpPr>
          <p:cNvPr id="21" name="Text Box 4"/>
          <p:cNvSpPr txBox="1"/>
          <p:nvPr/>
        </p:nvSpPr>
        <p:spPr>
          <a:xfrm>
            <a:off x="5543536" y="6629400"/>
            <a:ext cx="1463040" cy="182880"/>
          </a:xfrm>
          <a:prstGeom prst="rect">
            <a:avLst/>
          </a:prstGeom>
          <a:solidFill>
            <a:schemeClr val="accent5">
              <a:lumMod val="75000"/>
            </a:schemeClr>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marL="0" marR="0" algn="ctr">
              <a:spcBef>
                <a:spcPts val="0"/>
              </a:spcBef>
              <a:spcAft>
                <a:spcPts val="0"/>
              </a:spcAft>
            </a:pPr>
            <a:r>
              <a:rPr lang="en-US" sz="1100" b="1" dirty="0">
                <a:solidFill>
                  <a:srgbClr val="FFFFFF"/>
                </a:solidFill>
                <a:effectLst/>
                <a:ea typeface="Calibri"/>
                <a:cs typeface="Times New Roman"/>
              </a:rPr>
              <a:t>Send to Supervisor </a:t>
            </a:r>
            <a:r>
              <a:rPr lang="en-US" sz="1100" b="1" dirty="0">
                <a:solidFill>
                  <a:srgbClr val="FFFFFF"/>
                </a:solidFill>
                <a:effectLst/>
                <a:ea typeface="Calibri"/>
                <a:cs typeface="Times New Roman"/>
                <a:sym typeface="Wingdings 3"/>
              </a:rPr>
              <a:t></a:t>
            </a:r>
            <a:endParaRPr lang="en-US" sz="1100" dirty="0">
              <a:effectLst/>
              <a:ea typeface="Calibri"/>
              <a:cs typeface="Times New Roman"/>
            </a:endParaRPr>
          </a:p>
        </p:txBody>
      </p:sp>
      <p:sp>
        <p:nvSpPr>
          <p:cNvPr id="22" name="Text Box 13"/>
          <p:cNvSpPr txBox="1"/>
          <p:nvPr/>
        </p:nvSpPr>
        <p:spPr>
          <a:xfrm>
            <a:off x="2128302" y="6629400"/>
            <a:ext cx="1463040" cy="182880"/>
          </a:xfrm>
          <a:prstGeom prst="rect">
            <a:avLst/>
          </a:prstGeom>
          <a:solidFill>
            <a:schemeClr val="accent5">
              <a:lumMod val="75000"/>
            </a:schemeClr>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r>
              <a:rPr lang="en-US" sz="1100" b="1" dirty="0">
                <a:solidFill>
                  <a:srgbClr val="FFFFFF"/>
                </a:solidFill>
                <a:ea typeface="Calibri"/>
                <a:cs typeface="Times New Roman"/>
                <a:sym typeface="Wingdings 3"/>
              </a:rPr>
              <a:t></a:t>
            </a:r>
            <a:r>
              <a:rPr lang="en-US" sz="1100" b="1" dirty="0">
                <a:solidFill>
                  <a:srgbClr val="FFFFFF"/>
                </a:solidFill>
                <a:ea typeface="Calibri"/>
                <a:cs typeface="Times New Roman"/>
              </a:rPr>
              <a:t>  Previous Page</a:t>
            </a:r>
            <a:endParaRPr lang="en-US" sz="1100" dirty="0">
              <a:ea typeface="Calibri"/>
              <a:cs typeface="Times New Roman"/>
            </a:endParaRPr>
          </a:p>
        </p:txBody>
      </p:sp>
      <p:graphicFrame>
        <p:nvGraphicFramePr>
          <p:cNvPr id="33" name="Table 32"/>
          <p:cNvGraphicFramePr>
            <a:graphicFrameLocks noGrp="1"/>
          </p:cNvGraphicFramePr>
          <p:nvPr>
            <p:extLst>
              <p:ext uri="{D42A27DB-BD31-4B8C-83A1-F6EECF244321}">
                <p14:modId xmlns:p14="http://schemas.microsoft.com/office/powerpoint/2010/main" val="3540841870"/>
              </p:ext>
            </p:extLst>
          </p:nvPr>
        </p:nvGraphicFramePr>
        <p:xfrm>
          <a:off x="454428" y="3206687"/>
          <a:ext cx="8232372" cy="1234440"/>
        </p:xfrm>
        <a:graphic>
          <a:graphicData uri="http://schemas.openxmlformats.org/drawingml/2006/table">
            <a:tbl>
              <a:tblPr firstRow="1" firstCol="1" bandRow="1"/>
              <a:tblGrid>
                <a:gridCol w="7394172">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162918">
                <a:tc>
                  <a:txBody>
                    <a:bodyPr/>
                    <a:lstStyle/>
                    <a:p>
                      <a:pPr marL="0" marR="0">
                        <a:spcBef>
                          <a:spcPts val="0"/>
                        </a:spcBef>
                        <a:spcAft>
                          <a:spcPts val="0"/>
                        </a:spcAft>
                      </a:pPr>
                      <a:r>
                        <a:rPr lang="en-US" sz="1100" dirty="0">
                          <a:solidFill>
                            <a:srgbClr val="CC9900"/>
                          </a:solidFill>
                          <a:effectLst/>
                          <a:latin typeface="Calibri" panose="020F0502020204030204" pitchFamily="34" charset="0"/>
                          <a:ea typeface="Calibri" panose="020F0502020204030204" pitchFamily="34" charset="0"/>
                          <a:cs typeface="Times New Roman" panose="02020603050405020304" pitchFamily="18" charset="0"/>
                        </a:rPr>
                        <a:t>General and Technical Competencies </a:t>
                      </a:r>
                      <a:r>
                        <a:rPr lang="en-US" sz="1100" baseline="30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lnL>
                      <a:noFill/>
                    </a:lnL>
                    <a:lnR w="12700" cap="flat" cmpd="sng" algn="ctr">
                      <a:solidFill>
                        <a:srgbClr val="C4BC96"/>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9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My Proficiency</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948A54"/>
                    </a:solidFill>
                  </a:tcPr>
                </a:tc>
                <a:extLst>
                  <a:ext uri="{0D108BD9-81ED-4DB2-BD59-A6C34878D82A}">
                    <a16:rowId xmlns:a16="http://schemas.microsoft.com/office/drawing/2014/main" val="10000"/>
                  </a:ext>
                </a:extLst>
              </a:tr>
              <a:tr h="135765">
                <a:tc gridSpan="2">
                  <a:txBody>
                    <a:bodyPr/>
                    <a:lstStyle/>
                    <a:p>
                      <a:pPr marL="0" marR="0">
                        <a:spcBef>
                          <a:spcPts val="0"/>
                        </a:spcBef>
                        <a:spcAft>
                          <a:spcPts val="0"/>
                        </a:spcAft>
                      </a:pPr>
                      <a:r>
                        <a:rPr lang="en-US" sz="10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General </a:t>
                      </a:r>
                      <a:r>
                        <a:rPr lang="en-US" sz="10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lnL>
                      <a:noFill/>
                    </a:lnL>
                    <a:lnR w="12700" cap="flat" cmpd="sng" algn="ctr">
                      <a:solidFill>
                        <a:srgbClr val="C4BC96"/>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31849B"/>
                    </a:solidFill>
                  </a:tcPr>
                </a:tc>
                <a:tc hMerge="1">
                  <a:txBody>
                    <a:bodyPr/>
                    <a:lstStyle/>
                    <a:p>
                      <a:endParaRPr lang="en-US"/>
                    </a:p>
                  </a:txBody>
                  <a:tcPr/>
                </a:tc>
                <a:extLst>
                  <a:ext uri="{0D108BD9-81ED-4DB2-BD59-A6C34878D82A}">
                    <a16:rowId xmlns:a16="http://schemas.microsoft.com/office/drawing/2014/main" val="10001"/>
                  </a:ext>
                </a:extLst>
              </a:tr>
              <a:tr h="271529">
                <a:tc>
                  <a:txBody>
                    <a:bodyPr/>
                    <a:lstStyle/>
                    <a:p>
                      <a:pPr marL="0" marR="0">
                        <a:spcBef>
                          <a:spcPts val="500"/>
                        </a:spcBef>
                        <a:spcAft>
                          <a:spcPts val="500"/>
                        </a:spcAft>
                      </a:pPr>
                      <a:r>
                        <a:rPr kumimoji="0" lang="en-US" sz="1000" b="1" i="0" u="none" strike="noStrike" kern="1200" cap="none" spc="0" normalizeH="0" baseline="0" noProof="0" dirty="0">
                          <a:ln>
                            <a:noFill/>
                          </a:ln>
                          <a:solidFill>
                            <a:schemeClr val="tx1">
                              <a:lumMod val="75000"/>
                              <a:lumOff val="2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Oral Communication (*)</a:t>
                      </a:r>
                      <a:r>
                        <a:rPr kumimoji="0" lang="en-US" sz="1000" b="0" i="0" u="none" strike="noStrike" kern="1200" cap="none" spc="0" normalizeH="0" baseline="0" noProof="0" dirty="0">
                          <a:ln>
                            <a:noFill/>
                          </a:ln>
                          <a:solidFill>
                            <a:schemeClr val="tx1">
                              <a:lumMod val="75000"/>
                              <a:lumOff val="2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 - Expresses information (for example, ideas or facts) to individuals or groups effectively, taking into account the audience and nature of the information (for example, technical, sensitive, controversial); makes clear and convincing oral presentations; listens to others, attends to nonverbal cues, and responds appropriately.</a:t>
                      </a:r>
                      <a:endParaRPr lang="en-US" sz="1000" dirty="0">
                        <a:solidFill>
                          <a:schemeClr val="tx1">
                            <a:lumMod val="75000"/>
                            <a:lumOff val="25000"/>
                          </a:schemeClr>
                        </a:solidFill>
                        <a:effectLst/>
                        <a:latin typeface="+mn-lt"/>
                        <a:ea typeface="Calibri"/>
                        <a:cs typeface="Times New Roman"/>
                      </a:endParaRPr>
                    </a:p>
                  </a:txBody>
                  <a:tcPr marL="61094" marR="61094" marT="0" marB="0">
                    <a:lnL>
                      <a:noFill/>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500"/>
                        </a:spcAft>
                        <a:buClrTx/>
                        <a:buSzTx/>
                        <a:buFontTx/>
                        <a:buNone/>
                        <a:tabLst/>
                        <a:defRPr/>
                      </a:pPr>
                      <a:r>
                        <a:rPr lang="en-US" sz="1000" dirty="0">
                          <a:solidFill>
                            <a:srgbClr val="595959"/>
                          </a:solidFill>
                          <a:effectLst/>
                          <a:latin typeface="+mn-lt"/>
                          <a:ea typeface="Calibri"/>
                          <a:cs typeface="Times New Roman"/>
                          <a:sym typeface="Wingdings 3"/>
                        </a:rPr>
                        <a:t></a:t>
                      </a:r>
                      <a:endParaRPr kumimoji="0" lang="en-US" sz="1000" b="0" i="0" u="none" strike="noStrike" kern="1200" cap="none" spc="0" normalizeH="0" baseline="0" noProof="0" dirty="0">
                        <a:ln>
                          <a:noFill/>
                        </a:ln>
                        <a:solidFill>
                          <a:prstClr val="black"/>
                        </a:solidFill>
                        <a:effectLst/>
                        <a:uLnTx/>
                        <a:uFillTx/>
                        <a:latin typeface="+mn-lt"/>
                        <a:ea typeface="Calibri"/>
                        <a:cs typeface="Times New Roman"/>
                      </a:endParaRPr>
                    </a:p>
                  </a:txBody>
                  <a:tcPr marL="61094" marR="61094"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extLst>
                  <a:ext uri="{0D108BD9-81ED-4DB2-BD59-A6C34878D82A}">
                    <a16:rowId xmlns:a16="http://schemas.microsoft.com/office/drawing/2014/main" val="10002"/>
                  </a:ext>
                </a:extLst>
              </a:tr>
              <a:tr h="135765">
                <a:tc gridSpan="2">
                  <a:txBody>
                    <a:bodyPr/>
                    <a:lstStyle/>
                    <a:p>
                      <a:pPr marL="0" marR="0">
                        <a:spcBef>
                          <a:spcPts val="0"/>
                        </a:spcBef>
                        <a:spcAft>
                          <a:spcPts val="0"/>
                        </a:spcAft>
                      </a:pPr>
                      <a:r>
                        <a:rPr lang="en-US" sz="10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Technical </a:t>
                      </a:r>
                      <a:r>
                        <a:rPr lang="en-US" sz="10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lnL>
                      <a:noFill/>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31849B"/>
                    </a:solidFill>
                  </a:tcPr>
                </a:tc>
                <a:tc hMerge="1">
                  <a:txBody>
                    <a:bodyPr/>
                    <a:lstStyle/>
                    <a:p>
                      <a:endParaRPr lang="en-US"/>
                    </a:p>
                  </a:txBody>
                  <a:tcPr/>
                </a:tc>
                <a:extLst>
                  <a:ext uri="{0D108BD9-81ED-4DB2-BD59-A6C34878D82A}">
                    <a16:rowId xmlns:a16="http://schemas.microsoft.com/office/drawing/2014/main" val="10003"/>
                  </a:ext>
                </a:extLst>
              </a:tr>
              <a:tr h="271529">
                <a:tc>
                  <a:txBody>
                    <a:bodyPr/>
                    <a:lstStyle/>
                    <a:p>
                      <a:pPr marL="0" marR="0">
                        <a:spcBef>
                          <a:spcPts val="600"/>
                        </a:spcBef>
                        <a:spcAft>
                          <a:spcPts val="600"/>
                        </a:spcAft>
                      </a:pPr>
                      <a:r>
                        <a:rPr lang="en-US" sz="1000" b="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Workforce Planning</a:t>
                      </a:r>
                      <a:r>
                        <a:rPr lang="en-US" sz="1000"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 - Knowledge of HR concepts, principles, and practices related to determining workload projections and current and future competency gaps to align human capital with organizational goals.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lnL>
                      <a:noFill/>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500"/>
                        </a:spcAft>
                        <a:buClrTx/>
                        <a:buSzTx/>
                        <a:buFontTx/>
                        <a:buNone/>
                        <a:tabLst/>
                        <a:defRPr/>
                      </a:pPr>
                      <a:r>
                        <a:rPr lang="en-US" sz="1050" dirty="0">
                          <a:solidFill>
                            <a:srgbClr val="595959"/>
                          </a:solidFill>
                          <a:effectLst/>
                          <a:latin typeface="+mn-lt"/>
                          <a:ea typeface="Calibri"/>
                          <a:cs typeface="Times New Roman"/>
                          <a:sym typeface="Wingdings 3"/>
                        </a:rPr>
                        <a:t></a:t>
                      </a:r>
                      <a:endParaRPr lang="en-US" sz="1050" dirty="0">
                        <a:effectLst/>
                        <a:latin typeface="+mn-lt"/>
                        <a:ea typeface="Calibri"/>
                        <a:cs typeface="Times New Roman"/>
                      </a:endParaRPr>
                    </a:p>
                  </a:txBody>
                  <a:tcPr marL="61094" marR="61094"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34" name="Text Box 1"/>
          <p:cNvSpPr txBox="1"/>
          <p:nvPr/>
        </p:nvSpPr>
        <p:spPr>
          <a:xfrm>
            <a:off x="1774998" y="1413512"/>
            <a:ext cx="2468880" cy="182880"/>
          </a:xfrm>
          <a:prstGeom prst="rect">
            <a:avLst/>
          </a:prstGeom>
          <a:solidFill>
            <a:schemeClr val="bg1"/>
          </a:solidFill>
          <a:ln w="6350">
            <a:solidFill>
              <a:schemeClr val="accent5">
                <a:lumMod val="75000"/>
              </a:schemeClr>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ctr" anchorCtr="0" forceAA="0" compatLnSpc="1">
            <a:prstTxWarp prst="textNoShape">
              <a:avLst/>
            </a:prstTxWarp>
            <a:noAutofit/>
          </a:bodyPr>
          <a:lstStyle/>
          <a:p>
            <a:pPr marL="0" marR="0" algn="ctr">
              <a:spcBef>
                <a:spcPts val="0"/>
              </a:spcBef>
              <a:spcAft>
                <a:spcPts val="0"/>
              </a:spcAft>
            </a:pPr>
            <a:r>
              <a:rPr lang="en-US" sz="1100" b="1" dirty="0">
                <a:solidFill>
                  <a:schemeClr val="accent5">
                    <a:lumMod val="75000"/>
                  </a:schemeClr>
                </a:solidFill>
                <a:ea typeface="Calibri"/>
                <a:cs typeface="Times New Roman"/>
              </a:rPr>
              <a:t>Competencies for My Position</a:t>
            </a:r>
            <a:endParaRPr lang="en-US" sz="1100" dirty="0">
              <a:solidFill>
                <a:schemeClr val="accent5">
                  <a:lumMod val="75000"/>
                </a:schemeClr>
              </a:solidFill>
              <a:effectLst/>
              <a:ea typeface="Calibri"/>
              <a:cs typeface="Times New Roman"/>
            </a:endParaRPr>
          </a:p>
        </p:txBody>
      </p:sp>
      <p:sp>
        <p:nvSpPr>
          <p:cNvPr id="35" name="Text Box 1"/>
          <p:cNvSpPr txBox="1"/>
          <p:nvPr/>
        </p:nvSpPr>
        <p:spPr>
          <a:xfrm>
            <a:off x="4776330" y="1413512"/>
            <a:ext cx="2468880" cy="182880"/>
          </a:xfrm>
          <a:prstGeom prst="rect">
            <a:avLst/>
          </a:prstGeom>
          <a:solidFill>
            <a:schemeClr val="bg1"/>
          </a:solidFill>
          <a:ln w="6350">
            <a:solidFill>
              <a:schemeClr val="accent5">
                <a:lumMod val="75000"/>
              </a:schemeClr>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ctr" anchorCtr="0" forceAA="0" compatLnSpc="1">
            <a:prstTxWarp prst="textNoShape">
              <a:avLst/>
            </a:prstTxWarp>
            <a:noAutofit/>
          </a:bodyPr>
          <a:lstStyle/>
          <a:p>
            <a:pPr marL="0" marR="0" algn="ctr">
              <a:spcBef>
                <a:spcPts val="0"/>
              </a:spcBef>
              <a:spcAft>
                <a:spcPts val="0"/>
              </a:spcAft>
            </a:pPr>
            <a:r>
              <a:rPr lang="en-US" sz="1100" b="1" dirty="0">
                <a:solidFill>
                  <a:schemeClr val="accent5">
                    <a:lumMod val="75000"/>
                  </a:schemeClr>
                </a:solidFill>
                <a:ea typeface="Calibri"/>
                <a:cs typeface="Times New Roman"/>
              </a:rPr>
              <a:t>Competencies for My Career Growth</a:t>
            </a:r>
            <a:endParaRPr lang="en-US" sz="1100" dirty="0">
              <a:solidFill>
                <a:schemeClr val="accent5">
                  <a:lumMod val="75000"/>
                </a:schemeClr>
              </a:solidFill>
              <a:effectLst/>
              <a:ea typeface="Calibri"/>
              <a:cs typeface="Times New Roman"/>
            </a:endParaRPr>
          </a:p>
        </p:txBody>
      </p:sp>
      <p:graphicFrame>
        <p:nvGraphicFramePr>
          <p:cNvPr id="19" name="Table 18"/>
          <p:cNvGraphicFramePr>
            <a:graphicFrameLocks noGrp="1"/>
          </p:cNvGraphicFramePr>
          <p:nvPr>
            <p:extLst>
              <p:ext uri="{D42A27DB-BD31-4B8C-83A1-F6EECF244321}">
                <p14:modId xmlns:p14="http://schemas.microsoft.com/office/powerpoint/2010/main" val="2125746602"/>
              </p:ext>
            </p:extLst>
          </p:nvPr>
        </p:nvGraphicFramePr>
        <p:xfrm>
          <a:off x="454428" y="5129477"/>
          <a:ext cx="8232372" cy="1155449"/>
        </p:xfrm>
        <a:graphic>
          <a:graphicData uri="http://schemas.openxmlformats.org/drawingml/2006/table">
            <a:tbl>
              <a:tblPr firstRow="1" firstCol="1" bandRow="1"/>
              <a:tblGrid>
                <a:gridCol w="6632172">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gridCol w="838200">
                  <a:extLst>
                    <a:ext uri="{9D8B030D-6E8A-4147-A177-3AD203B41FA5}">
                      <a16:colId xmlns:a16="http://schemas.microsoft.com/office/drawing/2014/main" val="20002"/>
                    </a:ext>
                  </a:extLst>
                </a:gridCol>
              </a:tblGrid>
              <a:tr h="162918">
                <a:tc>
                  <a:txBody>
                    <a:bodyPr/>
                    <a:lstStyle/>
                    <a:p>
                      <a:pPr marL="0" marR="0">
                        <a:spcBef>
                          <a:spcPts val="0"/>
                        </a:spcBef>
                        <a:spcAft>
                          <a:spcPts val="0"/>
                        </a:spcAft>
                      </a:pP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lnL>
                      <a:noFill/>
                    </a:lnL>
                    <a:lnR w="12700" cap="flat" cmpd="sng" algn="ctr">
                      <a:solidFill>
                        <a:schemeClr val="bg2">
                          <a:lumMod val="75000"/>
                        </a:schemeClr>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9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Desired</a:t>
                      </a:r>
                      <a:r>
                        <a:rPr lang="en-US" sz="900" b="1" baseline="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9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Proficiency</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nchor="ctr">
                    <a:lnL w="12700" cap="flat" cmpd="sng" algn="ctr">
                      <a:solidFill>
                        <a:schemeClr val="bg2">
                          <a:lumMod val="75000"/>
                        </a:schemeClr>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2">
                        <a:lumMod val="50000"/>
                      </a:schemeClr>
                    </a:solidFill>
                  </a:tcPr>
                </a:tc>
                <a:tc>
                  <a:txBody>
                    <a:bodyPr/>
                    <a:lstStyle/>
                    <a:p>
                      <a:pPr marL="0" marR="0" algn="ctr">
                        <a:spcBef>
                          <a:spcPts val="0"/>
                        </a:spcBef>
                        <a:spcAft>
                          <a:spcPts val="0"/>
                        </a:spcAft>
                      </a:pPr>
                      <a:r>
                        <a:rPr lang="en-US" sz="9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My Proficiency</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948A54"/>
                    </a:solidFill>
                  </a:tcPr>
                </a:tc>
                <a:extLst>
                  <a:ext uri="{0D108BD9-81ED-4DB2-BD59-A6C34878D82A}">
                    <a16:rowId xmlns:a16="http://schemas.microsoft.com/office/drawing/2014/main" val="10000"/>
                  </a:ext>
                </a:extLst>
              </a:tr>
              <a:tr h="135765">
                <a:tc gridSpan="3">
                  <a:txBody>
                    <a:bodyPr/>
                    <a:lstStyle/>
                    <a:p>
                      <a:pPr marL="0" marR="0">
                        <a:spcBef>
                          <a:spcPts val="0"/>
                        </a:spcBef>
                        <a:spcAft>
                          <a:spcPts val="0"/>
                        </a:spcAft>
                      </a:pPr>
                      <a:r>
                        <a:rPr lang="en-US" sz="10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Included in My Position </a:t>
                      </a:r>
                      <a:r>
                        <a:rPr lang="en-US" sz="10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lnL>
                      <a:noFill/>
                    </a:lnL>
                    <a:lnR w="12700" cap="flat" cmpd="sng" algn="ctr">
                      <a:solidFill>
                        <a:srgbClr val="C4BC96"/>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31849B"/>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271529">
                <a:tc>
                  <a:txBody>
                    <a:bodyPr/>
                    <a:lstStyle/>
                    <a:p>
                      <a:pPr marL="0" marR="0" lvl="0" indent="0" algn="l" defTabSz="914400" rtl="0" eaLnBrk="1" fontAlgn="auto" latinLnBrk="0" hangingPunct="1">
                        <a:lnSpc>
                          <a:spcPct val="100000"/>
                        </a:lnSpc>
                        <a:spcBef>
                          <a:spcPts val="600"/>
                        </a:spcBef>
                        <a:spcAft>
                          <a:spcPts val="600"/>
                        </a:spcAft>
                        <a:buClrTx/>
                        <a:buSzTx/>
                        <a:buFontTx/>
                        <a:buNone/>
                        <a:tabLst/>
                        <a:defRPr/>
                      </a:pPr>
                      <a:r>
                        <a:rPr kumimoji="0" lang="en-US" sz="1000" b="1" i="0" u="none" strike="noStrike" kern="1200" cap="none" spc="0" normalizeH="0" baseline="0" noProof="0" dirty="0">
                          <a:ln>
                            <a:noFill/>
                          </a:ln>
                          <a:solidFill>
                            <a:srgbClr val="595959"/>
                          </a:solidFill>
                          <a:effectLst/>
                          <a:uLnTx/>
                          <a:uFillTx/>
                          <a:latin typeface="Calibri" panose="020F0502020204030204" pitchFamily="34" charset="0"/>
                          <a:ea typeface="Calibri" panose="020F0502020204030204" pitchFamily="34" charset="0"/>
                          <a:cs typeface="Times New Roman" panose="02020603050405020304" pitchFamily="18" charset="0"/>
                        </a:rPr>
                        <a:t>Workforce Planning</a:t>
                      </a:r>
                      <a:r>
                        <a:rPr kumimoji="0" lang="en-US" sz="1000" b="0" i="0" u="none" strike="noStrike" kern="1200" cap="none" spc="0" normalizeH="0" baseline="0" noProof="0" dirty="0">
                          <a:ln>
                            <a:noFill/>
                          </a:ln>
                          <a:solidFill>
                            <a:srgbClr val="595959"/>
                          </a:solidFill>
                          <a:effectLst/>
                          <a:uLnTx/>
                          <a:uFillTx/>
                          <a:latin typeface="Calibri" panose="020F0502020204030204" pitchFamily="34" charset="0"/>
                          <a:ea typeface="Calibri" panose="020F0502020204030204" pitchFamily="34" charset="0"/>
                          <a:cs typeface="Times New Roman" panose="02020603050405020304" pitchFamily="18" charset="0"/>
                        </a:rPr>
                        <a:t> - Knowledge of HR concepts, principles, and practices related to determining workload projections and current and future competency gaps to align human capital with organizational goals.</a:t>
                      </a:r>
                      <a:endParaRPr kumimoji="0" lang="en-US" sz="1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lnL>
                      <a:noFill/>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600"/>
                        </a:spcBef>
                        <a:spcAft>
                          <a:spcPts val="600"/>
                        </a:spcAft>
                        <a:buClrTx/>
                        <a:buSzTx/>
                        <a:buFontTx/>
                        <a:buNone/>
                        <a:tabLst/>
                        <a:defRPr/>
                      </a:pPr>
                      <a:r>
                        <a:rPr lang="en-US" sz="1000" dirty="0">
                          <a:solidFill>
                            <a:srgbClr val="595959"/>
                          </a:solidFill>
                          <a:effectLst/>
                          <a:latin typeface="+mn-lt"/>
                          <a:ea typeface="Calibri"/>
                          <a:cs typeface="Times New Roman"/>
                          <a:sym typeface="Wingdings 3"/>
                        </a:rPr>
                        <a:t></a:t>
                      </a:r>
                    </a:p>
                  </a:txBody>
                  <a:tcPr marL="61094" marR="61094"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500"/>
                        </a:spcAft>
                        <a:buClrTx/>
                        <a:buSzTx/>
                        <a:buFontTx/>
                        <a:buNone/>
                        <a:tabLst/>
                        <a:defRPr/>
                      </a:pPr>
                      <a:r>
                        <a:rPr lang="en-US" sz="1000" dirty="0">
                          <a:solidFill>
                            <a:srgbClr val="595959"/>
                          </a:solidFill>
                          <a:effectLst/>
                          <a:latin typeface="+mn-lt"/>
                          <a:ea typeface="Calibri"/>
                          <a:cs typeface="Times New Roman"/>
                          <a:sym typeface="Wingdings 3"/>
                        </a:rPr>
                        <a:t></a:t>
                      </a:r>
                      <a:endParaRPr kumimoji="0" lang="en-US" sz="1000" b="0" i="0" u="none" strike="noStrike" kern="1200" cap="none" spc="0" normalizeH="0" baseline="0" noProof="0" dirty="0">
                        <a:ln>
                          <a:noFill/>
                        </a:ln>
                        <a:solidFill>
                          <a:prstClr val="black"/>
                        </a:solidFill>
                        <a:effectLst/>
                        <a:uLnTx/>
                        <a:uFillTx/>
                        <a:latin typeface="+mn-lt"/>
                        <a:ea typeface="Calibri"/>
                        <a:cs typeface="Times New Roman"/>
                      </a:endParaRPr>
                    </a:p>
                  </a:txBody>
                  <a:tcPr marL="61094" marR="61094"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extLst>
                  <a:ext uri="{0D108BD9-81ED-4DB2-BD59-A6C34878D82A}">
                    <a16:rowId xmlns:a16="http://schemas.microsoft.com/office/drawing/2014/main" val="10002"/>
                  </a:ext>
                </a:extLst>
              </a:tr>
              <a:tr h="135765">
                <a:tc gridSpan="3">
                  <a:txBody>
                    <a:bodyPr/>
                    <a:lstStyle/>
                    <a:p>
                      <a:pPr marL="0" marR="0">
                        <a:spcBef>
                          <a:spcPts val="0"/>
                        </a:spcBef>
                        <a:spcAft>
                          <a:spcPts val="0"/>
                        </a:spcAft>
                      </a:pPr>
                      <a:r>
                        <a:rPr lang="en-US" sz="10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No</a:t>
                      </a:r>
                      <a:r>
                        <a:rPr lang="en-US" sz="1000" b="1" baseline="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 Included in My Position</a:t>
                      </a:r>
                      <a:r>
                        <a:rPr lang="en-US" sz="10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10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lnL>
                      <a:noFill/>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31849B"/>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3"/>
                  </a:ext>
                </a:extLst>
              </a:tr>
              <a:tr h="271529">
                <a:tc gridSpan="3">
                  <a:txBody>
                    <a:bodyPr/>
                    <a:lstStyle/>
                    <a:p>
                      <a:pPr marL="0" marR="0" lvl="0" indent="0" algn="l" defTabSz="914400" rtl="0" eaLnBrk="1" fontAlgn="auto" latinLnBrk="0" hangingPunct="1">
                        <a:lnSpc>
                          <a:spcPct val="100000"/>
                        </a:lnSpc>
                        <a:spcBef>
                          <a:spcPts val="600"/>
                        </a:spcBef>
                        <a:spcAft>
                          <a:spcPts val="600"/>
                        </a:spcAft>
                        <a:buClrTx/>
                        <a:buSzTx/>
                        <a:buFontTx/>
                        <a:buNone/>
                        <a:tabLst/>
                        <a:defRPr/>
                      </a:pPr>
                      <a:r>
                        <a:rPr kumimoji="0" lang="en-US" sz="1000" b="0" i="1"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None</a:t>
                      </a:r>
                    </a:p>
                  </a:txBody>
                  <a:tcPr marL="61094" marR="61094" marT="0" marB="0" anchor="ctr">
                    <a:lnL>
                      <a:noFill/>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hMerge="1">
                  <a:txBody>
                    <a:bodyPr/>
                    <a:lstStyle/>
                    <a:p>
                      <a:endParaRPr lang="en-US"/>
                    </a:p>
                  </a:txBody>
                  <a:tcPr/>
                </a:tc>
                <a:tc hMerge="1">
                  <a:txBody>
                    <a:bodyPr/>
                    <a:lstStyle/>
                    <a:p>
                      <a:pPr marL="0" marR="0" lvl="0" indent="0" algn="r" defTabSz="914400" rtl="0" eaLnBrk="1" fontAlgn="auto" latinLnBrk="0" hangingPunct="1">
                        <a:lnSpc>
                          <a:spcPct val="100000"/>
                        </a:lnSpc>
                        <a:spcBef>
                          <a:spcPts val="0"/>
                        </a:spcBef>
                        <a:spcAft>
                          <a:spcPts val="500"/>
                        </a:spcAft>
                        <a:buClrTx/>
                        <a:buSzTx/>
                        <a:buFontTx/>
                        <a:buNone/>
                        <a:tabLst/>
                        <a:defRPr/>
                      </a:pPr>
                      <a:endParaRPr lang="en-US" sz="1050" dirty="0">
                        <a:effectLst/>
                        <a:latin typeface="+mn-lt"/>
                        <a:ea typeface="Calibri"/>
                        <a:cs typeface="Times New Roman"/>
                      </a:endParaRPr>
                    </a:p>
                  </a:txBody>
                  <a:tcPr marL="61094" marR="61094"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23" name="TextBox 22"/>
          <p:cNvSpPr txBox="1"/>
          <p:nvPr/>
        </p:nvSpPr>
        <p:spPr>
          <a:xfrm>
            <a:off x="7924800" y="2761465"/>
            <a:ext cx="685800" cy="274320"/>
          </a:xfrm>
          <a:prstGeom prst="rect">
            <a:avLst/>
          </a:prstGeom>
          <a:solidFill>
            <a:schemeClr val="bg1"/>
          </a:solidFill>
        </p:spPr>
        <p:txBody>
          <a:bodyPr wrap="square" lIns="0" tIns="0" rIns="0" bIns="0" rtlCol="0" anchor="ctr" anchorCtr="0">
            <a:spAutoFit/>
          </a:bodyPr>
          <a:lstStyle/>
          <a:p>
            <a:pPr algn="ctr"/>
            <a:r>
              <a:rPr lang="en-US" sz="1000" dirty="0">
                <a:solidFill>
                  <a:srgbClr val="595959"/>
                </a:solidFill>
                <a:latin typeface="Calibri" panose="020F0502020204030204" pitchFamily="34" charset="0"/>
                <a:ea typeface="Calibri" panose="020F0502020204030204" pitchFamily="34" charset="0"/>
                <a:cs typeface="Times New Roman" panose="02020603050405020304" pitchFamily="18" charset="0"/>
              </a:rPr>
              <a:t>2</a:t>
            </a:r>
          </a:p>
          <a:p>
            <a:pPr algn="ctr"/>
            <a:r>
              <a:rPr lang="en-US" sz="900" dirty="0">
                <a:solidFill>
                  <a:srgbClr val="595959"/>
                </a:solidFill>
                <a:latin typeface="Calibri" panose="020F0502020204030204" pitchFamily="34" charset="0"/>
                <a:cs typeface="Times New Roman" panose="02020603050405020304" pitchFamily="18" charset="0"/>
              </a:rPr>
              <a:t>Basic</a:t>
            </a:r>
            <a:endParaRPr lang="en-US" sz="900" dirty="0"/>
          </a:p>
        </p:txBody>
      </p:sp>
      <p:sp>
        <p:nvSpPr>
          <p:cNvPr id="24" name="TextBox 23"/>
          <p:cNvSpPr txBox="1"/>
          <p:nvPr/>
        </p:nvSpPr>
        <p:spPr>
          <a:xfrm>
            <a:off x="7924800" y="3602039"/>
            <a:ext cx="685800" cy="292388"/>
          </a:xfrm>
          <a:prstGeom prst="rect">
            <a:avLst/>
          </a:prstGeom>
          <a:solidFill>
            <a:schemeClr val="bg1"/>
          </a:solidFill>
        </p:spPr>
        <p:txBody>
          <a:bodyPr wrap="square" lIns="0" tIns="0" rIns="0" bIns="0" rtlCol="0" anchor="ctr" anchorCtr="0">
            <a:spAutoFit/>
          </a:bodyPr>
          <a:lstStyle/>
          <a:p>
            <a:pPr algn="ctr"/>
            <a:r>
              <a:rPr lang="en-US" sz="1000" dirty="0">
                <a:solidFill>
                  <a:srgbClr val="595959"/>
                </a:solidFill>
                <a:latin typeface="Calibri" panose="020F0502020204030204" pitchFamily="34" charset="0"/>
                <a:ea typeface="Calibri" panose="020F0502020204030204" pitchFamily="34" charset="0"/>
                <a:cs typeface="Times New Roman" panose="02020603050405020304" pitchFamily="18" charset="0"/>
              </a:rPr>
              <a:t>4</a:t>
            </a:r>
          </a:p>
          <a:p>
            <a:pPr algn="ctr"/>
            <a:r>
              <a:rPr lang="en-US" sz="900" dirty="0">
                <a:solidFill>
                  <a:srgbClr val="595959"/>
                </a:solidFill>
                <a:latin typeface="Calibri" panose="020F0502020204030204" pitchFamily="34" charset="0"/>
                <a:cs typeface="Times New Roman" panose="02020603050405020304" pitchFamily="18" charset="0"/>
              </a:rPr>
              <a:t>Advanced</a:t>
            </a:r>
            <a:endParaRPr lang="en-US" sz="900" dirty="0"/>
          </a:p>
        </p:txBody>
      </p:sp>
      <p:graphicFrame>
        <p:nvGraphicFramePr>
          <p:cNvPr id="41" name="Table 40"/>
          <p:cNvGraphicFramePr>
            <a:graphicFrameLocks noGrp="1"/>
          </p:cNvGraphicFramePr>
          <p:nvPr>
            <p:extLst>
              <p:ext uri="{D42A27DB-BD31-4B8C-83A1-F6EECF244321}">
                <p14:modId xmlns:p14="http://schemas.microsoft.com/office/powerpoint/2010/main" val="2158240901"/>
              </p:ext>
            </p:extLst>
          </p:nvPr>
        </p:nvGraphicFramePr>
        <p:xfrm>
          <a:off x="454428" y="2291460"/>
          <a:ext cx="8232372" cy="777240"/>
        </p:xfrm>
        <a:graphic>
          <a:graphicData uri="http://schemas.openxmlformats.org/drawingml/2006/table">
            <a:tbl>
              <a:tblPr firstRow="1" firstCol="1" bandRow="1"/>
              <a:tblGrid>
                <a:gridCol w="7394172">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162918">
                <a:tc>
                  <a:txBody>
                    <a:bodyPr/>
                    <a:lstStyle/>
                    <a:p>
                      <a:pPr marL="0" marR="0">
                        <a:spcBef>
                          <a:spcPts val="0"/>
                        </a:spcBef>
                        <a:spcAft>
                          <a:spcPts val="0"/>
                        </a:spcAft>
                      </a:pPr>
                      <a:r>
                        <a:rPr lang="en-US" sz="1100" dirty="0">
                          <a:solidFill>
                            <a:srgbClr val="CC9900"/>
                          </a:solidFill>
                          <a:effectLst/>
                          <a:latin typeface="Calibri" panose="020F0502020204030204" pitchFamily="34" charset="0"/>
                          <a:ea typeface="Calibri" panose="020F0502020204030204" pitchFamily="34" charset="0"/>
                          <a:cs typeface="Times New Roman" panose="02020603050405020304" pitchFamily="18" charset="0"/>
                        </a:rPr>
                        <a:t>Leadership Competencies </a:t>
                      </a:r>
                      <a:r>
                        <a:rPr lang="en-US" sz="1100" baseline="30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u="none" dirty="0">
                          <a:solidFill>
                            <a:srgbClr val="CC9900"/>
                          </a:solidFill>
                          <a:latin typeface="Calibri" panose="020F0502020204030204" pitchFamily="34" charset="0"/>
                          <a:ea typeface="Calibri" panose="020F0502020204030204" pitchFamily="34" charset="0"/>
                          <a:cs typeface="Times New Roman" panose="02020603050405020304" pitchFamily="18" charset="0"/>
                        </a:rPr>
                        <a:t>     </a:t>
                      </a:r>
                      <a:r>
                        <a:rPr lang="en-US" sz="1000" u="sng" dirty="0">
                          <a:solidFill>
                            <a:srgbClr val="CC9900"/>
                          </a:solidFill>
                          <a:latin typeface="Calibri" panose="020F0502020204030204" pitchFamily="34" charset="0"/>
                          <a:ea typeface="Calibri" panose="020F0502020204030204" pitchFamily="34" charset="0"/>
                          <a:cs typeface="Times New Roman" panose="02020603050405020304" pitchFamily="18" charset="0"/>
                        </a:rPr>
                        <a:t>View Proficiency Level Illustrations</a:t>
                      </a:r>
                      <a:endParaRPr lang="en-US" sz="1000" dirty="0">
                        <a:solidFill>
                          <a:prstClr val="black"/>
                        </a:solidFill>
                        <a:ea typeface="Calibri"/>
                        <a:cs typeface="Times New Roman"/>
                      </a:endParaRPr>
                    </a:p>
                  </a:txBody>
                  <a:tcPr marL="61094" marR="61094" marT="0" marB="0">
                    <a:lnL>
                      <a:noFill/>
                    </a:lnL>
                    <a:lnR w="12700" cap="flat" cmpd="sng" algn="ctr">
                      <a:solidFill>
                        <a:srgbClr val="C4BC96"/>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9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My Proficiency</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948A54"/>
                    </a:solidFill>
                  </a:tcPr>
                </a:tc>
                <a:extLst>
                  <a:ext uri="{0D108BD9-81ED-4DB2-BD59-A6C34878D82A}">
                    <a16:rowId xmlns:a16="http://schemas.microsoft.com/office/drawing/2014/main" val="10000"/>
                  </a:ext>
                </a:extLst>
              </a:tr>
              <a:tr h="135765">
                <a:tc gridSpan="2">
                  <a:txBody>
                    <a:bodyPr/>
                    <a:lstStyle/>
                    <a:p>
                      <a:pPr marL="0" marR="0">
                        <a:spcBef>
                          <a:spcPts val="0"/>
                        </a:spcBef>
                        <a:spcAft>
                          <a:spcPts val="0"/>
                        </a:spcAft>
                      </a:pPr>
                      <a:r>
                        <a:rPr lang="en-US" sz="10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Building Coalitions </a:t>
                      </a:r>
                      <a:r>
                        <a:rPr lang="en-US" sz="10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lnL>
                      <a:noFill/>
                    </a:lnL>
                    <a:lnR w="12700" cap="flat" cmpd="sng" algn="ctr">
                      <a:solidFill>
                        <a:srgbClr val="C4BC96"/>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31849B"/>
                    </a:solidFill>
                  </a:tcPr>
                </a:tc>
                <a:tc hMerge="1">
                  <a:txBody>
                    <a:bodyPr/>
                    <a:lstStyle/>
                    <a:p>
                      <a:endParaRPr lang="en-US"/>
                    </a:p>
                  </a:txBody>
                  <a:tcPr/>
                </a:tc>
                <a:extLst>
                  <a:ext uri="{0D108BD9-81ED-4DB2-BD59-A6C34878D82A}">
                    <a16:rowId xmlns:a16="http://schemas.microsoft.com/office/drawing/2014/main" val="10001"/>
                  </a:ext>
                </a:extLst>
              </a:tr>
              <a:tr h="149341">
                <a:tc>
                  <a:txBody>
                    <a:bodyPr/>
                    <a:lstStyle/>
                    <a:p>
                      <a:pPr marL="0" marR="0">
                        <a:spcBef>
                          <a:spcPts val="500"/>
                        </a:spcBef>
                        <a:spcAft>
                          <a:spcPts val="500"/>
                        </a:spcAft>
                      </a:pPr>
                      <a:r>
                        <a:rPr lang="en-US" sz="1000" b="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Partnering </a:t>
                      </a:r>
                      <a:r>
                        <a:rPr lang="en-US" sz="1000"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 Develops networks and builds alliances; collaborates across boundaries to build strategic relationships and achieve common goals.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lnL>
                      <a:noFill/>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500"/>
                        </a:spcAft>
                        <a:buClrTx/>
                        <a:buSzTx/>
                        <a:buFontTx/>
                        <a:buNone/>
                        <a:tabLst/>
                        <a:defRPr/>
                      </a:pPr>
                      <a:r>
                        <a:rPr lang="en-US" sz="1000" dirty="0">
                          <a:solidFill>
                            <a:srgbClr val="595959"/>
                          </a:solidFill>
                          <a:effectLst/>
                          <a:latin typeface="+mn-lt"/>
                          <a:ea typeface="Calibri"/>
                          <a:cs typeface="Times New Roman"/>
                          <a:sym typeface="Wingdings 3"/>
                        </a:rPr>
                        <a:t></a:t>
                      </a:r>
                      <a:endParaRPr kumimoji="0" lang="en-US" sz="1000" b="0" i="0" u="none" strike="noStrike" kern="1200" cap="none" spc="0" normalizeH="0" baseline="0" noProof="0" dirty="0">
                        <a:ln>
                          <a:noFill/>
                        </a:ln>
                        <a:solidFill>
                          <a:prstClr val="black"/>
                        </a:solidFill>
                        <a:effectLst/>
                        <a:uLnTx/>
                        <a:uFillTx/>
                        <a:latin typeface="+mn-lt"/>
                        <a:ea typeface="Calibri"/>
                        <a:cs typeface="Times New Roman"/>
                      </a:endParaRPr>
                    </a:p>
                  </a:txBody>
                  <a:tcPr marL="61094" marR="61094"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25" name="TextBox 24"/>
          <p:cNvSpPr txBox="1"/>
          <p:nvPr/>
        </p:nvSpPr>
        <p:spPr>
          <a:xfrm>
            <a:off x="7924800" y="4152619"/>
            <a:ext cx="685800" cy="274320"/>
          </a:xfrm>
          <a:prstGeom prst="rect">
            <a:avLst/>
          </a:prstGeom>
          <a:solidFill>
            <a:schemeClr val="bg1"/>
          </a:solidFill>
        </p:spPr>
        <p:txBody>
          <a:bodyPr wrap="square" lIns="0" tIns="0" rIns="0" bIns="0" rtlCol="0" anchor="ctr" anchorCtr="0">
            <a:spAutoFit/>
          </a:bodyPr>
          <a:lstStyle/>
          <a:p>
            <a:pPr algn="ctr"/>
            <a:r>
              <a:rPr lang="en-US" sz="1000" dirty="0">
                <a:solidFill>
                  <a:srgbClr val="595959"/>
                </a:solidFill>
                <a:latin typeface="Calibri" panose="020F0502020204030204" pitchFamily="34" charset="0"/>
                <a:ea typeface="Calibri" panose="020F0502020204030204" pitchFamily="34" charset="0"/>
                <a:cs typeface="Times New Roman" panose="02020603050405020304" pitchFamily="18" charset="0"/>
              </a:rPr>
              <a:t>3</a:t>
            </a:r>
          </a:p>
          <a:p>
            <a:pPr algn="ctr"/>
            <a:r>
              <a:rPr lang="en-US" sz="900" dirty="0">
                <a:solidFill>
                  <a:srgbClr val="595959"/>
                </a:solidFill>
                <a:latin typeface="Calibri" panose="020F0502020204030204" pitchFamily="34" charset="0"/>
                <a:cs typeface="Times New Roman" panose="02020603050405020304" pitchFamily="18" charset="0"/>
              </a:rPr>
              <a:t>Intermediate</a:t>
            </a:r>
            <a:endParaRPr lang="en-US" sz="900" dirty="0"/>
          </a:p>
        </p:txBody>
      </p:sp>
      <p:sp>
        <p:nvSpPr>
          <p:cNvPr id="26" name="TextBox 25"/>
          <p:cNvSpPr txBox="1"/>
          <p:nvPr/>
        </p:nvSpPr>
        <p:spPr>
          <a:xfrm>
            <a:off x="7924800" y="5575341"/>
            <a:ext cx="685800" cy="274320"/>
          </a:xfrm>
          <a:prstGeom prst="rect">
            <a:avLst/>
          </a:prstGeom>
          <a:solidFill>
            <a:schemeClr val="bg1"/>
          </a:solidFill>
        </p:spPr>
        <p:txBody>
          <a:bodyPr wrap="square" lIns="0" tIns="0" rIns="0" bIns="0" rtlCol="0" anchor="ctr" anchorCtr="0">
            <a:spAutoFit/>
          </a:bodyPr>
          <a:lstStyle/>
          <a:p>
            <a:pPr algn="ctr"/>
            <a:r>
              <a:rPr lang="en-US" sz="1000" dirty="0">
                <a:solidFill>
                  <a:srgbClr val="595959"/>
                </a:solidFill>
                <a:latin typeface="Calibri" panose="020F0502020204030204" pitchFamily="34" charset="0"/>
                <a:ea typeface="Calibri" panose="020F0502020204030204" pitchFamily="34" charset="0"/>
                <a:cs typeface="Times New Roman" panose="02020603050405020304" pitchFamily="18" charset="0"/>
              </a:rPr>
              <a:t>3</a:t>
            </a:r>
          </a:p>
          <a:p>
            <a:pPr algn="ctr"/>
            <a:r>
              <a:rPr lang="en-US" sz="900" dirty="0">
                <a:solidFill>
                  <a:srgbClr val="595959"/>
                </a:solidFill>
                <a:latin typeface="Calibri" panose="020F0502020204030204" pitchFamily="34" charset="0"/>
                <a:cs typeface="Times New Roman" panose="02020603050405020304" pitchFamily="18" charset="0"/>
              </a:rPr>
              <a:t>Intermediate</a:t>
            </a:r>
            <a:endParaRPr lang="en-US" sz="900" dirty="0"/>
          </a:p>
        </p:txBody>
      </p:sp>
      <p:sp>
        <p:nvSpPr>
          <p:cNvPr id="27" name="TextBox 26"/>
          <p:cNvSpPr txBox="1"/>
          <p:nvPr/>
        </p:nvSpPr>
        <p:spPr>
          <a:xfrm>
            <a:off x="7126086" y="5561007"/>
            <a:ext cx="685800" cy="292388"/>
          </a:xfrm>
          <a:prstGeom prst="rect">
            <a:avLst/>
          </a:prstGeom>
          <a:solidFill>
            <a:schemeClr val="bg1"/>
          </a:solidFill>
        </p:spPr>
        <p:txBody>
          <a:bodyPr wrap="square" lIns="0" tIns="0" rIns="0" bIns="0" rtlCol="0" anchor="ctr" anchorCtr="0">
            <a:spAutoFit/>
          </a:bodyPr>
          <a:lstStyle/>
          <a:p>
            <a:pPr algn="ctr"/>
            <a:r>
              <a:rPr lang="en-US" sz="1000" dirty="0">
                <a:solidFill>
                  <a:srgbClr val="595959"/>
                </a:solidFill>
                <a:latin typeface="Calibri" panose="020F0502020204030204" pitchFamily="34" charset="0"/>
                <a:ea typeface="Calibri" panose="020F0502020204030204" pitchFamily="34" charset="0"/>
                <a:cs typeface="Times New Roman" panose="02020603050405020304" pitchFamily="18" charset="0"/>
              </a:rPr>
              <a:t>4</a:t>
            </a:r>
          </a:p>
          <a:p>
            <a:pPr algn="ctr"/>
            <a:r>
              <a:rPr lang="en-US" sz="900" dirty="0" err="1">
                <a:solidFill>
                  <a:srgbClr val="595959"/>
                </a:solidFill>
                <a:latin typeface="Calibri" panose="020F0502020204030204" pitchFamily="34" charset="0"/>
                <a:cs typeface="Times New Roman" panose="02020603050405020304" pitchFamily="18" charset="0"/>
              </a:rPr>
              <a:t>Adcanced</a:t>
            </a:r>
            <a:endParaRPr lang="en-US" sz="900" dirty="0"/>
          </a:p>
        </p:txBody>
      </p:sp>
      <p:sp>
        <p:nvSpPr>
          <p:cNvPr id="28" name="Rounded Rectangle 27"/>
          <p:cNvSpPr/>
          <p:nvPr/>
        </p:nvSpPr>
        <p:spPr>
          <a:xfrm>
            <a:off x="3047047" y="2854960"/>
            <a:ext cx="3049905" cy="1148080"/>
          </a:xfrm>
          <a:prstGeom prst="roundRect">
            <a:avLst>
              <a:gd name="adj" fmla="val 7623"/>
            </a:avLst>
          </a:prstGeom>
          <a:solidFill>
            <a:schemeClr val="bg1">
              <a:lumMod val="95000"/>
            </a:schemeClr>
          </a:solidFill>
          <a:ln>
            <a:solidFill>
              <a:schemeClr val="bg1">
                <a:lumMod val="65000"/>
              </a:schemeClr>
            </a:solidFill>
          </a:ln>
          <a:effectLst>
            <a:outerShdw blurRad="63500" sx="103000" sy="103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marL="800100" marR="0">
              <a:spcBef>
                <a:spcPts val="0"/>
              </a:spcBef>
              <a:spcAft>
                <a:spcPts val="0"/>
              </a:spcAft>
            </a:pPr>
            <a:r>
              <a:rPr lang="en-US" sz="1100" dirty="0">
                <a:solidFill>
                  <a:srgbClr val="000000"/>
                </a:solidFill>
                <a:effectLst/>
                <a:ea typeface="Calibri" panose="020F0502020204030204" pitchFamily="34" charset="0"/>
                <a:cs typeface="Times New Roman" panose="02020603050405020304" pitchFamily="18" charset="0"/>
              </a:rPr>
              <a:t> </a:t>
            </a:r>
            <a:endParaRPr lang="en-US" sz="1100" dirty="0">
              <a:effectLst/>
              <a:ea typeface="Calibri" panose="020F0502020204030204" pitchFamily="34" charset="0"/>
              <a:cs typeface="Times New Roman" panose="02020603050405020304" pitchFamily="18" charset="0"/>
            </a:endParaRPr>
          </a:p>
          <a:p>
            <a:pPr marL="800100" marR="0">
              <a:spcBef>
                <a:spcPts val="0"/>
              </a:spcBef>
              <a:spcAft>
                <a:spcPts val="0"/>
              </a:spcAft>
            </a:pPr>
            <a:r>
              <a:rPr lang="en-US" sz="1100" dirty="0">
                <a:solidFill>
                  <a:srgbClr val="000000"/>
                </a:solidFill>
                <a:effectLst/>
                <a:ea typeface="Calibri" panose="020F0502020204030204" pitchFamily="34" charset="0"/>
                <a:cs typeface="Times New Roman" panose="02020603050405020304" pitchFamily="18" charset="0"/>
              </a:rPr>
              <a:t>Do you want to send this </a:t>
            </a:r>
            <a:r>
              <a:rPr lang="en-US" sz="1100" dirty="0">
                <a:solidFill>
                  <a:srgbClr val="000000"/>
                </a:solidFill>
                <a:ea typeface="Calibri" panose="020F0502020204030204" pitchFamily="34" charset="0"/>
                <a:cs typeface="Times New Roman" panose="02020603050405020304" pitchFamily="18" charset="0"/>
              </a:rPr>
              <a:t>assessment</a:t>
            </a:r>
            <a:r>
              <a:rPr lang="en-US" sz="1100" dirty="0">
                <a:solidFill>
                  <a:srgbClr val="000000"/>
                </a:solidFill>
                <a:effectLst/>
                <a:ea typeface="Calibri" panose="020F0502020204030204" pitchFamily="34" charset="0"/>
                <a:cs typeface="Times New Roman" panose="02020603050405020304" pitchFamily="18" charset="0"/>
              </a:rPr>
              <a:t> to your supervisor? </a:t>
            </a:r>
            <a:endParaRPr lang="en-US" sz="1100" dirty="0">
              <a:effectLst/>
              <a:ea typeface="Calibri" panose="020F0502020204030204" pitchFamily="34" charset="0"/>
              <a:cs typeface="Times New Roman" panose="02020603050405020304" pitchFamily="18" charset="0"/>
            </a:endParaRPr>
          </a:p>
          <a:p>
            <a:pPr marL="0" marR="0" algn="ctr">
              <a:spcBef>
                <a:spcPts val="0"/>
              </a:spcBef>
              <a:spcAft>
                <a:spcPts val="0"/>
              </a:spcAft>
            </a:pPr>
            <a:r>
              <a:rPr lang="en-US" sz="1100" dirty="0">
                <a:solidFill>
                  <a:srgbClr val="000000"/>
                </a:solidFill>
                <a:effectLst/>
                <a:ea typeface="Calibri" panose="020F0502020204030204" pitchFamily="34" charset="0"/>
                <a:cs typeface="Times New Roman" panose="02020603050405020304" pitchFamily="18" charset="0"/>
              </a:rPr>
              <a:t> </a:t>
            </a:r>
            <a:endParaRPr lang="en-US" sz="1100" dirty="0">
              <a:effectLst/>
              <a:ea typeface="Calibri" panose="020F0502020204030204" pitchFamily="34" charset="0"/>
              <a:cs typeface="Times New Roman" panose="02020603050405020304" pitchFamily="18" charset="0"/>
            </a:endParaRPr>
          </a:p>
          <a:p>
            <a:pPr marL="0" marR="0" algn="ctr">
              <a:spcBef>
                <a:spcPts val="0"/>
              </a:spcBef>
              <a:spcAft>
                <a:spcPts val="0"/>
              </a:spcAft>
            </a:pPr>
            <a:r>
              <a:rPr lang="en-US" sz="1100" dirty="0">
                <a:solidFill>
                  <a:srgbClr val="000000"/>
                </a:solidFill>
                <a:effectLst/>
                <a:ea typeface="Calibri" panose="020F0502020204030204" pitchFamily="34" charset="0"/>
                <a:cs typeface="Times New Roman" panose="02020603050405020304" pitchFamily="18" charset="0"/>
              </a:rPr>
              <a:t> </a:t>
            </a:r>
            <a:endParaRPr lang="en-US" sz="1100" dirty="0">
              <a:effectLst/>
              <a:ea typeface="Calibri" panose="020F0502020204030204" pitchFamily="34" charset="0"/>
              <a:cs typeface="Times New Roman" panose="02020603050405020304" pitchFamily="18" charset="0"/>
            </a:endParaRPr>
          </a:p>
          <a:p>
            <a:pPr marL="0" marR="0" algn="ctr">
              <a:spcBef>
                <a:spcPts val="0"/>
              </a:spcBef>
              <a:spcAft>
                <a:spcPts val="0"/>
              </a:spcAft>
            </a:pPr>
            <a:r>
              <a:rPr lang="en-US" sz="1100" dirty="0">
                <a:solidFill>
                  <a:srgbClr val="000000"/>
                </a:solidFill>
                <a:effectLst/>
                <a:ea typeface="Calibri" panose="020F0502020204030204" pitchFamily="34" charset="0"/>
                <a:cs typeface="Times New Roman" panose="02020603050405020304" pitchFamily="18" charset="0"/>
              </a:rPr>
              <a:t> </a:t>
            </a:r>
            <a:endParaRPr lang="en-US" sz="1100" dirty="0">
              <a:effectLst/>
              <a:ea typeface="Calibri" panose="020F0502020204030204" pitchFamily="34" charset="0"/>
              <a:cs typeface="Times New Roman" panose="02020603050405020304" pitchFamily="18" charset="0"/>
            </a:endParaRPr>
          </a:p>
        </p:txBody>
      </p:sp>
      <p:pic>
        <p:nvPicPr>
          <p:cNvPr id="29" name="Picture 28" descr="C:\Users\VRevelez\AppData\Local\Microsoft\Windows\Temporary Internet Files\Content.IE5\CJ2PPCCM\caution[1].gif"/>
          <p:cNvPicPr/>
          <p:nvPr/>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5882" t="7162" r="5371" b="14067"/>
          <a:stretch/>
        </p:blipFill>
        <p:spPr bwMode="auto">
          <a:xfrm>
            <a:off x="3214928" y="2973292"/>
            <a:ext cx="548640" cy="411480"/>
          </a:xfrm>
          <a:prstGeom prst="rect">
            <a:avLst/>
          </a:prstGeom>
          <a:noFill/>
          <a:ln>
            <a:noFill/>
          </a:ln>
          <a:extLst>
            <a:ext uri="{53640926-AAD7-44D8-BBD7-CCE9431645EC}">
              <a14:shadowObscured xmlns:a14="http://schemas.microsoft.com/office/drawing/2010/main"/>
            </a:ext>
          </a:extLst>
        </p:spPr>
      </p:pic>
      <p:sp>
        <p:nvSpPr>
          <p:cNvPr id="30" name="Rounded Rectangle 29"/>
          <p:cNvSpPr/>
          <p:nvPr/>
        </p:nvSpPr>
        <p:spPr>
          <a:xfrm>
            <a:off x="3657600" y="3647099"/>
            <a:ext cx="822960" cy="182880"/>
          </a:xfrm>
          <a:prstGeom prst="roundRect">
            <a:avLst>
              <a:gd name="adj" fmla="val 7623"/>
            </a:avLst>
          </a:prstGeom>
          <a:solidFill>
            <a:schemeClr val="bg1">
              <a:lumMod val="95000"/>
            </a:schemeClr>
          </a:solidFill>
          <a:ln w="3175">
            <a:solidFill>
              <a:schemeClr val="tx1">
                <a:lumMod val="50000"/>
                <a:lumOff val="50000"/>
              </a:schemeClr>
            </a:solidFill>
            <a:prstDash val="solid"/>
          </a:ln>
          <a:effectLst>
            <a:glow rad="635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solidFill>
                  <a:srgbClr val="000000"/>
                </a:solidFill>
                <a:effectLst/>
                <a:ea typeface="Calibri" panose="020F0502020204030204" pitchFamily="34" charset="0"/>
                <a:cs typeface="Times New Roman" panose="02020603050405020304" pitchFamily="18" charset="0"/>
              </a:rPr>
              <a:t>Cancel</a:t>
            </a:r>
            <a:endParaRPr lang="en-US" sz="1100" dirty="0">
              <a:effectLst/>
              <a:ea typeface="Calibri" panose="020F0502020204030204" pitchFamily="34" charset="0"/>
              <a:cs typeface="Times New Roman" panose="02020603050405020304" pitchFamily="18" charset="0"/>
            </a:endParaRPr>
          </a:p>
        </p:txBody>
      </p:sp>
      <p:sp>
        <p:nvSpPr>
          <p:cNvPr id="31" name="Rounded Rectangle 30"/>
          <p:cNvSpPr/>
          <p:nvPr/>
        </p:nvSpPr>
        <p:spPr>
          <a:xfrm>
            <a:off x="4822168" y="3647099"/>
            <a:ext cx="822960" cy="182880"/>
          </a:xfrm>
          <a:prstGeom prst="roundRect">
            <a:avLst>
              <a:gd name="adj" fmla="val 7623"/>
            </a:avLst>
          </a:prstGeom>
          <a:solidFill>
            <a:schemeClr val="bg1">
              <a:lumMod val="95000"/>
            </a:schemeClr>
          </a:solidFill>
          <a:ln w="3175">
            <a:solidFill>
              <a:schemeClr val="tx1">
                <a:lumMod val="50000"/>
                <a:lumOff val="50000"/>
              </a:scheme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marL="0" marR="0" algn="ctr">
              <a:spcBef>
                <a:spcPts val="0"/>
              </a:spcBef>
              <a:spcAft>
                <a:spcPts val="0"/>
              </a:spcAft>
            </a:pPr>
            <a:r>
              <a:rPr lang="en-US" sz="1100">
                <a:solidFill>
                  <a:srgbClr val="000000"/>
                </a:solidFill>
                <a:effectLst/>
                <a:ea typeface="Calibri" panose="020F0502020204030204" pitchFamily="34" charset="0"/>
                <a:cs typeface="Times New Roman" panose="02020603050405020304" pitchFamily="18" charset="0"/>
              </a:rPr>
              <a:t>Yes</a:t>
            </a:r>
            <a:endParaRPr lang="en-US" sz="1100">
              <a:effectLst/>
              <a:ea typeface="Calibri" panose="020F0502020204030204" pitchFamily="34" charset="0"/>
              <a:cs typeface="Times New Roman" panose="02020603050405020304" pitchFamily="18" charset="0"/>
            </a:endParaRPr>
          </a:p>
        </p:txBody>
      </p:sp>
      <p:sp>
        <p:nvSpPr>
          <p:cNvPr id="36" name="Rectangle 10"/>
          <p:cNvSpPr>
            <a:spLocks noChangeArrowheads="1"/>
          </p:cNvSpPr>
          <p:nvPr/>
        </p:nvSpPr>
        <p:spPr bwMode="auto">
          <a:xfrm>
            <a:off x="1075548" y="986345"/>
            <a:ext cx="7148111"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5429250" algn="l"/>
              </a:tabLst>
              <a:defRPr>
                <a:solidFill>
                  <a:schemeClr val="tx1"/>
                </a:solidFill>
                <a:latin typeface="Arial" pitchFamily="34" charset="0"/>
                <a:cs typeface="Arial" pitchFamily="34" charset="0"/>
              </a:defRPr>
            </a:lvl1pPr>
            <a:lvl2pPr fontAlgn="base">
              <a:spcBef>
                <a:spcPct val="0"/>
              </a:spcBef>
              <a:spcAft>
                <a:spcPct val="0"/>
              </a:spcAft>
              <a:tabLst>
                <a:tab pos="5429250" algn="l"/>
              </a:tabLst>
              <a:defRPr>
                <a:solidFill>
                  <a:schemeClr val="tx1"/>
                </a:solidFill>
                <a:latin typeface="Arial" pitchFamily="34" charset="0"/>
                <a:cs typeface="Arial" pitchFamily="34" charset="0"/>
              </a:defRPr>
            </a:lvl2pPr>
            <a:lvl3pPr fontAlgn="base">
              <a:spcBef>
                <a:spcPct val="0"/>
              </a:spcBef>
              <a:spcAft>
                <a:spcPct val="0"/>
              </a:spcAft>
              <a:tabLst>
                <a:tab pos="5429250" algn="l"/>
              </a:tabLst>
              <a:defRPr>
                <a:solidFill>
                  <a:schemeClr val="tx1"/>
                </a:solidFill>
                <a:latin typeface="Arial" pitchFamily="34" charset="0"/>
                <a:cs typeface="Arial" pitchFamily="34" charset="0"/>
              </a:defRPr>
            </a:lvl3pPr>
            <a:lvl4pPr fontAlgn="base">
              <a:spcBef>
                <a:spcPct val="0"/>
              </a:spcBef>
              <a:spcAft>
                <a:spcPct val="0"/>
              </a:spcAft>
              <a:tabLst>
                <a:tab pos="5429250" algn="l"/>
              </a:tabLst>
              <a:defRPr>
                <a:solidFill>
                  <a:schemeClr val="tx1"/>
                </a:solidFill>
                <a:latin typeface="Arial" pitchFamily="34" charset="0"/>
                <a:cs typeface="Arial" pitchFamily="34" charset="0"/>
              </a:defRPr>
            </a:lvl4pPr>
            <a:lvl5pPr fontAlgn="base">
              <a:spcBef>
                <a:spcPct val="0"/>
              </a:spcBef>
              <a:spcAft>
                <a:spcPct val="0"/>
              </a:spcAft>
              <a:tabLst>
                <a:tab pos="5429250" algn="l"/>
              </a:tabLst>
              <a:defRPr>
                <a:solidFill>
                  <a:schemeClr val="tx1"/>
                </a:solidFill>
                <a:latin typeface="Arial" pitchFamily="34" charset="0"/>
                <a:cs typeface="Arial" pitchFamily="34" charset="0"/>
              </a:defRPr>
            </a:lvl5pPr>
            <a:lvl6pPr fontAlgn="base">
              <a:spcBef>
                <a:spcPct val="0"/>
              </a:spcBef>
              <a:spcAft>
                <a:spcPct val="0"/>
              </a:spcAft>
              <a:tabLst>
                <a:tab pos="5429250" algn="l"/>
              </a:tabLst>
              <a:defRPr>
                <a:solidFill>
                  <a:schemeClr val="tx1"/>
                </a:solidFill>
                <a:latin typeface="Arial" pitchFamily="34" charset="0"/>
                <a:cs typeface="Arial" pitchFamily="34" charset="0"/>
              </a:defRPr>
            </a:lvl6pPr>
            <a:lvl7pPr fontAlgn="base">
              <a:spcBef>
                <a:spcPct val="0"/>
              </a:spcBef>
              <a:spcAft>
                <a:spcPct val="0"/>
              </a:spcAft>
              <a:tabLst>
                <a:tab pos="5429250" algn="l"/>
              </a:tabLst>
              <a:defRPr>
                <a:solidFill>
                  <a:schemeClr val="tx1"/>
                </a:solidFill>
                <a:latin typeface="Arial" pitchFamily="34" charset="0"/>
                <a:cs typeface="Arial" pitchFamily="34" charset="0"/>
              </a:defRPr>
            </a:lvl7pPr>
            <a:lvl8pPr fontAlgn="base">
              <a:spcBef>
                <a:spcPct val="0"/>
              </a:spcBef>
              <a:spcAft>
                <a:spcPct val="0"/>
              </a:spcAft>
              <a:tabLst>
                <a:tab pos="5429250" algn="l"/>
              </a:tabLst>
              <a:defRPr>
                <a:solidFill>
                  <a:schemeClr val="tx1"/>
                </a:solidFill>
                <a:latin typeface="Arial" pitchFamily="34" charset="0"/>
                <a:cs typeface="Arial" pitchFamily="34" charset="0"/>
              </a:defRPr>
            </a:lvl8pPr>
            <a:lvl9pPr fontAlgn="base">
              <a:spcBef>
                <a:spcPct val="0"/>
              </a:spcBef>
              <a:spcAft>
                <a:spcPct val="0"/>
              </a:spcAft>
              <a:tabLst>
                <a:tab pos="5429250" algn="l"/>
              </a:tabLst>
              <a:defRPr>
                <a:solidFill>
                  <a:schemeClr val="tx1"/>
                </a:solidFill>
                <a:latin typeface="Arial" pitchFamily="34" charset="0"/>
                <a:cs typeface="Arial" pitchFamily="34" charset="0"/>
              </a:defRPr>
            </a:lvl9pPr>
          </a:lstStyle>
          <a:p>
            <a:pPr lvl="0" algn="ct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rPr>
              <a:t>   </a:t>
            </a:r>
            <a:r>
              <a:rPr kumimoji="0" lang="en-US" altLang="en-US" sz="1100" b="1" i="0" strike="noStrike" cap="none" normalizeH="0" baseline="0" dirty="0">
                <a:ln>
                  <a:noFill/>
                </a:ln>
                <a:solidFill>
                  <a:srgbClr val="31849B"/>
                </a:solidFill>
                <a:effectLst/>
                <a:latin typeface="Calibri" pitchFamily="34" charset="0"/>
                <a:ea typeface="Calibri" pitchFamily="34" charset="0"/>
                <a:cs typeface="Times New Roman" pitchFamily="18" charset="0"/>
              </a:rPr>
              <a:t>Step 1 </a:t>
            </a:r>
            <a:r>
              <a:rPr lang="en-US" altLang="en-US" sz="1100" b="1" dirty="0">
                <a:solidFill>
                  <a:srgbClr val="31849B"/>
                </a:solidFill>
                <a:latin typeface="Calibri" pitchFamily="34" charset="0"/>
                <a:ea typeface="Calibri" pitchFamily="34" charset="0"/>
                <a:cs typeface="Times New Roman" pitchFamily="18" charset="0"/>
              </a:rPr>
              <a:t>-</a:t>
            </a:r>
            <a:r>
              <a:rPr kumimoji="0" lang="en-US" altLang="en-US" sz="1100" b="1" i="0" strike="noStrike" cap="none" normalizeH="0" baseline="0" dirty="0">
                <a:ln>
                  <a:noFill/>
                </a:ln>
                <a:solidFill>
                  <a:srgbClr val="31849B"/>
                </a:solidFill>
                <a:effectLst/>
                <a:latin typeface="Calibri" pitchFamily="34" charset="0"/>
                <a:ea typeface="Calibri" pitchFamily="34" charset="0"/>
                <a:cs typeface="Times New Roman" pitchFamily="18" charset="0"/>
              </a:rPr>
              <a:t> Review and Add Competencies  </a:t>
            </a:r>
            <a:r>
              <a:rPr lang="en-US" altLang="en-US" sz="1100" b="1" dirty="0">
                <a:solidFill>
                  <a:srgbClr val="31849B"/>
                </a:solidFill>
                <a:latin typeface="Calibri" pitchFamily="34" charset="0"/>
                <a:ea typeface="Calibri" pitchFamily="34" charset="0"/>
                <a:cs typeface="Times New Roman" pitchFamily="18" charset="0"/>
                <a:sym typeface="Wingdings" pitchFamily="2" charset="2"/>
              </a:rPr>
              <a:t>  </a:t>
            </a:r>
            <a:r>
              <a:rPr kumimoji="0" lang="en-US" altLang="en-US" sz="1100" b="1" i="0" strike="noStrike" cap="none" normalizeH="0" baseline="0" dirty="0">
                <a:ln>
                  <a:noFill/>
                </a:ln>
                <a:solidFill>
                  <a:srgbClr val="31849B"/>
                </a:solidFill>
                <a:effectLst/>
                <a:latin typeface="Calibri" pitchFamily="34" charset="0"/>
                <a:ea typeface="Calibri" pitchFamily="34" charset="0"/>
                <a:cs typeface="Times New Roman" pitchFamily="18" charset="0"/>
              </a:rPr>
              <a:t> </a:t>
            </a:r>
            <a:r>
              <a:rPr kumimoji="0" lang="en-US" altLang="en-US" sz="1100" b="1" i="0"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          Step 2 </a:t>
            </a:r>
            <a:r>
              <a:rPr lang="en-US" altLang="en-US" sz="1100" b="1" dirty="0">
                <a:solidFill>
                  <a:srgbClr val="31849B"/>
                </a:solidFill>
                <a:latin typeface="Calibri" pitchFamily="34" charset="0"/>
                <a:ea typeface="Calibri" pitchFamily="34" charset="0"/>
                <a:cs typeface="Times New Roman" pitchFamily="18" charset="0"/>
                <a:sym typeface="Wingdings" pitchFamily="2" charset="2"/>
              </a:rPr>
              <a:t>-</a:t>
            </a:r>
            <a:r>
              <a:rPr kumimoji="0" lang="en-US" altLang="en-US" sz="1100" b="1" i="0"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 </a:t>
            </a:r>
            <a:r>
              <a:rPr lang="en-US" altLang="en-US" sz="1100" b="1" dirty="0">
                <a:solidFill>
                  <a:srgbClr val="31849B"/>
                </a:solidFill>
                <a:latin typeface="Calibri" pitchFamily="34" charset="0"/>
                <a:ea typeface="Calibri" pitchFamily="34" charset="0"/>
                <a:cs typeface="Times New Roman" pitchFamily="18" charset="0"/>
                <a:sym typeface="Wingdings" pitchFamily="2" charset="2"/>
              </a:rPr>
              <a:t>Conduct Self-Assessment</a:t>
            </a:r>
            <a:r>
              <a:rPr kumimoji="0" lang="en-US" altLang="en-US" sz="1100" b="1" i="0"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    </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rPr>
              <a:t> </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          </a:t>
            </a:r>
            <a:r>
              <a:rPr kumimoji="0" lang="en-US" altLang="en-US" sz="1100" b="1" i="0" u="sng"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Step 3 </a:t>
            </a:r>
            <a:r>
              <a:rPr lang="en-US" altLang="en-US" sz="1100" b="1" u="sng" dirty="0">
                <a:solidFill>
                  <a:srgbClr val="31849B"/>
                </a:solidFill>
                <a:latin typeface="Calibri" pitchFamily="34" charset="0"/>
                <a:ea typeface="Calibri" pitchFamily="34" charset="0"/>
                <a:cs typeface="Times New Roman" pitchFamily="18" charset="0"/>
                <a:sym typeface="Wingdings" pitchFamily="2" charset="2"/>
              </a:rPr>
              <a:t>-</a:t>
            </a:r>
            <a:r>
              <a:rPr kumimoji="0" lang="en-US" altLang="en-US" sz="1100" b="1" i="0" u="sng"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 Review and Send</a:t>
            </a:r>
            <a:endParaRPr kumimoji="0" lang="en-US" altLang="en-US" sz="800" b="0" i="0" u="sng" strike="noStrike" cap="none" normalizeH="0" baseline="0" dirty="0">
              <a:ln>
                <a:noFill/>
              </a:ln>
              <a:solidFill>
                <a:schemeClr val="tx1"/>
              </a:solidFill>
              <a:effectLst/>
              <a:sym typeface="Wingdings" pitchFamily="2" charset="2"/>
            </a:endParaRPr>
          </a:p>
          <a:p>
            <a:pPr marL="0" marR="0" lvl="0" indent="0" algn="ctr" defTabSz="914400" rtl="0" eaLnBrk="0" fontAlgn="base" latinLnBrk="0" hangingPunct="0">
              <a:lnSpc>
                <a:spcPct val="100000"/>
              </a:lnSpc>
              <a:spcBef>
                <a:spcPct val="0"/>
              </a:spcBef>
              <a:spcAft>
                <a:spcPct val="0"/>
              </a:spcAft>
              <a:buClrTx/>
              <a:buSzTx/>
              <a:buFontTx/>
              <a:buNone/>
              <a:tabLst>
                <a:tab pos="5429250" algn="l"/>
              </a:tabLst>
            </a:pPr>
            <a:endPar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endParaRPr>
          </a:p>
        </p:txBody>
      </p:sp>
      <p:sp>
        <p:nvSpPr>
          <p:cNvPr id="37" name="Oval 12"/>
          <p:cNvSpPr>
            <a:spLocks noChangeArrowheads="1"/>
          </p:cNvSpPr>
          <p:nvPr/>
        </p:nvSpPr>
        <p:spPr bwMode="auto">
          <a:xfrm>
            <a:off x="6400800" y="1039651"/>
            <a:ext cx="182563" cy="182563"/>
          </a:xfrm>
          <a:prstGeom prst="ellipse">
            <a:avLst/>
          </a:prstGeom>
          <a:solidFill>
            <a:srgbClr val="A5A5A5"/>
          </a:solidFill>
          <a:ln>
            <a:noFill/>
          </a:ln>
          <a:extLst>
            <a:ext uri="{91240B29-F687-4F45-9708-019B960494DF}">
              <a14:hiddenLine xmlns:a14="http://schemas.microsoft.com/office/drawing/2010/main" w="3175">
                <a:solidFill>
                  <a:srgbClr val="000000"/>
                </a:solidFill>
                <a:round/>
                <a:headEnd/>
                <a:tailEnd/>
              </a14:hiddenLine>
            </a:ext>
          </a:extLst>
        </p:spPr>
        <p:txBody>
          <a:bodyPr vert="horz" wrap="squar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38" name="Oval 6"/>
          <p:cNvSpPr>
            <a:spLocks noChangeArrowheads="1"/>
          </p:cNvSpPr>
          <p:nvPr/>
        </p:nvSpPr>
        <p:spPr bwMode="auto">
          <a:xfrm>
            <a:off x="3870540" y="1044291"/>
            <a:ext cx="182563" cy="182563"/>
          </a:xfrm>
          <a:prstGeom prst="ellipse">
            <a:avLst/>
          </a:prstGeom>
          <a:solidFill>
            <a:srgbClr val="006600"/>
          </a:solidFill>
          <a:ln>
            <a:noFill/>
          </a:ln>
        </p:spPr>
        <p:txBody>
          <a:bodyPr vert="horz" wrap="squar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bg1"/>
                </a:solidFill>
                <a:effectLst/>
                <a:latin typeface="Arial" pitchFamily="34" charset="0"/>
                <a:cs typeface="Arial" pitchFamily="34" charset="0"/>
                <a:sym typeface="Wingdings" panose="05000000000000000000" pitchFamily="2" charset="2"/>
              </a:rPr>
              <a:t></a:t>
            </a:r>
            <a:endParaRPr kumimoji="0" lang="en-US" altLang="en-US" sz="1200" b="0" i="0" u="none" strike="noStrike" cap="none" normalizeH="0" baseline="0" dirty="0">
              <a:ln>
                <a:noFill/>
              </a:ln>
              <a:solidFill>
                <a:schemeClr val="bg1"/>
              </a:solidFill>
              <a:effectLst/>
              <a:latin typeface="Arial" pitchFamily="34" charset="0"/>
              <a:cs typeface="Arial" pitchFamily="34" charset="0"/>
            </a:endParaRPr>
          </a:p>
        </p:txBody>
      </p:sp>
      <p:sp>
        <p:nvSpPr>
          <p:cNvPr id="39" name="Oval 10"/>
          <p:cNvSpPr>
            <a:spLocks noChangeArrowheads="1"/>
          </p:cNvSpPr>
          <p:nvPr/>
        </p:nvSpPr>
        <p:spPr bwMode="auto">
          <a:xfrm>
            <a:off x="1019019" y="1041512"/>
            <a:ext cx="182562" cy="182562"/>
          </a:xfrm>
          <a:prstGeom prst="ellipse">
            <a:avLst/>
          </a:prstGeom>
          <a:solidFill>
            <a:srgbClr val="006600"/>
          </a:solidFill>
          <a:ln>
            <a:noFill/>
          </a:ln>
        </p:spPr>
        <p:txBody>
          <a:bodyPr vert="horz" wrap="squar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bg1"/>
                </a:solidFill>
                <a:effectLst/>
                <a:latin typeface="Arial" pitchFamily="34" charset="0"/>
                <a:cs typeface="Arial" pitchFamily="34" charset="0"/>
                <a:sym typeface="Wingdings" panose="05000000000000000000" pitchFamily="2" charset="2"/>
              </a:rPr>
              <a:t></a:t>
            </a:r>
            <a:endParaRPr kumimoji="0" lang="en-US" altLang="en-US" sz="1200" b="0" i="0" u="none" strike="noStrike" cap="none" normalizeH="0" baseline="0" dirty="0">
              <a:ln>
                <a:noFill/>
              </a:ln>
              <a:solidFill>
                <a:schemeClr val="bg1"/>
              </a:solidFill>
              <a:effectLst/>
              <a:latin typeface="Arial" pitchFamily="34" charset="0"/>
              <a:cs typeface="Arial" pitchFamily="34" charset="0"/>
            </a:endParaRPr>
          </a:p>
        </p:txBody>
      </p:sp>
      <p:sp>
        <p:nvSpPr>
          <p:cNvPr id="40" name="TextBox 39"/>
          <p:cNvSpPr txBox="1"/>
          <p:nvPr/>
        </p:nvSpPr>
        <p:spPr>
          <a:xfrm>
            <a:off x="228599" y="1878971"/>
            <a:ext cx="8534401" cy="3498394"/>
          </a:xfrm>
          <a:prstGeom prst="rect">
            <a:avLst/>
          </a:prstGeom>
          <a:noFill/>
        </p:spPr>
        <p:txBody>
          <a:bodyPr wrap="square" rtlCol="0">
            <a:spAutoFit/>
          </a:bodyPr>
          <a:lstStyle/>
          <a:p>
            <a:pPr>
              <a:tabLst>
                <a:tab pos="5429250" algn="l"/>
              </a:tabLst>
            </a:pPr>
            <a:r>
              <a:rPr lang="en-US" sz="1600" dirty="0">
                <a:solidFill>
                  <a:srgbClr val="CC9900"/>
                </a:solidFill>
                <a:ea typeface="Calibri"/>
                <a:cs typeface="Times New Roman"/>
              </a:rPr>
              <a:t>Competencies for My Position </a:t>
            </a:r>
            <a:r>
              <a:rPr lang="en-US" sz="1600" baseline="30000" dirty="0">
                <a:solidFill>
                  <a:srgbClr val="CC9900"/>
                </a:solidFill>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r>
              <a:rPr lang="en-US" sz="1600" dirty="0">
                <a:solidFill>
                  <a:srgbClr val="CC9900"/>
                </a:solidFill>
                <a:ea typeface="Calibri"/>
                <a:cs typeface="Times New Roman"/>
              </a:rPr>
              <a:t> </a:t>
            </a:r>
            <a:r>
              <a:rPr lang="en-US" sz="1600" dirty="0">
                <a:solidFill>
                  <a:srgbClr val="FFC000"/>
                </a:solidFill>
                <a:ea typeface="Calibri"/>
                <a:cs typeface="Times New Roman"/>
              </a:rPr>
              <a:t> </a:t>
            </a:r>
          </a:p>
          <a:p>
            <a:pPr>
              <a:tabLst>
                <a:tab pos="5429250" algn="l"/>
              </a:tabLst>
            </a:pPr>
            <a:endParaRPr lang="en-US" sz="600" dirty="0">
              <a:ea typeface="Calibri"/>
              <a:cs typeface="Times New Roman"/>
            </a:endParaRPr>
          </a:p>
          <a:p>
            <a:pPr>
              <a:tabLst>
                <a:tab pos="5429250" algn="l"/>
              </a:tabLst>
            </a:pPr>
            <a:endParaRPr lang="en-US" sz="600" dirty="0">
              <a:ea typeface="Calibri"/>
              <a:cs typeface="Times New Roman"/>
            </a:endParaRPr>
          </a:p>
          <a:p>
            <a:pPr lvl="0" algn="r"/>
            <a:r>
              <a:rPr lang="en-US" sz="1000" i="1" dirty="0">
                <a:solidFill>
                  <a:srgbClr val="7F7F7F"/>
                </a:solidFill>
                <a:ea typeface="Calibri"/>
                <a:cs typeface="Times New Roman"/>
              </a:rPr>
              <a:t> </a:t>
            </a:r>
            <a:endParaRPr lang="en-US" sz="1100" dirty="0">
              <a:ea typeface="Calibri"/>
              <a:cs typeface="Times New Roman"/>
            </a:endParaRPr>
          </a:p>
          <a:p>
            <a:r>
              <a:rPr lang="en-US" sz="1100" dirty="0">
                <a:solidFill>
                  <a:srgbClr val="000000"/>
                </a:solidFill>
                <a:ea typeface="Calibri"/>
                <a:cs typeface="Times New Roman"/>
              </a:rPr>
              <a:t> </a:t>
            </a:r>
          </a:p>
          <a:p>
            <a:endParaRPr lang="en-US" sz="1100" dirty="0">
              <a:solidFill>
                <a:srgbClr val="000000"/>
              </a:solidFill>
              <a:ea typeface="Calibri"/>
              <a:cs typeface="Times New Roman"/>
            </a:endParaRPr>
          </a:p>
          <a:p>
            <a:endParaRPr lang="en-US" sz="1100" dirty="0">
              <a:solidFill>
                <a:srgbClr val="000000"/>
              </a:solidFill>
              <a:ea typeface="Calibri"/>
              <a:cs typeface="Times New Roman"/>
            </a:endParaRPr>
          </a:p>
          <a:p>
            <a:endParaRPr lang="en-US" sz="1100" dirty="0">
              <a:solidFill>
                <a:srgbClr val="000000"/>
              </a:solidFill>
              <a:ea typeface="Calibri"/>
              <a:cs typeface="Times New Roman"/>
            </a:endParaRPr>
          </a:p>
          <a:p>
            <a:endParaRPr lang="en-US" sz="1100" dirty="0">
              <a:solidFill>
                <a:srgbClr val="000000"/>
              </a:solidFill>
              <a:ea typeface="Calibri"/>
              <a:cs typeface="Times New Roman"/>
            </a:endParaRPr>
          </a:p>
          <a:p>
            <a:endParaRPr lang="en-US" sz="1100" dirty="0">
              <a:solidFill>
                <a:srgbClr val="000000"/>
              </a:solidFill>
              <a:ea typeface="Calibri"/>
              <a:cs typeface="Times New Roman"/>
            </a:endParaRPr>
          </a:p>
          <a:p>
            <a:endParaRPr lang="en-US" sz="1100" dirty="0">
              <a:solidFill>
                <a:srgbClr val="000000"/>
              </a:solidFill>
              <a:ea typeface="Calibri"/>
              <a:cs typeface="Times New Roman"/>
            </a:endParaRPr>
          </a:p>
          <a:p>
            <a:endParaRPr lang="en-US" sz="1100" dirty="0">
              <a:solidFill>
                <a:srgbClr val="000000"/>
              </a:solidFill>
              <a:ea typeface="Calibri"/>
              <a:cs typeface="Times New Roman"/>
            </a:endParaRPr>
          </a:p>
          <a:p>
            <a:endParaRPr lang="en-US" sz="1100" dirty="0">
              <a:solidFill>
                <a:srgbClr val="000000"/>
              </a:solidFill>
              <a:ea typeface="Calibri"/>
              <a:cs typeface="Times New Roman"/>
            </a:endParaRPr>
          </a:p>
          <a:p>
            <a:endParaRPr lang="en-US" sz="1100" dirty="0">
              <a:solidFill>
                <a:srgbClr val="000000"/>
              </a:solidFill>
              <a:ea typeface="Calibri"/>
              <a:cs typeface="Times New Roman"/>
            </a:endParaRPr>
          </a:p>
          <a:p>
            <a:endParaRPr lang="en-US" sz="1100" dirty="0">
              <a:solidFill>
                <a:srgbClr val="000000"/>
              </a:solidFill>
              <a:ea typeface="Calibri"/>
              <a:cs typeface="Times New Roman"/>
            </a:endParaRPr>
          </a:p>
          <a:p>
            <a:endParaRPr lang="en-US" sz="1100" dirty="0">
              <a:solidFill>
                <a:srgbClr val="000000"/>
              </a:solidFill>
              <a:ea typeface="Calibri"/>
              <a:cs typeface="Times New Roman"/>
            </a:endParaRPr>
          </a:p>
          <a:p>
            <a:endParaRPr lang="en-US" sz="1100" dirty="0">
              <a:solidFill>
                <a:srgbClr val="000000"/>
              </a:solidFill>
              <a:ea typeface="Calibri"/>
              <a:cs typeface="Times New Roman"/>
            </a:endParaRPr>
          </a:p>
          <a:p>
            <a:endParaRPr lang="en-US" sz="1100" dirty="0">
              <a:solidFill>
                <a:srgbClr val="000000"/>
              </a:solidFill>
              <a:ea typeface="Calibri"/>
              <a:cs typeface="Times New Roman"/>
            </a:endParaRPr>
          </a:p>
          <a:p>
            <a:pPr lvl="0">
              <a:tabLst>
                <a:tab pos="5429250" algn="l"/>
              </a:tabLst>
            </a:pPr>
            <a:r>
              <a:rPr lang="en-US" sz="1600" dirty="0">
                <a:solidFill>
                  <a:srgbClr val="CC9900"/>
                </a:solidFill>
                <a:ea typeface="Calibri"/>
                <a:cs typeface="Times New Roman"/>
              </a:rPr>
              <a:t>Competencies for My Career Growth </a:t>
            </a:r>
            <a:r>
              <a:rPr lang="en-US" sz="1600" baseline="30000" dirty="0">
                <a:solidFill>
                  <a:srgbClr val="CC9900"/>
                </a:solidFill>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r>
              <a:rPr lang="en-US" sz="1000" dirty="0">
                <a:solidFill>
                  <a:srgbClr val="CC9900"/>
                </a:solidFill>
                <a:ea typeface="Calibri"/>
                <a:cs typeface="Times New Roman"/>
              </a:rPr>
              <a:t> (</a:t>
            </a:r>
            <a:r>
              <a:rPr lang="en-US" sz="1000" u="sng" dirty="0">
                <a:solidFill>
                  <a:srgbClr val="0070C0"/>
                </a:solidFill>
                <a:ea typeface="Calibri"/>
                <a:cs typeface="Times New Roman"/>
              </a:rPr>
              <a:t>edit</a:t>
            </a:r>
            <a:r>
              <a:rPr lang="en-US" sz="1000" dirty="0">
                <a:solidFill>
                  <a:srgbClr val="CC9900"/>
                </a:solidFill>
                <a:ea typeface="Calibri"/>
                <a:cs typeface="Times New Roman"/>
              </a:rPr>
              <a:t>) </a:t>
            </a:r>
            <a:endParaRPr lang="en-US" sz="1600" baseline="30000" dirty="0">
              <a:solidFill>
                <a:srgbClr val="CC9900"/>
              </a:solidFill>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endParaRPr>
          </a:p>
          <a:p>
            <a:pPr lvl="0">
              <a:tabLst>
                <a:tab pos="5429250" algn="l"/>
              </a:tabLst>
            </a:pPr>
            <a:endParaRPr lang="en-US" sz="2000" baseline="30000" dirty="0">
              <a:solidFill>
                <a:srgbClr val="CC9900"/>
              </a:solidFill>
              <a:latin typeface="Calibri" panose="020F0502020204030204" pitchFamily="34" charset="0"/>
              <a:ea typeface="Calibri"/>
              <a:cs typeface="Times New Roman" panose="02020603050405020304" pitchFamily="18" charset="0"/>
              <a:sym typeface="Webdings" panose="05030102010509060703" pitchFamily="18" charset="2"/>
            </a:endParaRPr>
          </a:p>
        </p:txBody>
      </p:sp>
      <p:sp>
        <p:nvSpPr>
          <p:cNvPr id="32" name="TextBox 31"/>
          <p:cNvSpPr txBox="1"/>
          <p:nvPr/>
        </p:nvSpPr>
        <p:spPr>
          <a:xfrm>
            <a:off x="2971242" y="524754"/>
            <a:ext cx="3201517" cy="430887"/>
          </a:xfrm>
          <a:prstGeom prst="rect">
            <a:avLst/>
          </a:prstGeom>
          <a:noFill/>
        </p:spPr>
        <p:txBody>
          <a:bodyPr wrap="none" rtlCol="0">
            <a:spAutoFit/>
          </a:bodyPr>
          <a:lstStyle/>
          <a:p>
            <a:r>
              <a:rPr lang="en-US" sz="2200" b="1" dirty="0">
                <a:solidFill>
                  <a:srgbClr val="CC9900"/>
                </a:solidFill>
              </a:rPr>
              <a:t>Complete My Assessment</a:t>
            </a:r>
            <a:endParaRPr lang="en-US" sz="2200" dirty="0">
              <a:solidFill>
                <a:srgbClr val="CC9900"/>
              </a:solidFill>
            </a:endParaRPr>
          </a:p>
        </p:txBody>
      </p:sp>
    </p:spTree>
    <p:extLst>
      <p:ext uri="{BB962C8B-B14F-4D97-AF65-F5344CB8AC3E}">
        <p14:creationId xmlns:p14="http://schemas.microsoft.com/office/powerpoint/2010/main" val="1157845419"/>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30" grpId="0" animBg="1"/>
      <p:bldP spid="31"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37160" y="228600"/>
            <a:ext cx="8869680" cy="261610"/>
          </a:xfrm>
          <a:prstGeom prst="rect">
            <a:avLst/>
          </a:prstGeom>
          <a:solidFill>
            <a:schemeClr val="tx1">
              <a:lumMod val="85000"/>
              <a:lumOff val="15000"/>
            </a:schemeClr>
          </a:solidFill>
        </p:spPr>
        <p:txBody>
          <a:bodyPr wrap="square" rtlCol="0">
            <a:spAutoFit/>
          </a:bodyPr>
          <a:lstStyle/>
          <a:p>
            <a:pPr>
              <a:tabLst>
                <a:tab pos="3138488" algn="l"/>
              </a:tabLst>
            </a:pPr>
            <a:r>
              <a:rPr lang="en-US" sz="1100" b="1" dirty="0">
                <a:solidFill>
                  <a:srgbClr val="FFFFFF"/>
                </a:solidFill>
                <a:ea typeface="Calibri"/>
                <a:cs typeface="Times New Roman"/>
              </a:rPr>
              <a:t> Home				</a:t>
            </a:r>
            <a:r>
              <a:rPr lang="en-US" sz="1100" b="1" dirty="0">
                <a:solidFill>
                  <a:schemeClr val="bg1"/>
                </a:solidFill>
                <a:ea typeface="Calibri"/>
                <a:cs typeface="Times New Roman"/>
              </a:rPr>
              <a:t>	Help </a:t>
            </a:r>
            <a:r>
              <a:rPr lang="en-US" sz="1100" b="1" dirty="0">
                <a:solidFill>
                  <a:schemeClr val="bg1"/>
                </a:solidFill>
                <a:ea typeface="Calibri"/>
                <a:cs typeface="Times New Roman"/>
                <a:sym typeface="Wingdings 3"/>
              </a:rPr>
              <a:t>          Goofy Goof – Sign Out</a:t>
            </a:r>
            <a:r>
              <a:rPr lang="en-US" sz="1100" b="1" dirty="0">
                <a:solidFill>
                  <a:srgbClr val="FFFFFF"/>
                </a:solidFill>
                <a:ea typeface="Calibri"/>
                <a:cs typeface="Times New Roman"/>
              </a:rPr>
              <a:t> </a:t>
            </a:r>
            <a:endParaRPr lang="en-US" sz="1100" u="sng" dirty="0"/>
          </a:p>
        </p:txBody>
      </p:sp>
      <p:sp>
        <p:nvSpPr>
          <p:cNvPr id="6"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20" name="Text Box 1"/>
          <p:cNvSpPr txBox="1"/>
          <p:nvPr/>
        </p:nvSpPr>
        <p:spPr>
          <a:xfrm>
            <a:off x="3839094" y="6629400"/>
            <a:ext cx="1463040" cy="182880"/>
          </a:xfrm>
          <a:prstGeom prst="rect">
            <a:avLst/>
          </a:prstGeom>
          <a:solidFill>
            <a:schemeClr val="accent5">
              <a:lumMod val="75000"/>
            </a:schemeClr>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ctr" anchorCtr="0" forceAA="0" compatLnSpc="1">
            <a:prstTxWarp prst="textNoShape">
              <a:avLst/>
            </a:prstTxWarp>
            <a:noAutofit/>
          </a:bodyPr>
          <a:lstStyle/>
          <a:p>
            <a:pPr marL="0" marR="0" algn="ctr">
              <a:spcBef>
                <a:spcPts val="0"/>
              </a:spcBef>
              <a:spcAft>
                <a:spcPts val="0"/>
              </a:spcAft>
            </a:pPr>
            <a:r>
              <a:rPr lang="en-US" sz="1100" b="1" dirty="0">
                <a:solidFill>
                  <a:srgbClr val="FFFFFF"/>
                </a:solidFill>
                <a:effectLst/>
                <a:ea typeface="Calibri"/>
                <a:cs typeface="Times New Roman"/>
              </a:rPr>
              <a:t>Save for Later</a:t>
            </a:r>
            <a:endParaRPr lang="en-US" sz="1100" dirty="0">
              <a:effectLst/>
              <a:ea typeface="Calibri"/>
              <a:cs typeface="Times New Roman"/>
            </a:endParaRPr>
          </a:p>
        </p:txBody>
      </p:sp>
      <p:sp>
        <p:nvSpPr>
          <p:cNvPr id="21" name="Text Box 4"/>
          <p:cNvSpPr txBox="1"/>
          <p:nvPr/>
        </p:nvSpPr>
        <p:spPr>
          <a:xfrm>
            <a:off x="5543536" y="6629400"/>
            <a:ext cx="1463040" cy="182880"/>
          </a:xfrm>
          <a:prstGeom prst="rect">
            <a:avLst/>
          </a:prstGeom>
          <a:solidFill>
            <a:schemeClr val="accent5">
              <a:lumMod val="75000"/>
            </a:schemeClr>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marL="0" marR="0" algn="ctr">
              <a:spcBef>
                <a:spcPts val="0"/>
              </a:spcBef>
              <a:spcAft>
                <a:spcPts val="0"/>
              </a:spcAft>
            </a:pPr>
            <a:r>
              <a:rPr lang="en-US" sz="1100" b="1" dirty="0">
                <a:solidFill>
                  <a:srgbClr val="FFFFFF"/>
                </a:solidFill>
                <a:effectLst/>
                <a:ea typeface="Calibri"/>
                <a:cs typeface="Times New Roman"/>
              </a:rPr>
              <a:t>Send to Supervisor </a:t>
            </a:r>
            <a:r>
              <a:rPr lang="en-US" sz="1100" b="1" dirty="0">
                <a:solidFill>
                  <a:srgbClr val="FFFFFF"/>
                </a:solidFill>
                <a:effectLst/>
                <a:ea typeface="Calibri"/>
                <a:cs typeface="Times New Roman"/>
                <a:sym typeface="Wingdings 3"/>
              </a:rPr>
              <a:t></a:t>
            </a:r>
            <a:endParaRPr lang="en-US" sz="1100" dirty="0">
              <a:effectLst/>
              <a:ea typeface="Calibri"/>
              <a:cs typeface="Times New Roman"/>
            </a:endParaRPr>
          </a:p>
        </p:txBody>
      </p:sp>
      <p:sp>
        <p:nvSpPr>
          <p:cNvPr id="22" name="Text Box 13"/>
          <p:cNvSpPr txBox="1"/>
          <p:nvPr/>
        </p:nvSpPr>
        <p:spPr>
          <a:xfrm>
            <a:off x="2128302" y="6629400"/>
            <a:ext cx="1463040" cy="182880"/>
          </a:xfrm>
          <a:prstGeom prst="rect">
            <a:avLst/>
          </a:prstGeom>
          <a:solidFill>
            <a:schemeClr val="accent5">
              <a:lumMod val="75000"/>
            </a:schemeClr>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r>
              <a:rPr lang="en-US" sz="1100" b="1" dirty="0">
                <a:solidFill>
                  <a:srgbClr val="FFFFFF"/>
                </a:solidFill>
                <a:ea typeface="Calibri"/>
                <a:cs typeface="Times New Roman"/>
                <a:sym typeface="Wingdings 3"/>
              </a:rPr>
              <a:t></a:t>
            </a:r>
            <a:r>
              <a:rPr lang="en-US" sz="1100" b="1" dirty="0">
                <a:solidFill>
                  <a:srgbClr val="FFFFFF"/>
                </a:solidFill>
                <a:ea typeface="Calibri"/>
                <a:cs typeface="Times New Roman"/>
              </a:rPr>
              <a:t>  Previous Page</a:t>
            </a:r>
            <a:endParaRPr lang="en-US" sz="1100" dirty="0">
              <a:ea typeface="Calibri"/>
              <a:cs typeface="Times New Roman"/>
            </a:endParaRPr>
          </a:p>
        </p:txBody>
      </p:sp>
      <p:graphicFrame>
        <p:nvGraphicFramePr>
          <p:cNvPr id="33" name="Table 32"/>
          <p:cNvGraphicFramePr>
            <a:graphicFrameLocks noGrp="1"/>
          </p:cNvGraphicFramePr>
          <p:nvPr/>
        </p:nvGraphicFramePr>
        <p:xfrm>
          <a:off x="454428" y="3206687"/>
          <a:ext cx="8232372" cy="1234440"/>
        </p:xfrm>
        <a:graphic>
          <a:graphicData uri="http://schemas.openxmlformats.org/drawingml/2006/table">
            <a:tbl>
              <a:tblPr firstRow="1" firstCol="1" bandRow="1"/>
              <a:tblGrid>
                <a:gridCol w="7394172">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162918">
                <a:tc>
                  <a:txBody>
                    <a:bodyPr/>
                    <a:lstStyle/>
                    <a:p>
                      <a:pPr marL="0" marR="0">
                        <a:spcBef>
                          <a:spcPts val="0"/>
                        </a:spcBef>
                        <a:spcAft>
                          <a:spcPts val="0"/>
                        </a:spcAft>
                      </a:pPr>
                      <a:r>
                        <a:rPr lang="en-US" sz="1100" dirty="0">
                          <a:solidFill>
                            <a:srgbClr val="CC9900"/>
                          </a:solidFill>
                          <a:effectLst/>
                          <a:latin typeface="Calibri" panose="020F0502020204030204" pitchFamily="34" charset="0"/>
                          <a:ea typeface="Calibri" panose="020F0502020204030204" pitchFamily="34" charset="0"/>
                          <a:cs typeface="Times New Roman" panose="02020603050405020304" pitchFamily="18" charset="0"/>
                        </a:rPr>
                        <a:t>General and Technical Competencies </a:t>
                      </a:r>
                      <a:r>
                        <a:rPr lang="en-US" sz="1100" baseline="30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lnL>
                      <a:noFill/>
                    </a:lnL>
                    <a:lnR w="12700" cap="flat" cmpd="sng" algn="ctr">
                      <a:solidFill>
                        <a:srgbClr val="C4BC96"/>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9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My Proficiency</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948A54"/>
                    </a:solidFill>
                  </a:tcPr>
                </a:tc>
                <a:extLst>
                  <a:ext uri="{0D108BD9-81ED-4DB2-BD59-A6C34878D82A}">
                    <a16:rowId xmlns:a16="http://schemas.microsoft.com/office/drawing/2014/main" val="10000"/>
                  </a:ext>
                </a:extLst>
              </a:tr>
              <a:tr h="135765">
                <a:tc gridSpan="2">
                  <a:txBody>
                    <a:bodyPr/>
                    <a:lstStyle/>
                    <a:p>
                      <a:pPr marL="0" marR="0">
                        <a:spcBef>
                          <a:spcPts val="0"/>
                        </a:spcBef>
                        <a:spcAft>
                          <a:spcPts val="0"/>
                        </a:spcAft>
                      </a:pPr>
                      <a:r>
                        <a:rPr lang="en-US" sz="10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General </a:t>
                      </a:r>
                      <a:r>
                        <a:rPr lang="en-US" sz="10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lnL>
                      <a:noFill/>
                    </a:lnL>
                    <a:lnR w="12700" cap="flat" cmpd="sng" algn="ctr">
                      <a:solidFill>
                        <a:srgbClr val="C4BC96"/>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31849B"/>
                    </a:solidFill>
                  </a:tcPr>
                </a:tc>
                <a:tc hMerge="1">
                  <a:txBody>
                    <a:bodyPr/>
                    <a:lstStyle/>
                    <a:p>
                      <a:endParaRPr lang="en-US"/>
                    </a:p>
                  </a:txBody>
                  <a:tcPr/>
                </a:tc>
                <a:extLst>
                  <a:ext uri="{0D108BD9-81ED-4DB2-BD59-A6C34878D82A}">
                    <a16:rowId xmlns:a16="http://schemas.microsoft.com/office/drawing/2014/main" val="10001"/>
                  </a:ext>
                </a:extLst>
              </a:tr>
              <a:tr h="271529">
                <a:tc>
                  <a:txBody>
                    <a:bodyPr/>
                    <a:lstStyle/>
                    <a:p>
                      <a:pPr marL="0" marR="0">
                        <a:spcBef>
                          <a:spcPts val="500"/>
                        </a:spcBef>
                        <a:spcAft>
                          <a:spcPts val="500"/>
                        </a:spcAft>
                      </a:pPr>
                      <a:r>
                        <a:rPr kumimoji="0" lang="en-US" sz="1000" b="1" i="0" u="none" strike="noStrike" kern="1200" cap="none" spc="0" normalizeH="0" baseline="0" noProof="0" dirty="0">
                          <a:ln>
                            <a:noFill/>
                          </a:ln>
                          <a:solidFill>
                            <a:schemeClr val="tx1">
                              <a:lumMod val="75000"/>
                              <a:lumOff val="2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Oral Communication (*)</a:t>
                      </a:r>
                      <a:r>
                        <a:rPr kumimoji="0" lang="en-US" sz="1000" b="0" i="0" u="none" strike="noStrike" kern="1200" cap="none" spc="0" normalizeH="0" baseline="0" noProof="0" dirty="0">
                          <a:ln>
                            <a:noFill/>
                          </a:ln>
                          <a:solidFill>
                            <a:schemeClr val="tx1">
                              <a:lumMod val="75000"/>
                              <a:lumOff val="2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 - Expresses information (for example, ideas or facts) to individuals or groups effectively, taking into account the audience and nature of the information (for example, technical, sensitive, controversial); makes clear and convincing oral presentations; listens to others, attends to nonverbal cues, and responds appropriately.</a:t>
                      </a:r>
                      <a:endParaRPr lang="en-US" sz="1000" dirty="0">
                        <a:solidFill>
                          <a:schemeClr val="tx1">
                            <a:lumMod val="75000"/>
                            <a:lumOff val="25000"/>
                          </a:schemeClr>
                        </a:solidFill>
                        <a:effectLst/>
                        <a:latin typeface="+mn-lt"/>
                        <a:ea typeface="Calibri"/>
                        <a:cs typeface="Times New Roman"/>
                      </a:endParaRPr>
                    </a:p>
                  </a:txBody>
                  <a:tcPr marL="61094" marR="61094" marT="0" marB="0">
                    <a:lnL>
                      <a:noFill/>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500"/>
                        </a:spcAft>
                        <a:buClrTx/>
                        <a:buSzTx/>
                        <a:buFontTx/>
                        <a:buNone/>
                        <a:tabLst/>
                        <a:defRPr/>
                      </a:pPr>
                      <a:r>
                        <a:rPr lang="en-US" sz="1000" dirty="0">
                          <a:solidFill>
                            <a:srgbClr val="595959"/>
                          </a:solidFill>
                          <a:effectLst/>
                          <a:latin typeface="+mn-lt"/>
                          <a:ea typeface="Calibri"/>
                          <a:cs typeface="Times New Roman"/>
                          <a:sym typeface="Wingdings 3"/>
                        </a:rPr>
                        <a:t></a:t>
                      </a:r>
                      <a:endParaRPr kumimoji="0" lang="en-US" sz="1000" b="0" i="0" u="none" strike="noStrike" kern="1200" cap="none" spc="0" normalizeH="0" baseline="0" noProof="0" dirty="0">
                        <a:ln>
                          <a:noFill/>
                        </a:ln>
                        <a:solidFill>
                          <a:prstClr val="black"/>
                        </a:solidFill>
                        <a:effectLst/>
                        <a:uLnTx/>
                        <a:uFillTx/>
                        <a:latin typeface="+mn-lt"/>
                        <a:ea typeface="Calibri"/>
                        <a:cs typeface="Times New Roman"/>
                      </a:endParaRPr>
                    </a:p>
                  </a:txBody>
                  <a:tcPr marL="61094" marR="61094"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extLst>
                  <a:ext uri="{0D108BD9-81ED-4DB2-BD59-A6C34878D82A}">
                    <a16:rowId xmlns:a16="http://schemas.microsoft.com/office/drawing/2014/main" val="10002"/>
                  </a:ext>
                </a:extLst>
              </a:tr>
              <a:tr h="135765">
                <a:tc gridSpan="2">
                  <a:txBody>
                    <a:bodyPr/>
                    <a:lstStyle/>
                    <a:p>
                      <a:pPr marL="0" marR="0">
                        <a:spcBef>
                          <a:spcPts val="0"/>
                        </a:spcBef>
                        <a:spcAft>
                          <a:spcPts val="0"/>
                        </a:spcAft>
                      </a:pPr>
                      <a:r>
                        <a:rPr lang="en-US" sz="10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Technical </a:t>
                      </a:r>
                      <a:r>
                        <a:rPr lang="en-US" sz="10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lnL>
                      <a:noFill/>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31849B"/>
                    </a:solidFill>
                  </a:tcPr>
                </a:tc>
                <a:tc hMerge="1">
                  <a:txBody>
                    <a:bodyPr/>
                    <a:lstStyle/>
                    <a:p>
                      <a:endParaRPr lang="en-US"/>
                    </a:p>
                  </a:txBody>
                  <a:tcPr/>
                </a:tc>
                <a:extLst>
                  <a:ext uri="{0D108BD9-81ED-4DB2-BD59-A6C34878D82A}">
                    <a16:rowId xmlns:a16="http://schemas.microsoft.com/office/drawing/2014/main" val="10003"/>
                  </a:ext>
                </a:extLst>
              </a:tr>
              <a:tr h="271529">
                <a:tc>
                  <a:txBody>
                    <a:bodyPr/>
                    <a:lstStyle/>
                    <a:p>
                      <a:pPr marL="0" marR="0">
                        <a:spcBef>
                          <a:spcPts val="600"/>
                        </a:spcBef>
                        <a:spcAft>
                          <a:spcPts val="600"/>
                        </a:spcAft>
                      </a:pPr>
                      <a:r>
                        <a:rPr lang="en-US" sz="1000" b="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Workforce Planning</a:t>
                      </a:r>
                      <a:r>
                        <a:rPr lang="en-US" sz="1000"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 - Knowledge of HR concepts, principles, and practices related to determining workload projections and current and future competency gaps to align human capital with organizational goals.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lnL>
                      <a:noFill/>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500"/>
                        </a:spcAft>
                        <a:buClrTx/>
                        <a:buSzTx/>
                        <a:buFontTx/>
                        <a:buNone/>
                        <a:tabLst/>
                        <a:defRPr/>
                      </a:pPr>
                      <a:r>
                        <a:rPr lang="en-US" sz="1050" dirty="0">
                          <a:solidFill>
                            <a:srgbClr val="595959"/>
                          </a:solidFill>
                          <a:effectLst/>
                          <a:latin typeface="+mn-lt"/>
                          <a:ea typeface="Calibri"/>
                          <a:cs typeface="Times New Roman"/>
                          <a:sym typeface="Wingdings 3"/>
                        </a:rPr>
                        <a:t></a:t>
                      </a:r>
                      <a:endParaRPr lang="en-US" sz="1050" dirty="0">
                        <a:effectLst/>
                        <a:latin typeface="+mn-lt"/>
                        <a:ea typeface="Calibri"/>
                        <a:cs typeface="Times New Roman"/>
                      </a:endParaRPr>
                    </a:p>
                  </a:txBody>
                  <a:tcPr marL="61094" marR="61094"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34" name="Text Box 1"/>
          <p:cNvSpPr txBox="1"/>
          <p:nvPr/>
        </p:nvSpPr>
        <p:spPr>
          <a:xfrm>
            <a:off x="1774998" y="1413512"/>
            <a:ext cx="2468880" cy="182880"/>
          </a:xfrm>
          <a:prstGeom prst="rect">
            <a:avLst/>
          </a:prstGeom>
          <a:solidFill>
            <a:schemeClr val="bg1"/>
          </a:solidFill>
          <a:ln w="6350">
            <a:solidFill>
              <a:schemeClr val="accent5">
                <a:lumMod val="75000"/>
              </a:schemeClr>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ctr" anchorCtr="0" forceAA="0" compatLnSpc="1">
            <a:prstTxWarp prst="textNoShape">
              <a:avLst/>
            </a:prstTxWarp>
            <a:noAutofit/>
          </a:bodyPr>
          <a:lstStyle/>
          <a:p>
            <a:pPr marL="0" marR="0" algn="ctr">
              <a:spcBef>
                <a:spcPts val="0"/>
              </a:spcBef>
              <a:spcAft>
                <a:spcPts val="0"/>
              </a:spcAft>
            </a:pPr>
            <a:r>
              <a:rPr lang="en-US" sz="1100" b="1" dirty="0">
                <a:solidFill>
                  <a:schemeClr val="accent5">
                    <a:lumMod val="75000"/>
                  </a:schemeClr>
                </a:solidFill>
                <a:ea typeface="Calibri"/>
                <a:cs typeface="Times New Roman"/>
              </a:rPr>
              <a:t>Competencies for My Position</a:t>
            </a:r>
            <a:endParaRPr lang="en-US" sz="1100" dirty="0">
              <a:solidFill>
                <a:schemeClr val="accent5">
                  <a:lumMod val="75000"/>
                </a:schemeClr>
              </a:solidFill>
              <a:effectLst/>
              <a:ea typeface="Calibri"/>
              <a:cs typeface="Times New Roman"/>
            </a:endParaRPr>
          </a:p>
        </p:txBody>
      </p:sp>
      <p:sp>
        <p:nvSpPr>
          <p:cNvPr id="35" name="Text Box 1"/>
          <p:cNvSpPr txBox="1"/>
          <p:nvPr/>
        </p:nvSpPr>
        <p:spPr>
          <a:xfrm>
            <a:off x="4776330" y="1413512"/>
            <a:ext cx="2468880" cy="182880"/>
          </a:xfrm>
          <a:prstGeom prst="rect">
            <a:avLst/>
          </a:prstGeom>
          <a:solidFill>
            <a:schemeClr val="bg1"/>
          </a:solidFill>
          <a:ln w="6350">
            <a:solidFill>
              <a:schemeClr val="accent5">
                <a:lumMod val="75000"/>
              </a:schemeClr>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ctr" anchorCtr="0" forceAA="0" compatLnSpc="1">
            <a:prstTxWarp prst="textNoShape">
              <a:avLst/>
            </a:prstTxWarp>
            <a:noAutofit/>
          </a:bodyPr>
          <a:lstStyle/>
          <a:p>
            <a:pPr marL="0" marR="0" algn="ctr">
              <a:spcBef>
                <a:spcPts val="0"/>
              </a:spcBef>
              <a:spcAft>
                <a:spcPts val="0"/>
              </a:spcAft>
            </a:pPr>
            <a:r>
              <a:rPr lang="en-US" sz="1100" b="1" dirty="0">
                <a:solidFill>
                  <a:schemeClr val="accent5">
                    <a:lumMod val="75000"/>
                  </a:schemeClr>
                </a:solidFill>
                <a:ea typeface="Calibri"/>
                <a:cs typeface="Times New Roman"/>
              </a:rPr>
              <a:t>Competencies for My Career Growth</a:t>
            </a:r>
            <a:endParaRPr lang="en-US" sz="1100" dirty="0">
              <a:solidFill>
                <a:schemeClr val="accent5">
                  <a:lumMod val="75000"/>
                </a:schemeClr>
              </a:solidFill>
              <a:effectLst/>
              <a:ea typeface="Calibri"/>
              <a:cs typeface="Times New Roman"/>
            </a:endParaRPr>
          </a:p>
        </p:txBody>
      </p:sp>
      <p:graphicFrame>
        <p:nvGraphicFramePr>
          <p:cNvPr id="19" name="Table 18"/>
          <p:cNvGraphicFramePr>
            <a:graphicFrameLocks noGrp="1"/>
          </p:cNvGraphicFramePr>
          <p:nvPr>
            <p:extLst>
              <p:ext uri="{D42A27DB-BD31-4B8C-83A1-F6EECF244321}">
                <p14:modId xmlns:p14="http://schemas.microsoft.com/office/powerpoint/2010/main" val="4092722912"/>
              </p:ext>
            </p:extLst>
          </p:nvPr>
        </p:nvGraphicFramePr>
        <p:xfrm>
          <a:off x="454428" y="5129477"/>
          <a:ext cx="8232372" cy="1155449"/>
        </p:xfrm>
        <a:graphic>
          <a:graphicData uri="http://schemas.openxmlformats.org/drawingml/2006/table">
            <a:tbl>
              <a:tblPr firstRow="1" firstCol="1" bandRow="1"/>
              <a:tblGrid>
                <a:gridCol w="6632172">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gridCol w="838200">
                  <a:extLst>
                    <a:ext uri="{9D8B030D-6E8A-4147-A177-3AD203B41FA5}">
                      <a16:colId xmlns:a16="http://schemas.microsoft.com/office/drawing/2014/main" val="20002"/>
                    </a:ext>
                  </a:extLst>
                </a:gridCol>
              </a:tblGrid>
              <a:tr h="162918">
                <a:tc>
                  <a:txBody>
                    <a:bodyPr/>
                    <a:lstStyle/>
                    <a:p>
                      <a:pPr marL="0" marR="0">
                        <a:spcBef>
                          <a:spcPts val="0"/>
                        </a:spcBef>
                        <a:spcAft>
                          <a:spcPts val="0"/>
                        </a:spcAft>
                      </a:pP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lnL>
                      <a:noFill/>
                    </a:lnL>
                    <a:lnR w="12700" cap="flat" cmpd="sng" algn="ctr">
                      <a:solidFill>
                        <a:schemeClr val="bg2">
                          <a:lumMod val="75000"/>
                        </a:schemeClr>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9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Desired</a:t>
                      </a:r>
                      <a:r>
                        <a:rPr lang="en-US" sz="900" b="1" baseline="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9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Proficiency</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nchor="ctr">
                    <a:lnL w="12700" cap="flat" cmpd="sng" algn="ctr">
                      <a:solidFill>
                        <a:schemeClr val="bg2">
                          <a:lumMod val="75000"/>
                        </a:schemeClr>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2">
                        <a:lumMod val="50000"/>
                      </a:schemeClr>
                    </a:solidFill>
                  </a:tcPr>
                </a:tc>
                <a:tc>
                  <a:txBody>
                    <a:bodyPr/>
                    <a:lstStyle/>
                    <a:p>
                      <a:pPr marL="0" marR="0" algn="ctr">
                        <a:spcBef>
                          <a:spcPts val="0"/>
                        </a:spcBef>
                        <a:spcAft>
                          <a:spcPts val="0"/>
                        </a:spcAft>
                      </a:pPr>
                      <a:r>
                        <a:rPr lang="en-US" sz="9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My Proficiency</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948A54"/>
                    </a:solidFill>
                  </a:tcPr>
                </a:tc>
                <a:extLst>
                  <a:ext uri="{0D108BD9-81ED-4DB2-BD59-A6C34878D82A}">
                    <a16:rowId xmlns:a16="http://schemas.microsoft.com/office/drawing/2014/main" val="10000"/>
                  </a:ext>
                </a:extLst>
              </a:tr>
              <a:tr h="135765">
                <a:tc gridSpan="3">
                  <a:txBody>
                    <a:bodyPr/>
                    <a:lstStyle/>
                    <a:p>
                      <a:pPr marL="0" marR="0">
                        <a:spcBef>
                          <a:spcPts val="0"/>
                        </a:spcBef>
                        <a:spcAft>
                          <a:spcPts val="0"/>
                        </a:spcAft>
                      </a:pPr>
                      <a:r>
                        <a:rPr lang="en-US" sz="10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Included in My Position </a:t>
                      </a:r>
                      <a:r>
                        <a:rPr lang="en-US" sz="10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lnL>
                      <a:noFill/>
                    </a:lnL>
                    <a:lnR w="12700" cap="flat" cmpd="sng" algn="ctr">
                      <a:solidFill>
                        <a:srgbClr val="C4BC96"/>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31849B"/>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271529">
                <a:tc>
                  <a:txBody>
                    <a:bodyPr/>
                    <a:lstStyle/>
                    <a:p>
                      <a:pPr marL="0" marR="0" lvl="0" indent="0" algn="l" defTabSz="914400" rtl="0" eaLnBrk="1" fontAlgn="auto" latinLnBrk="0" hangingPunct="1">
                        <a:lnSpc>
                          <a:spcPct val="100000"/>
                        </a:lnSpc>
                        <a:spcBef>
                          <a:spcPts val="600"/>
                        </a:spcBef>
                        <a:spcAft>
                          <a:spcPts val="600"/>
                        </a:spcAft>
                        <a:buClrTx/>
                        <a:buSzTx/>
                        <a:buFontTx/>
                        <a:buNone/>
                        <a:tabLst/>
                        <a:defRPr/>
                      </a:pPr>
                      <a:r>
                        <a:rPr kumimoji="0" lang="en-US" sz="1000" b="1" i="0" u="none" strike="noStrike" kern="1200" cap="none" spc="0" normalizeH="0" baseline="0" noProof="0" dirty="0">
                          <a:ln>
                            <a:noFill/>
                          </a:ln>
                          <a:solidFill>
                            <a:srgbClr val="595959"/>
                          </a:solidFill>
                          <a:effectLst/>
                          <a:uLnTx/>
                          <a:uFillTx/>
                          <a:latin typeface="Calibri" panose="020F0502020204030204" pitchFamily="34" charset="0"/>
                          <a:ea typeface="Calibri" panose="020F0502020204030204" pitchFamily="34" charset="0"/>
                          <a:cs typeface="Times New Roman" panose="02020603050405020304" pitchFamily="18" charset="0"/>
                        </a:rPr>
                        <a:t>Workforce Planning</a:t>
                      </a:r>
                      <a:r>
                        <a:rPr kumimoji="0" lang="en-US" sz="1000" b="0" i="0" u="none" strike="noStrike" kern="1200" cap="none" spc="0" normalizeH="0" baseline="0" noProof="0" dirty="0">
                          <a:ln>
                            <a:noFill/>
                          </a:ln>
                          <a:solidFill>
                            <a:srgbClr val="595959"/>
                          </a:solidFill>
                          <a:effectLst/>
                          <a:uLnTx/>
                          <a:uFillTx/>
                          <a:latin typeface="Calibri" panose="020F0502020204030204" pitchFamily="34" charset="0"/>
                          <a:ea typeface="Calibri" panose="020F0502020204030204" pitchFamily="34" charset="0"/>
                          <a:cs typeface="Times New Roman" panose="02020603050405020304" pitchFamily="18" charset="0"/>
                        </a:rPr>
                        <a:t> - Knowledge of HR concepts, principles, and practices related to determining workload projections and current and future competency gaps to align human capital with organizational goals.</a:t>
                      </a:r>
                      <a:endParaRPr kumimoji="0" lang="en-US" sz="1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lnL>
                      <a:noFill/>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600"/>
                        </a:spcBef>
                        <a:spcAft>
                          <a:spcPts val="600"/>
                        </a:spcAft>
                        <a:buClrTx/>
                        <a:buSzTx/>
                        <a:buFontTx/>
                        <a:buNone/>
                        <a:tabLst/>
                        <a:defRPr/>
                      </a:pPr>
                      <a:r>
                        <a:rPr lang="en-US" sz="1000" dirty="0">
                          <a:solidFill>
                            <a:srgbClr val="595959"/>
                          </a:solidFill>
                          <a:effectLst/>
                          <a:latin typeface="+mn-lt"/>
                          <a:ea typeface="Calibri"/>
                          <a:cs typeface="Times New Roman"/>
                          <a:sym typeface="Wingdings 3"/>
                        </a:rPr>
                        <a:t></a:t>
                      </a:r>
                    </a:p>
                  </a:txBody>
                  <a:tcPr marL="61094" marR="61094"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500"/>
                        </a:spcAft>
                        <a:buClrTx/>
                        <a:buSzTx/>
                        <a:buFontTx/>
                        <a:buNone/>
                        <a:tabLst/>
                        <a:defRPr/>
                      </a:pPr>
                      <a:r>
                        <a:rPr lang="en-US" sz="1000" dirty="0">
                          <a:solidFill>
                            <a:srgbClr val="595959"/>
                          </a:solidFill>
                          <a:effectLst/>
                          <a:latin typeface="+mn-lt"/>
                          <a:ea typeface="Calibri"/>
                          <a:cs typeface="Times New Roman"/>
                          <a:sym typeface="Wingdings 3"/>
                        </a:rPr>
                        <a:t></a:t>
                      </a:r>
                      <a:endParaRPr kumimoji="0" lang="en-US" sz="1000" b="0" i="0" u="none" strike="noStrike" kern="1200" cap="none" spc="0" normalizeH="0" baseline="0" noProof="0" dirty="0">
                        <a:ln>
                          <a:noFill/>
                        </a:ln>
                        <a:solidFill>
                          <a:prstClr val="black"/>
                        </a:solidFill>
                        <a:effectLst/>
                        <a:uLnTx/>
                        <a:uFillTx/>
                        <a:latin typeface="+mn-lt"/>
                        <a:ea typeface="Calibri"/>
                        <a:cs typeface="Times New Roman"/>
                      </a:endParaRPr>
                    </a:p>
                  </a:txBody>
                  <a:tcPr marL="61094" marR="61094"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extLst>
                  <a:ext uri="{0D108BD9-81ED-4DB2-BD59-A6C34878D82A}">
                    <a16:rowId xmlns:a16="http://schemas.microsoft.com/office/drawing/2014/main" val="10002"/>
                  </a:ext>
                </a:extLst>
              </a:tr>
              <a:tr h="135765">
                <a:tc gridSpan="3">
                  <a:txBody>
                    <a:bodyPr/>
                    <a:lstStyle/>
                    <a:p>
                      <a:pPr marL="0" marR="0">
                        <a:spcBef>
                          <a:spcPts val="0"/>
                        </a:spcBef>
                        <a:spcAft>
                          <a:spcPts val="0"/>
                        </a:spcAft>
                      </a:pPr>
                      <a:r>
                        <a:rPr lang="en-US" sz="10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Not Included in My Position </a:t>
                      </a:r>
                      <a:r>
                        <a:rPr lang="en-US" sz="10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lnL>
                      <a:noFill/>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31849B"/>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3"/>
                  </a:ext>
                </a:extLst>
              </a:tr>
              <a:tr h="271529">
                <a:tc gridSpan="3">
                  <a:txBody>
                    <a:bodyPr/>
                    <a:lstStyle/>
                    <a:p>
                      <a:pPr marL="0" marR="0" lvl="0" indent="0" algn="l" defTabSz="914400" rtl="0" eaLnBrk="1" fontAlgn="auto" latinLnBrk="0" hangingPunct="1">
                        <a:lnSpc>
                          <a:spcPct val="100000"/>
                        </a:lnSpc>
                        <a:spcBef>
                          <a:spcPts val="600"/>
                        </a:spcBef>
                        <a:spcAft>
                          <a:spcPts val="600"/>
                        </a:spcAft>
                        <a:buClrTx/>
                        <a:buSzTx/>
                        <a:buFontTx/>
                        <a:buNone/>
                        <a:tabLst/>
                        <a:defRPr/>
                      </a:pPr>
                      <a:r>
                        <a:rPr kumimoji="0" lang="en-US" sz="1000" b="0" i="1"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None</a:t>
                      </a:r>
                    </a:p>
                  </a:txBody>
                  <a:tcPr marL="61094" marR="61094" marT="0" marB="0" anchor="ctr">
                    <a:lnL>
                      <a:noFill/>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hMerge="1">
                  <a:txBody>
                    <a:bodyPr/>
                    <a:lstStyle/>
                    <a:p>
                      <a:endParaRPr lang="en-US"/>
                    </a:p>
                  </a:txBody>
                  <a:tcPr/>
                </a:tc>
                <a:tc hMerge="1">
                  <a:txBody>
                    <a:bodyPr/>
                    <a:lstStyle/>
                    <a:p>
                      <a:pPr marL="0" marR="0" lvl="0" indent="0" algn="r" defTabSz="914400" rtl="0" eaLnBrk="1" fontAlgn="auto" latinLnBrk="0" hangingPunct="1">
                        <a:lnSpc>
                          <a:spcPct val="100000"/>
                        </a:lnSpc>
                        <a:spcBef>
                          <a:spcPts val="0"/>
                        </a:spcBef>
                        <a:spcAft>
                          <a:spcPts val="500"/>
                        </a:spcAft>
                        <a:buClrTx/>
                        <a:buSzTx/>
                        <a:buFontTx/>
                        <a:buNone/>
                        <a:tabLst/>
                        <a:defRPr/>
                      </a:pPr>
                      <a:endParaRPr lang="en-US" sz="1050" dirty="0">
                        <a:effectLst/>
                        <a:latin typeface="+mn-lt"/>
                        <a:ea typeface="Calibri"/>
                        <a:cs typeface="Times New Roman"/>
                      </a:endParaRPr>
                    </a:p>
                  </a:txBody>
                  <a:tcPr marL="61094" marR="61094"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23" name="TextBox 22"/>
          <p:cNvSpPr txBox="1"/>
          <p:nvPr/>
        </p:nvSpPr>
        <p:spPr>
          <a:xfrm>
            <a:off x="7924800" y="2761465"/>
            <a:ext cx="685800" cy="274320"/>
          </a:xfrm>
          <a:prstGeom prst="rect">
            <a:avLst/>
          </a:prstGeom>
          <a:solidFill>
            <a:schemeClr val="bg1"/>
          </a:solidFill>
        </p:spPr>
        <p:txBody>
          <a:bodyPr wrap="square" lIns="0" tIns="0" rIns="0" bIns="0" rtlCol="0" anchor="ctr" anchorCtr="0">
            <a:spAutoFit/>
          </a:bodyPr>
          <a:lstStyle/>
          <a:p>
            <a:pPr algn="ctr"/>
            <a:r>
              <a:rPr lang="en-US" sz="1000" dirty="0">
                <a:solidFill>
                  <a:srgbClr val="595959"/>
                </a:solidFill>
                <a:latin typeface="Calibri" panose="020F0502020204030204" pitchFamily="34" charset="0"/>
                <a:ea typeface="Calibri" panose="020F0502020204030204" pitchFamily="34" charset="0"/>
                <a:cs typeface="Times New Roman" panose="02020603050405020304" pitchFamily="18" charset="0"/>
              </a:rPr>
              <a:t>2</a:t>
            </a:r>
          </a:p>
          <a:p>
            <a:pPr algn="ctr"/>
            <a:r>
              <a:rPr lang="en-US" sz="900" dirty="0">
                <a:solidFill>
                  <a:srgbClr val="595959"/>
                </a:solidFill>
                <a:latin typeface="Calibri" panose="020F0502020204030204" pitchFamily="34" charset="0"/>
                <a:cs typeface="Times New Roman" panose="02020603050405020304" pitchFamily="18" charset="0"/>
              </a:rPr>
              <a:t>Basic</a:t>
            </a:r>
            <a:endParaRPr lang="en-US" sz="900" dirty="0"/>
          </a:p>
        </p:txBody>
      </p:sp>
      <p:sp>
        <p:nvSpPr>
          <p:cNvPr id="24" name="TextBox 23"/>
          <p:cNvSpPr txBox="1"/>
          <p:nvPr/>
        </p:nvSpPr>
        <p:spPr>
          <a:xfrm>
            <a:off x="7924800" y="3602039"/>
            <a:ext cx="685800" cy="292388"/>
          </a:xfrm>
          <a:prstGeom prst="rect">
            <a:avLst/>
          </a:prstGeom>
          <a:solidFill>
            <a:schemeClr val="bg1"/>
          </a:solidFill>
        </p:spPr>
        <p:txBody>
          <a:bodyPr wrap="square" lIns="0" tIns="0" rIns="0" bIns="0" rtlCol="0" anchor="ctr" anchorCtr="0">
            <a:spAutoFit/>
          </a:bodyPr>
          <a:lstStyle/>
          <a:p>
            <a:pPr algn="ctr"/>
            <a:r>
              <a:rPr lang="en-US" sz="1000" dirty="0">
                <a:solidFill>
                  <a:srgbClr val="595959"/>
                </a:solidFill>
                <a:latin typeface="Calibri" panose="020F0502020204030204" pitchFamily="34" charset="0"/>
                <a:ea typeface="Calibri" panose="020F0502020204030204" pitchFamily="34" charset="0"/>
                <a:cs typeface="Times New Roman" panose="02020603050405020304" pitchFamily="18" charset="0"/>
              </a:rPr>
              <a:t>4</a:t>
            </a:r>
          </a:p>
          <a:p>
            <a:pPr algn="ctr"/>
            <a:r>
              <a:rPr lang="en-US" sz="900" dirty="0">
                <a:solidFill>
                  <a:srgbClr val="595959"/>
                </a:solidFill>
                <a:latin typeface="Calibri" panose="020F0502020204030204" pitchFamily="34" charset="0"/>
                <a:cs typeface="Times New Roman" panose="02020603050405020304" pitchFamily="18" charset="0"/>
              </a:rPr>
              <a:t>Advanced</a:t>
            </a:r>
            <a:endParaRPr lang="en-US" sz="900" dirty="0"/>
          </a:p>
        </p:txBody>
      </p:sp>
      <p:sp>
        <p:nvSpPr>
          <p:cNvPr id="25" name="TextBox 24"/>
          <p:cNvSpPr txBox="1"/>
          <p:nvPr/>
        </p:nvSpPr>
        <p:spPr>
          <a:xfrm>
            <a:off x="7924800" y="4152619"/>
            <a:ext cx="685800" cy="274320"/>
          </a:xfrm>
          <a:prstGeom prst="rect">
            <a:avLst/>
          </a:prstGeom>
          <a:solidFill>
            <a:schemeClr val="bg1"/>
          </a:solidFill>
        </p:spPr>
        <p:txBody>
          <a:bodyPr wrap="square" lIns="0" tIns="0" rIns="0" bIns="0" rtlCol="0" anchor="ctr" anchorCtr="0">
            <a:spAutoFit/>
          </a:bodyPr>
          <a:lstStyle/>
          <a:p>
            <a:pPr algn="ctr"/>
            <a:r>
              <a:rPr lang="en-US" sz="1000" dirty="0">
                <a:solidFill>
                  <a:srgbClr val="595959"/>
                </a:solidFill>
                <a:latin typeface="Calibri" panose="020F0502020204030204" pitchFamily="34" charset="0"/>
                <a:ea typeface="Calibri" panose="020F0502020204030204" pitchFamily="34" charset="0"/>
                <a:cs typeface="Times New Roman" panose="02020603050405020304" pitchFamily="18" charset="0"/>
              </a:rPr>
              <a:t>3</a:t>
            </a:r>
          </a:p>
          <a:p>
            <a:pPr algn="ctr"/>
            <a:r>
              <a:rPr lang="en-US" sz="900" dirty="0">
                <a:solidFill>
                  <a:srgbClr val="595959"/>
                </a:solidFill>
                <a:latin typeface="Calibri" panose="020F0502020204030204" pitchFamily="34" charset="0"/>
                <a:cs typeface="Times New Roman" panose="02020603050405020304" pitchFamily="18" charset="0"/>
              </a:rPr>
              <a:t>Intermediate</a:t>
            </a:r>
            <a:endParaRPr lang="en-US" sz="900" dirty="0"/>
          </a:p>
        </p:txBody>
      </p:sp>
      <p:sp>
        <p:nvSpPr>
          <p:cNvPr id="26" name="TextBox 25"/>
          <p:cNvSpPr txBox="1"/>
          <p:nvPr/>
        </p:nvSpPr>
        <p:spPr>
          <a:xfrm>
            <a:off x="7924800" y="5575341"/>
            <a:ext cx="685800" cy="274320"/>
          </a:xfrm>
          <a:prstGeom prst="rect">
            <a:avLst/>
          </a:prstGeom>
          <a:solidFill>
            <a:schemeClr val="bg1"/>
          </a:solidFill>
        </p:spPr>
        <p:txBody>
          <a:bodyPr wrap="square" lIns="0" tIns="0" rIns="0" bIns="0" rtlCol="0" anchor="ctr" anchorCtr="0">
            <a:spAutoFit/>
          </a:bodyPr>
          <a:lstStyle/>
          <a:p>
            <a:pPr algn="ctr"/>
            <a:r>
              <a:rPr lang="en-US" sz="1000" dirty="0">
                <a:solidFill>
                  <a:srgbClr val="595959"/>
                </a:solidFill>
                <a:latin typeface="Calibri" panose="020F0502020204030204" pitchFamily="34" charset="0"/>
                <a:ea typeface="Calibri" panose="020F0502020204030204" pitchFamily="34" charset="0"/>
                <a:cs typeface="Times New Roman" panose="02020603050405020304" pitchFamily="18" charset="0"/>
              </a:rPr>
              <a:t>3</a:t>
            </a:r>
          </a:p>
          <a:p>
            <a:pPr algn="ctr"/>
            <a:r>
              <a:rPr lang="en-US" sz="900" dirty="0">
                <a:solidFill>
                  <a:srgbClr val="595959"/>
                </a:solidFill>
                <a:latin typeface="Calibri" panose="020F0502020204030204" pitchFamily="34" charset="0"/>
                <a:cs typeface="Times New Roman" panose="02020603050405020304" pitchFamily="18" charset="0"/>
              </a:rPr>
              <a:t>Intermediate</a:t>
            </a:r>
            <a:endParaRPr lang="en-US" sz="900" dirty="0"/>
          </a:p>
        </p:txBody>
      </p:sp>
      <p:graphicFrame>
        <p:nvGraphicFramePr>
          <p:cNvPr id="40" name="Table 39"/>
          <p:cNvGraphicFramePr>
            <a:graphicFrameLocks noGrp="1"/>
          </p:cNvGraphicFramePr>
          <p:nvPr>
            <p:extLst>
              <p:ext uri="{D42A27DB-BD31-4B8C-83A1-F6EECF244321}">
                <p14:modId xmlns:p14="http://schemas.microsoft.com/office/powerpoint/2010/main" val="2630255305"/>
              </p:ext>
            </p:extLst>
          </p:nvPr>
        </p:nvGraphicFramePr>
        <p:xfrm>
          <a:off x="454428" y="2291460"/>
          <a:ext cx="8232372" cy="777240"/>
        </p:xfrm>
        <a:graphic>
          <a:graphicData uri="http://schemas.openxmlformats.org/drawingml/2006/table">
            <a:tbl>
              <a:tblPr firstRow="1" firstCol="1" bandRow="1"/>
              <a:tblGrid>
                <a:gridCol w="7394172">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162918">
                <a:tc>
                  <a:txBody>
                    <a:bodyPr/>
                    <a:lstStyle/>
                    <a:p>
                      <a:pPr marL="0" marR="0">
                        <a:spcBef>
                          <a:spcPts val="0"/>
                        </a:spcBef>
                        <a:spcAft>
                          <a:spcPts val="0"/>
                        </a:spcAft>
                      </a:pPr>
                      <a:r>
                        <a:rPr lang="en-US" sz="1100" dirty="0">
                          <a:solidFill>
                            <a:srgbClr val="CC9900"/>
                          </a:solidFill>
                          <a:effectLst/>
                          <a:latin typeface="Calibri" panose="020F0502020204030204" pitchFamily="34" charset="0"/>
                          <a:ea typeface="Calibri" panose="020F0502020204030204" pitchFamily="34" charset="0"/>
                          <a:cs typeface="Times New Roman" panose="02020603050405020304" pitchFamily="18" charset="0"/>
                        </a:rPr>
                        <a:t>Leadership Competencies </a:t>
                      </a:r>
                      <a:r>
                        <a:rPr lang="en-US" sz="1100" baseline="30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u="none" dirty="0">
                          <a:solidFill>
                            <a:srgbClr val="CC9900"/>
                          </a:solidFill>
                          <a:latin typeface="Calibri" panose="020F0502020204030204" pitchFamily="34" charset="0"/>
                          <a:ea typeface="Calibri" panose="020F0502020204030204" pitchFamily="34" charset="0"/>
                          <a:cs typeface="Times New Roman" panose="02020603050405020304" pitchFamily="18" charset="0"/>
                        </a:rPr>
                        <a:t>     </a:t>
                      </a:r>
                      <a:r>
                        <a:rPr lang="en-US" sz="1000" u="sng" dirty="0">
                          <a:solidFill>
                            <a:srgbClr val="CC9900"/>
                          </a:solidFill>
                          <a:latin typeface="Calibri" panose="020F0502020204030204" pitchFamily="34" charset="0"/>
                          <a:ea typeface="Calibri" panose="020F0502020204030204" pitchFamily="34" charset="0"/>
                          <a:cs typeface="Times New Roman" panose="02020603050405020304" pitchFamily="18" charset="0"/>
                        </a:rPr>
                        <a:t>View Proficiency Level Illustrations</a:t>
                      </a:r>
                      <a:endParaRPr lang="en-US" sz="1000" dirty="0">
                        <a:solidFill>
                          <a:prstClr val="black"/>
                        </a:solidFill>
                        <a:ea typeface="Calibri"/>
                        <a:cs typeface="Times New Roman"/>
                      </a:endParaRPr>
                    </a:p>
                  </a:txBody>
                  <a:tcPr marL="61094" marR="61094" marT="0" marB="0">
                    <a:lnL>
                      <a:noFill/>
                    </a:lnL>
                    <a:lnR w="12700" cap="flat" cmpd="sng" algn="ctr">
                      <a:solidFill>
                        <a:srgbClr val="C4BC96"/>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9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My Proficiency</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948A54"/>
                    </a:solidFill>
                  </a:tcPr>
                </a:tc>
                <a:extLst>
                  <a:ext uri="{0D108BD9-81ED-4DB2-BD59-A6C34878D82A}">
                    <a16:rowId xmlns:a16="http://schemas.microsoft.com/office/drawing/2014/main" val="10000"/>
                  </a:ext>
                </a:extLst>
              </a:tr>
              <a:tr h="135765">
                <a:tc gridSpan="2">
                  <a:txBody>
                    <a:bodyPr/>
                    <a:lstStyle/>
                    <a:p>
                      <a:pPr marL="0" marR="0">
                        <a:spcBef>
                          <a:spcPts val="0"/>
                        </a:spcBef>
                        <a:spcAft>
                          <a:spcPts val="0"/>
                        </a:spcAft>
                      </a:pPr>
                      <a:r>
                        <a:rPr lang="en-US" sz="10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Building Coalitions </a:t>
                      </a:r>
                      <a:r>
                        <a:rPr lang="en-US" sz="10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lnL>
                      <a:noFill/>
                    </a:lnL>
                    <a:lnR w="12700" cap="flat" cmpd="sng" algn="ctr">
                      <a:solidFill>
                        <a:srgbClr val="C4BC96"/>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31849B"/>
                    </a:solidFill>
                  </a:tcPr>
                </a:tc>
                <a:tc hMerge="1">
                  <a:txBody>
                    <a:bodyPr/>
                    <a:lstStyle/>
                    <a:p>
                      <a:endParaRPr lang="en-US"/>
                    </a:p>
                  </a:txBody>
                  <a:tcPr/>
                </a:tc>
                <a:extLst>
                  <a:ext uri="{0D108BD9-81ED-4DB2-BD59-A6C34878D82A}">
                    <a16:rowId xmlns:a16="http://schemas.microsoft.com/office/drawing/2014/main" val="10001"/>
                  </a:ext>
                </a:extLst>
              </a:tr>
              <a:tr h="149341">
                <a:tc>
                  <a:txBody>
                    <a:bodyPr/>
                    <a:lstStyle/>
                    <a:p>
                      <a:pPr marL="0" marR="0">
                        <a:spcBef>
                          <a:spcPts val="500"/>
                        </a:spcBef>
                        <a:spcAft>
                          <a:spcPts val="500"/>
                        </a:spcAft>
                      </a:pPr>
                      <a:r>
                        <a:rPr lang="en-US" sz="1000" b="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Partnering </a:t>
                      </a:r>
                      <a:r>
                        <a:rPr lang="en-US" sz="1000"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 Develops networks and builds alliances; collaborates across boundaries to build strategic relationships and achieve common goals.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94" marR="61094" marT="0" marB="0">
                    <a:lnL>
                      <a:noFill/>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500"/>
                        </a:spcAft>
                        <a:buClrTx/>
                        <a:buSzTx/>
                        <a:buFontTx/>
                        <a:buNone/>
                        <a:tabLst/>
                        <a:defRPr/>
                      </a:pPr>
                      <a:r>
                        <a:rPr lang="en-US" sz="1000" dirty="0">
                          <a:solidFill>
                            <a:srgbClr val="595959"/>
                          </a:solidFill>
                          <a:effectLst/>
                          <a:latin typeface="+mn-lt"/>
                          <a:ea typeface="Calibri"/>
                          <a:cs typeface="Times New Roman"/>
                          <a:sym typeface="Wingdings 3"/>
                        </a:rPr>
                        <a:t></a:t>
                      </a:r>
                      <a:endParaRPr kumimoji="0" lang="en-US" sz="1000" b="0" i="0" u="none" strike="noStrike" kern="1200" cap="none" spc="0" normalizeH="0" baseline="0" noProof="0" dirty="0">
                        <a:ln>
                          <a:noFill/>
                        </a:ln>
                        <a:solidFill>
                          <a:prstClr val="black"/>
                        </a:solidFill>
                        <a:effectLst/>
                        <a:uLnTx/>
                        <a:uFillTx/>
                        <a:latin typeface="+mn-lt"/>
                        <a:ea typeface="Calibri"/>
                        <a:cs typeface="Times New Roman"/>
                      </a:endParaRPr>
                    </a:p>
                  </a:txBody>
                  <a:tcPr marL="61094" marR="61094"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27" name="TextBox 26"/>
          <p:cNvSpPr txBox="1"/>
          <p:nvPr/>
        </p:nvSpPr>
        <p:spPr>
          <a:xfrm>
            <a:off x="7126086" y="5561007"/>
            <a:ext cx="685800" cy="292388"/>
          </a:xfrm>
          <a:prstGeom prst="rect">
            <a:avLst/>
          </a:prstGeom>
          <a:solidFill>
            <a:schemeClr val="bg1"/>
          </a:solidFill>
        </p:spPr>
        <p:txBody>
          <a:bodyPr wrap="square" lIns="0" tIns="0" rIns="0" bIns="0" rtlCol="0" anchor="ctr" anchorCtr="0">
            <a:spAutoFit/>
          </a:bodyPr>
          <a:lstStyle/>
          <a:p>
            <a:pPr algn="ctr"/>
            <a:r>
              <a:rPr lang="en-US" sz="1000" dirty="0">
                <a:solidFill>
                  <a:srgbClr val="595959"/>
                </a:solidFill>
                <a:latin typeface="Calibri" panose="020F0502020204030204" pitchFamily="34" charset="0"/>
                <a:ea typeface="Calibri" panose="020F0502020204030204" pitchFamily="34" charset="0"/>
                <a:cs typeface="Times New Roman" panose="02020603050405020304" pitchFamily="18" charset="0"/>
              </a:rPr>
              <a:t>4</a:t>
            </a:r>
          </a:p>
          <a:p>
            <a:pPr algn="ctr"/>
            <a:r>
              <a:rPr lang="en-US" sz="900" dirty="0">
                <a:solidFill>
                  <a:srgbClr val="595959"/>
                </a:solidFill>
                <a:latin typeface="Calibri" panose="020F0502020204030204" pitchFamily="34" charset="0"/>
                <a:cs typeface="Times New Roman" panose="02020603050405020304" pitchFamily="18" charset="0"/>
              </a:rPr>
              <a:t>Advanced</a:t>
            </a:r>
            <a:endParaRPr lang="en-US" sz="900" dirty="0"/>
          </a:p>
        </p:txBody>
      </p:sp>
      <p:sp>
        <p:nvSpPr>
          <p:cNvPr id="28" name="Rounded Rectangle 27"/>
          <p:cNvSpPr/>
          <p:nvPr/>
        </p:nvSpPr>
        <p:spPr>
          <a:xfrm>
            <a:off x="3047047" y="2854960"/>
            <a:ext cx="3049905" cy="1148080"/>
          </a:xfrm>
          <a:prstGeom prst="roundRect">
            <a:avLst>
              <a:gd name="adj" fmla="val 7623"/>
            </a:avLst>
          </a:prstGeom>
          <a:solidFill>
            <a:schemeClr val="bg1">
              <a:lumMod val="95000"/>
            </a:schemeClr>
          </a:solidFill>
          <a:ln>
            <a:solidFill>
              <a:schemeClr val="bg1">
                <a:lumMod val="65000"/>
              </a:schemeClr>
            </a:solidFill>
          </a:ln>
          <a:effectLst>
            <a:outerShdw blurRad="63500" sx="103000" sy="103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marL="800100" marR="0">
              <a:spcBef>
                <a:spcPts val="0"/>
              </a:spcBef>
              <a:spcAft>
                <a:spcPts val="0"/>
              </a:spcAft>
            </a:pPr>
            <a:r>
              <a:rPr lang="en-US" sz="1100" dirty="0">
                <a:solidFill>
                  <a:srgbClr val="000000"/>
                </a:solidFill>
                <a:effectLst/>
                <a:ea typeface="Calibri" panose="020F0502020204030204" pitchFamily="34" charset="0"/>
                <a:cs typeface="Times New Roman" panose="02020603050405020304" pitchFamily="18" charset="0"/>
              </a:rPr>
              <a:t> </a:t>
            </a:r>
            <a:endParaRPr lang="en-US" sz="1100" dirty="0">
              <a:effectLst/>
              <a:ea typeface="Calibri" panose="020F0502020204030204" pitchFamily="34" charset="0"/>
              <a:cs typeface="Times New Roman" panose="02020603050405020304" pitchFamily="18" charset="0"/>
            </a:endParaRPr>
          </a:p>
          <a:p>
            <a:pPr marL="800100" marR="0">
              <a:spcBef>
                <a:spcPts val="0"/>
              </a:spcBef>
              <a:spcAft>
                <a:spcPts val="0"/>
              </a:spcAft>
            </a:pPr>
            <a:r>
              <a:rPr lang="en-US" sz="1100" dirty="0">
                <a:solidFill>
                  <a:srgbClr val="000000"/>
                </a:solidFill>
                <a:ea typeface="Calibri" panose="020F0502020204030204" pitchFamily="34" charset="0"/>
                <a:cs typeface="Times New Roman" panose="02020603050405020304" pitchFamily="18" charset="0"/>
              </a:rPr>
              <a:t>This self-assessment has been sent.  Your full assessment results are now available.</a:t>
            </a:r>
            <a:r>
              <a:rPr lang="en-US" sz="1100" dirty="0">
                <a:solidFill>
                  <a:srgbClr val="000000"/>
                </a:solidFill>
                <a:effectLst/>
                <a:ea typeface="Calibri" panose="020F0502020204030204" pitchFamily="34" charset="0"/>
                <a:cs typeface="Times New Roman" panose="02020603050405020304" pitchFamily="18" charset="0"/>
              </a:rPr>
              <a:t> </a:t>
            </a:r>
            <a:endParaRPr lang="en-US" sz="1100" dirty="0">
              <a:effectLst/>
              <a:ea typeface="Calibri" panose="020F0502020204030204" pitchFamily="34" charset="0"/>
              <a:cs typeface="Times New Roman" panose="02020603050405020304" pitchFamily="18" charset="0"/>
            </a:endParaRPr>
          </a:p>
          <a:p>
            <a:pPr marL="0" marR="0" algn="ctr">
              <a:spcBef>
                <a:spcPts val="0"/>
              </a:spcBef>
              <a:spcAft>
                <a:spcPts val="0"/>
              </a:spcAft>
            </a:pPr>
            <a:r>
              <a:rPr lang="en-US" sz="1100" dirty="0">
                <a:solidFill>
                  <a:srgbClr val="000000"/>
                </a:solidFill>
                <a:effectLst/>
                <a:ea typeface="Calibri" panose="020F0502020204030204" pitchFamily="34" charset="0"/>
                <a:cs typeface="Times New Roman" panose="02020603050405020304" pitchFamily="18" charset="0"/>
              </a:rPr>
              <a:t> </a:t>
            </a:r>
            <a:endParaRPr lang="en-US" sz="1100" dirty="0">
              <a:effectLst/>
              <a:ea typeface="Calibri" panose="020F0502020204030204" pitchFamily="34" charset="0"/>
              <a:cs typeface="Times New Roman" panose="02020603050405020304" pitchFamily="18" charset="0"/>
            </a:endParaRPr>
          </a:p>
          <a:p>
            <a:pPr marL="0" marR="0" algn="ctr">
              <a:spcBef>
                <a:spcPts val="0"/>
              </a:spcBef>
              <a:spcAft>
                <a:spcPts val="0"/>
              </a:spcAft>
            </a:pPr>
            <a:r>
              <a:rPr lang="en-US" sz="1100" dirty="0">
                <a:solidFill>
                  <a:srgbClr val="000000"/>
                </a:solidFill>
                <a:effectLst/>
                <a:ea typeface="Calibri" panose="020F0502020204030204" pitchFamily="34" charset="0"/>
                <a:cs typeface="Times New Roman" panose="02020603050405020304" pitchFamily="18" charset="0"/>
              </a:rPr>
              <a:t> </a:t>
            </a:r>
            <a:endParaRPr lang="en-US" sz="1100" dirty="0">
              <a:effectLst/>
              <a:ea typeface="Calibri" panose="020F0502020204030204" pitchFamily="34" charset="0"/>
              <a:cs typeface="Times New Roman" panose="02020603050405020304" pitchFamily="18" charset="0"/>
            </a:endParaRPr>
          </a:p>
        </p:txBody>
      </p:sp>
      <p:pic>
        <p:nvPicPr>
          <p:cNvPr id="36" name="Picture 35" descr="C:\Users\VRevelez\AppData\Local\Microsoft\Windows\Temporary Internet Files\Content.IE5\LJN04YTP\417px-Checkmark_green.svg[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2156" y="3006381"/>
            <a:ext cx="527050" cy="457200"/>
          </a:xfrm>
          <a:prstGeom prst="rect">
            <a:avLst/>
          </a:prstGeom>
          <a:noFill/>
          <a:ln>
            <a:noFill/>
          </a:ln>
        </p:spPr>
      </p:pic>
      <p:sp>
        <p:nvSpPr>
          <p:cNvPr id="37" name="Rounded Rectangle 36"/>
          <p:cNvSpPr/>
          <p:nvPr/>
        </p:nvSpPr>
        <p:spPr>
          <a:xfrm>
            <a:off x="4272865" y="3634029"/>
            <a:ext cx="822960" cy="182880"/>
          </a:xfrm>
          <a:prstGeom prst="roundRect">
            <a:avLst>
              <a:gd name="adj" fmla="val 7623"/>
            </a:avLst>
          </a:prstGeom>
          <a:solidFill>
            <a:schemeClr val="bg1">
              <a:lumMod val="95000"/>
            </a:schemeClr>
          </a:solidFill>
          <a:ln w="3175">
            <a:solidFill>
              <a:schemeClr val="tx1">
                <a:lumMod val="50000"/>
                <a:lumOff val="50000"/>
              </a:schemeClr>
            </a:solidFill>
            <a:prstDash val="solid"/>
          </a:ln>
          <a:effectLst>
            <a:glow rad="635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solidFill>
                  <a:srgbClr val="000000"/>
                </a:solidFill>
                <a:ea typeface="Calibri" panose="020F0502020204030204" pitchFamily="34" charset="0"/>
                <a:cs typeface="Times New Roman" panose="02020603050405020304" pitchFamily="18" charset="0"/>
              </a:rPr>
              <a:t>OK</a:t>
            </a:r>
            <a:endParaRPr lang="en-US" sz="1100" dirty="0">
              <a:effectLst/>
              <a:ea typeface="Calibri" panose="020F0502020204030204" pitchFamily="34" charset="0"/>
              <a:cs typeface="Times New Roman" panose="02020603050405020304" pitchFamily="18" charset="0"/>
            </a:endParaRPr>
          </a:p>
        </p:txBody>
      </p:sp>
      <p:sp>
        <p:nvSpPr>
          <p:cNvPr id="29" name="Rectangle 10"/>
          <p:cNvSpPr>
            <a:spLocks noChangeArrowheads="1"/>
          </p:cNvSpPr>
          <p:nvPr/>
        </p:nvSpPr>
        <p:spPr bwMode="auto">
          <a:xfrm>
            <a:off x="1075548" y="986345"/>
            <a:ext cx="7148111"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5429250" algn="l"/>
              </a:tabLst>
              <a:defRPr>
                <a:solidFill>
                  <a:schemeClr val="tx1"/>
                </a:solidFill>
                <a:latin typeface="Arial" pitchFamily="34" charset="0"/>
                <a:cs typeface="Arial" pitchFamily="34" charset="0"/>
              </a:defRPr>
            </a:lvl1pPr>
            <a:lvl2pPr fontAlgn="base">
              <a:spcBef>
                <a:spcPct val="0"/>
              </a:spcBef>
              <a:spcAft>
                <a:spcPct val="0"/>
              </a:spcAft>
              <a:tabLst>
                <a:tab pos="5429250" algn="l"/>
              </a:tabLst>
              <a:defRPr>
                <a:solidFill>
                  <a:schemeClr val="tx1"/>
                </a:solidFill>
                <a:latin typeface="Arial" pitchFamily="34" charset="0"/>
                <a:cs typeface="Arial" pitchFamily="34" charset="0"/>
              </a:defRPr>
            </a:lvl2pPr>
            <a:lvl3pPr fontAlgn="base">
              <a:spcBef>
                <a:spcPct val="0"/>
              </a:spcBef>
              <a:spcAft>
                <a:spcPct val="0"/>
              </a:spcAft>
              <a:tabLst>
                <a:tab pos="5429250" algn="l"/>
              </a:tabLst>
              <a:defRPr>
                <a:solidFill>
                  <a:schemeClr val="tx1"/>
                </a:solidFill>
                <a:latin typeface="Arial" pitchFamily="34" charset="0"/>
                <a:cs typeface="Arial" pitchFamily="34" charset="0"/>
              </a:defRPr>
            </a:lvl3pPr>
            <a:lvl4pPr fontAlgn="base">
              <a:spcBef>
                <a:spcPct val="0"/>
              </a:spcBef>
              <a:spcAft>
                <a:spcPct val="0"/>
              </a:spcAft>
              <a:tabLst>
                <a:tab pos="5429250" algn="l"/>
              </a:tabLst>
              <a:defRPr>
                <a:solidFill>
                  <a:schemeClr val="tx1"/>
                </a:solidFill>
                <a:latin typeface="Arial" pitchFamily="34" charset="0"/>
                <a:cs typeface="Arial" pitchFamily="34" charset="0"/>
              </a:defRPr>
            </a:lvl4pPr>
            <a:lvl5pPr fontAlgn="base">
              <a:spcBef>
                <a:spcPct val="0"/>
              </a:spcBef>
              <a:spcAft>
                <a:spcPct val="0"/>
              </a:spcAft>
              <a:tabLst>
                <a:tab pos="5429250" algn="l"/>
              </a:tabLst>
              <a:defRPr>
                <a:solidFill>
                  <a:schemeClr val="tx1"/>
                </a:solidFill>
                <a:latin typeface="Arial" pitchFamily="34" charset="0"/>
                <a:cs typeface="Arial" pitchFamily="34" charset="0"/>
              </a:defRPr>
            </a:lvl5pPr>
            <a:lvl6pPr fontAlgn="base">
              <a:spcBef>
                <a:spcPct val="0"/>
              </a:spcBef>
              <a:spcAft>
                <a:spcPct val="0"/>
              </a:spcAft>
              <a:tabLst>
                <a:tab pos="5429250" algn="l"/>
              </a:tabLst>
              <a:defRPr>
                <a:solidFill>
                  <a:schemeClr val="tx1"/>
                </a:solidFill>
                <a:latin typeface="Arial" pitchFamily="34" charset="0"/>
                <a:cs typeface="Arial" pitchFamily="34" charset="0"/>
              </a:defRPr>
            </a:lvl6pPr>
            <a:lvl7pPr fontAlgn="base">
              <a:spcBef>
                <a:spcPct val="0"/>
              </a:spcBef>
              <a:spcAft>
                <a:spcPct val="0"/>
              </a:spcAft>
              <a:tabLst>
                <a:tab pos="5429250" algn="l"/>
              </a:tabLst>
              <a:defRPr>
                <a:solidFill>
                  <a:schemeClr val="tx1"/>
                </a:solidFill>
                <a:latin typeface="Arial" pitchFamily="34" charset="0"/>
                <a:cs typeface="Arial" pitchFamily="34" charset="0"/>
              </a:defRPr>
            </a:lvl7pPr>
            <a:lvl8pPr fontAlgn="base">
              <a:spcBef>
                <a:spcPct val="0"/>
              </a:spcBef>
              <a:spcAft>
                <a:spcPct val="0"/>
              </a:spcAft>
              <a:tabLst>
                <a:tab pos="5429250" algn="l"/>
              </a:tabLst>
              <a:defRPr>
                <a:solidFill>
                  <a:schemeClr val="tx1"/>
                </a:solidFill>
                <a:latin typeface="Arial" pitchFamily="34" charset="0"/>
                <a:cs typeface="Arial" pitchFamily="34" charset="0"/>
              </a:defRPr>
            </a:lvl8pPr>
            <a:lvl9pPr fontAlgn="base">
              <a:spcBef>
                <a:spcPct val="0"/>
              </a:spcBef>
              <a:spcAft>
                <a:spcPct val="0"/>
              </a:spcAft>
              <a:tabLst>
                <a:tab pos="5429250" algn="l"/>
              </a:tabLst>
              <a:defRPr>
                <a:solidFill>
                  <a:schemeClr val="tx1"/>
                </a:solidFill>
                <a:latin typeface="Arial" pitchFamily="34" charset="0"/>
                <a:cs typeface="Arial" pitchFamily="34" charset="0"/>
              </a:defRPr>
            </a:lvl9pPr>
          </a:lstStyle>
          <a:p>
            <a:pPr lvl="0" algn="ct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rPr>
              <a:t>   </a:t>
            </a:r>
            <a:r>
              <a:rPr kumimoji="0" lang="en-US" altLang="en-US" sz="1100" b="1" i="0" strike="noStrike" cap="none" normalizeH="0" baseline="0" dirty="0">
                <a:ln>
                  <a:noFill/>
                </a:ln>
                <a:solidFill>
                  <a:srgbClr val="31849B"/>
                </a:solidFill>
                <a:effectLst/>
                <a:latin typeface="Calibri" pitchFamily="34" charset="0"/>
                <a:ea typeface="Calibri" pitchFamily="34" charset="0"/>
                <a:cs typeface="Times New Roman" pitchFamily="18" charset="0"/>
              </a:rPr>
              <a:t>Step 1 </a:t>
            </a:r>
            <a:r>
              <a:rPr lang="en-US" altLang="en-US" sz="1100" b="1" dirty="0">
                <a:solidFill>
                  <a:srgbClr val="31849B"/>
                </a:solidFill>
                <a:latin typeface="Calibri" pitchFamily="34" charset="0"/>
                <a:ea typeface="Calibri" pitchFamily="34" charset="0"/>
                <a:cs typeface="Times New Roman" pitchFamily="18" charset="0"/>
              </a:rPr>
              <a:t>-</a:t>
            </a:r>
            <a:r>
              <a:rPr kumimoji="0" lang="en-US" altLang="en-US" sz="1100" b="1" i="0" strike="noStrike" cap="none" normalizeH="0" baseline="0" dirty="0">
                <a:ln>
                  <a:noFill/>
                </a:ln>
                <a:solidFill>
                  <a:srgbClr val="31849B"/>
                </a:solidFill>
                <a:effectLst/>
                <a:latin typeface="Calibri" pitchFamily="34" charset="0"/>
                <a:ea typeface="Calibri" pitchFamily="34" charset="0"/>
                <a:cs typeface="Times New Roman" pitchFamily="18" charset="0"/>
              </a:rPr>
              <a:t> Review and Add Competencies  </a:t>
            </a:r>
            <a:r>
              <a:rPr lang="en-US" altLang="en-US" sz="1100" b="1" dirty="0">
                <a:solidFill>
                  <a:srgbClr val="31849B"/>
                </a:solidFill>
                <a:latin typeface="Calibri" pitchFamily="34" charset="0"/>
                <a:ea typeface="Calibri" pitchFamily="34" charset="0"/>
                <a:cs typeface="Times New Roman" pitchFamily="18" charset="0"/>
                <a:sym typeface="Wingdings" pitchFamily="2" charset="2"/>
              </a:rPr>
              <a:t>  </a:t>
            </a:r>
            <a:r>
              <a:rPr kumimoji="0" lang="en-US" altLang="en-US" sz="1100" b="1" i="0" strike="noStrike" cap="none" normalizeH="0" baseline="0" dirty="0">
                <a:ln>
                  <a:noFill/>
                </a:ln>
                <a:solidFill>
                  <a:srgbClr val="31849B"/>
                </a:solidFill>
                <a:effectLst/>
                <a:latin typeface="Calibri" pitchFamily="34" charset="0"/>
                <a:ea typeface="Calibri" pitchFamily="34" charset="0"/>
                <a:cs typeface="Times New Roman" pitchFamily="18" charset="0"/>
              </a:rPr>
              <a:t> </a:t>
            </a:r>
            <a:r>
              <a:rPr kumimoji="0" lang="en-US" altLang="en-US" sz="1100" b="1" i="0"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          Step 2 </a:t>
            </a:r>
            <a:r>
              <a:rPr lang="en-US" altLang="en-US" sz="1100" b="1" dirty="0">
                <a:solidFill>
                  <a:srgbClr val="31849B"/>
                </a:solidFill>
                <a:latin typeface="Calibri" pitchFamily="34" charset="0"/>
                <a:ea typeface="Calibri" pitchFamily="34" charset="0"/>
                <a:cs typeface="Times New Roman" pitchFamily="18" charset="0"/>
                <a:sym typeface="Wingdings" pitchFamily="2" charset="2"/>
              </a:rPr>
              <a:t>-</a:t>
            </a:r>
            <a:r>
              <a:rPr kumimoji="0" lang="en-US" altLang="en-US" sz="1100" b="1" i="0"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 </a:t>
            </a:r>
            <a:r>
              <a:rPr lang="en-US" altLang="en-US" sz="1100" b="1" dirty="0">
                <a:solidFill>
                  <a:srgbClr val="31849B"/>
                </a:solidFill>
                <a:latin typeface="Calibri" pitchFamily="34" charset="0"/>
                <a:ea typeface="Calibri" pitchFamily="34" charset="0"/>
                <a:cs typeface="Times New Roman" pitchFamily="18" charset="0"/>
                <a:sym typeface="Wingdings" pitchFamily="2" charset="2"/>
              </a:rPr>
              <a:t>Conduct Self-Assessment</a:t>
            </a:r>
            <a:r>
              <a:rPr kumimoji="0" lang="en-US" altLang="en-US" sz="1100" b="1" i="0"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    </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rPr>
              <a:t> </a:t>
            </a:r>
            <a:r>
              <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          </a:t>
            </a:r>
            <a:r>
              <a:rPr kumimoji="0" lang="en-US" altLang="en-US" sz="1100" b="1" i="0" u="sng"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Step 3 </a:t>
            </a:r>
            <a:r>
              <a:rPr lang="en-US" altLang="en-US" sz="1100" b="1" u="sng" dirty="0">
                <a:solidFill>
                  <a:srgbClr val="31849B"/>
                </a:solidFill>
                <a:latin typeface="Calibri" pitchFamily="34" charset="0"/>
                <a:ea typeface="Calibri" pitchFamily="34" charset="0"/>
                <a:cs typeface="Times New Roman" pitchFamily="18" charset="0"/>
                <a:sym typeface="Wingdings" pitchFamily="2" charset="2"/>
              </a:rPr>
              <a:t>-</a:t>
            </a:r>
            <a:r>
              <a:rPr kumimoji="0" lang="en-US" altLang="en-US" sz="1100" b="1" i="0" u="sng"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rPr>
              <a:t> Review and Send</a:t>
            </a:r>
            <a:endParaRPr kumimoji="0" lang="en-US" altLang="en-US" sz="800" b="0" i="0" u="sng" strike="noStrike" cap="none" normalizeH="0" baseline="0" dirty="0">
              <a:ln>
                <a:noFill/>
              </a:ln>
              <a:solidFill>
                <a:schemeClr val="tx1"/>
              </a:solidFill>
              <a:effectLst/>
              <a:sym typeface="Wingdings" pitchFamily="2" charset="2"/>
            </a:endParaRPr>
          </a:p>
          <a:p>
            <a:pPr marL="0" marR="0" lvl="0" indent="0" algn="ctr" defTabSz="914400" rtl="0" eaLnBrk="0" fontAlgn="base" latinLnBrk="0" hangingPunct="0">
              <a:lnSpc>
                <a:spcPct val="100000"/>
              </a:lnSpc>
              <a:spcBef>
                <a:spcPct val="0"/>
              </a:spcBef>
              <a:spcAft>
                <a:spcPct val="0"/>
              </a:spcAft>
              <a:buClrTx/>
              <a:buSzTx/>
              <a:buFontTx/>
              <a:buNone/>
              <a:tabLst>
                <a:tab pos="5429250" algn="l"/>
              </a:tabLst>
            </a:pPr>
            <a:endParaRPr kumimoji="0" lang="en-US" altLang="en-US" sz="1100" b="1" i="0" u="none" strike="noStrike" cap="none" normalizeH="0" baseline="0" dirty="0">
              <a:ln>
                <a:noFill/>
              </a:ln>
              <a:solidFill>
                <a:srgbClr val="31849B"/>
              </a:solidFill>
              <a:effectLst/>
              <a:latin typeface="Calibri" pitchFamily="34" charset="0"/>
              <a:ea typeface="Calibri" pitchFamily="34" charset="0"/>
              <a:cs typeface="Times New Roman" pitchFamily="18" charset="0"/>
              <a:sym typeface="Wingdings" pitchFamily="2" charset="2"/>
            </a:endParaRPr>
          </a:p>
        </p:txBody>
      </p:sp>
      <p:sp>
        <p:nvSpPr>
          <p:cNvPr id="30" name="Oval 12"/>
          <p:cNvSpPr>
            <a:spLocks noChangeArrowheads="1"/>
          </p:cNvSpPr>
          <p:nvPr/>
        </p:nvSpPr>
        <p:spPr bwMode="auto">
          <a:xfrm>
            <a:off x="6400800" y="1039651"/>
            <a:ext cx="182563" cy="182563"/>
          </a:xfrm>
          <a:prstGeom prst="ellipse">
            <a:avLst/>
          </a:prstGeom>
          <a:solidFill>
            <a:srgbClr val="006600"/>
          </a:solidFill>
          <a:ln>
            <a:noFill/>
          </a:ln>
        </p:spPr>
        <p:txBody>
          <a:bodyPr vert="horz" wrap="squar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bg1"/>
                </a:solidFill>
                <a:effectLst/>
                <a:latin typeface="Arial" pitchFamily="34" charset="0"/>
                <a:cs typeface="Arial" pitchFamily="34" charset="0"/>
                <a:sym typeface="Wingdings" panose="05000000000000000000" pitchFamily="2" charset="2"/>
              </a:rPr>
              <a:t></a:t>
            </a:r>
            <a:endParaRPr kumimoji="0" lang="en-US" altLang="en-US" sz="1200" b="0" i="0" u="none" strike="noStrike" cap="none" normalizeH="0" baseline="0" dirty="0">
              <a:ln>
                <a:noFill/>
              </a:ln>
              <a:solidFill>
                <a:schemeClr val="bg1"/>
              </a:solidFill>
              <a:effectLst/>
              <a:latin typeface="Arial" pitchFamily="34" charset="0"/>
              <a:cs typeface="Arial" pitchFamily="34" charset="0"/>
            </a:endParaRPr>
          </a:p>
        </p:txBody>
      </p:sp>
      <p:sp>
        <p:nvSpPr>
          <p:cNvPr id="31" name="Oval 6"/>
          <p:cNvSpPr>
            <a:spLocks noChangeArrowheads="1"/>
          </p:cNvSpPr>
          <p:nvPr/>
        </p:nvSpPr>
        <p:spPr bwMode="auto">
          <a:xfrm>
            <a:off x="3870540" y="1044291"/>
            <a:ext cx="182563" cy="182563"/>
          </a:xfrm>
          <a:prstGeom prst="ellipse">
            <a:avLst/>
          </a:prstGeom>
          <a:solidFill>
            <a:srgbClr val="006600"/>
          </a:solidFill>
          <a:ln>
            <a:noFill/>
          </a:ln>
        </p:spPr>
        <p:txBody>
          <a:bodyPr vert="horz" wrap="squar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bg1"/>
                </a:solidFill>
                <a:effectLst/>
                <a:latin typeface="Arial" pitchFamily="34" charset="0"/>
                <a:cs typeface="Arial" pitchFamily="34" charset="0"/>
                <a:sym typeface="Wingdings" panose="05000000000000000000" pitchFamily="2" charset="2"/>
              </a:rPr>
              <a:t></a:t>
            </a:r>
            <a:endParaRPr kumimoji="0" lang="en-US" altLang="en-US" sz="1200" b="0" i="0" u="none" strike="noStrike" cap="none" normalizeH="0" baseline="0" dirty="0">
              <a:ln>
                <a:noFill/>
              </a:ln>
              <a:solidFill>
                <a:schemeClr val="bg1"/>
              </a:solidFill>
              <a:effectLst/>
              <a:latin typeface="Arial" pitchFamily="34" charset="0"/>
              <a:cs typeface="Arial" pitchFamily="34" charset="0"/>
            </a:endParaRPr>
          </a:p>
        </p:txBody>
      </p:sp>
      <p:sp>
        <p:nvSpPr>
          <p:cNvPr id="38" name="Oval 10"/>
          <p:cNvSpPr>
            <a:spLocks noChangeArrowheads="1"/>
          </p:cNvSpPr>
          <p:nvPr/>
        </p:nvSpPr>
        <p:spPr bwMode="auto">
          <a:xfrm>
            <a:off x="1019019" y="1041512"/>
            <a:ext cx="182562" cy="182562"/>
          </a:xfrm>
          <a:prstGeom prst="ellipse">
            <a:avLst/>
          </a:prstGeom>
          <a:solidFill>
            <a:srgbClr val="006600"/>
          </a:solidFill>
          <a:ln>
            <a:noFill/>
          </a:ln>
        </p:spPr>
        <p:txBody>
          <a:bodyPr vert="horz" wrap="squar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bg1"/>
                </a:solidFill>
                <a:effectLst/>
                <a:latin typeface="Arial" pitchFamily="34" charset="0"/>
                <a:cs typeface="Arial" pitchFamily="34" charset="0"/>
                <a:sym typeface="Wingdings" panose="05000000000000000000" pitchFamily="2" charset="2"/>
              </a:rPr>
              <a:t></a:t>
            </a:r>
            <a:endParaRPr kumimoji="0" lang="en-US" altLang="en-US" sz="1200" b="0" i="0" u="none" strike="noStrike" cap="none" normalizeH="0" baseline="0" dirty="0">
              <a:ln>
                <a:noFill/>
              </a:ln>
              <a:solidFill>
                <a:schemeClr val="bg1"/>
              </a:solidFill>
              <a:effectLst/>
              <a:latin typeface="Arial" pitchFamily="34" charset="0"/>
              <a:cs typeface="Arial" pitchFamily="34" charset="0"/>
            </a:endParaRPr>
          </a:p>
        </p:txBody>
      </p:sp>
      <p:sp>
        <p:nvSpPr>
          <p:cNvPr id="39" name="TextBox 38"/>
          <p:cNvSpPr txBox="1"/>
          <p:nvPr/>
        </p:nvSpPr>
        <p:spPr>
          <a:xfrm>
            <a:off x="228599" y="1878971"/>
            <a:ext cx="8534401" cy="3498394"/>
          </a:xfrm>
          <a:prstGeom prst="rect">
            <a:avLst/>
          </a:prstGeom>
          <a:noFill/>
        </p:spPr>
        <p:txBody>
          <a:bodyPr wrap="square" rtlCol="0">
            <a:spAutoFit/>
          </a:bodyPr>
          <a:lstStyle/>
          <a:p>
            <a:pPr>
              <a:tabLst>
                <a:tab pos="5429250" algn="l"/>
              </a:tabLst>
            </a:pPr>
            <a:r>
              <a:rPr lang="en-US" sz="1600" dirty="0">
                <a:solidFill>
                  <a:srgbClr val="CC9900"/>
                </a:solidFill>
                <a:ea typeface="Calibri"/>
                <a:cs typeface="Times New Roman"/>
              </a:rPr>
              <a:t>Competencies for My Position </a:t>
            </a:r>
            <a:r>
              <a:rPr lang="en-US" sz="1600" baseline="30000" dirty="0">
                <a:solidFill>
                  <a:srgbClr val="CC9900"/>
                </a:solidFill>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r>
              <a:rPr lang="en-US" sz="1600" dirty="0">
                <a:solidFill>
                  <a:srgbClr val="CC9900"/>
                </a:solidFill>
                <a:ea typeface="Calibri"/>
                <a:cs typeface="Times New Roman"/>
              </a:rPr>
              <a:t> </a:t>
            </a:r>
            <a:r>
              <a:rPr lang="en-US" sz="1600" dirty="0">
                <a:solidFill>
                  <a:srgbClr val="FFC000"/>
                </a:solidFill>
                <a:ea typeface="Calibri"/>
                <a:cs typeface="Times New Roman"/>
              </a:rPr>
              <a:t> </a:t>
            </a:r>
          </a:p>
          <a:p>
            <a:pPr>
              <a:tabLst>
                <a:tab pos="5429250" algn="l"/>
              </a:tabLst>
            </a:pPr>
            <a:endParaRPr lang="en-US" sz="600" dirty="0">
              <a:ea typeface="Calibri"/>
              <a:cs typeface="Times New Roman"/>
            </a:endParaRPr>
          </a:p>
          <a:p>
            <a:pPr>
              <a:tabLst>
                <a:tab pos="5429250" algn="l"/>
              </a:tabLst>
            </a:pPr>
            <a:endParaRPr lang="en-US" sz="600" dirty="0">
              <a:ea typeface="Calibri"/>
              <a:cs typeface="Times New Roman"/>
            </a:endParaRPr>
          </a:p>
          <a:p>
            <a:pPr lvl="0" algn="r"/>
            <a:r>
              <a:rPr lang="en-US" sz="1000" i="1" dirty="0">
                <a:solidFill>
                  <a:srgbClr val="7F7F7F"/>
                </a:solidFill>
                <a:ea typeface="Calibri"/>
                <a:cs typeface="Times New Roman"/>
              </a:rPr>
              <a:t> </a:t>
            </a:r>
            <a:endParaRPr lang="en-US" sz="1100" dirty="0">
              <a:ea typeface="Calibri"/>
              <a:cs typeface="Times New Roman"/>
            </a:endParaRPr>
          </a:p>
          <a:p>
            <a:r>
              <a:rPr lang="en-US" sz="1100" dirty="0">
                <a:solidFill>
                  <a:srgbClr val="000000"/>
                </a:solidFill>
                <a:ea typeface="Calibri"/>
                <a:cs typeface="Times New Roman"/>
              </a:rPr>
              <a:t> </a:t>
            </a:r>
          </a:p>
          <a:p>
            <a:endParaRPr lang="en-US" sz="1100" dirty="0">
              <a:solidFill>
                <a:srgbClr val="000000"/>
              </a:solidFill>
              <a:ea typeface="Calibri"/>
              <a:cs typeface="Times New Roman"/>
            </a:endParaRPr>
          </a:p>
          <a:p>
            <a:endParaRPr lang="en-US" sz="1100" dirty="0">
              <a:solidFill>
                <a:srgbClr val="000000"/>
              </a:solidFill>
              <a:ea typeface="Calibri"/>
              <a:cs typeface="Times New Roman"/>
            </a:endParaRPr>
          </a:p>
          <a:p>
            <a:endParaRPr lang="en-US" sz="1100" dirty="0">
              <a:solidFill>
                <a:srgbClr val="000000"/>
              </a:solidFill>
              <a:ea typeface="Calibri"/>
              <a:cs typeface="Times New Roman"/>
            </a:endParaRPr>
          </a:p>
          <a:p>
            <a:endParaRPr lang="en-US" sz="1100" dirty="0">
              <a:solidFill>
                <a:srgbClr val="000000"/>
              </a:solidFill>
              <a:ea typeface="Calibri"/>
              <a:cs typeface="Times New Roman"/>
            </a:endParaRPr>
          </a:p>
          <a:p>
            <a:endParaRPr lang="en-US" sz="1100" dirty="0">
              <a:solidFill>
                <a:srgbClr val="000000"/>
              </a:solidFill>
              <a:ea typeface="Calibri"/>
              <a:cs typeface="Times New Roman"/>
            </a:endParaRPr>
          </a:p>
          <a:p>
            <a:endParaRPr lang="en-US" sz="1100" dirty="0">
              <a:solidFill>
                <a:srgbClr val="000000"/>
              </a:solidFill>
              <a:ea typeface="Calibri"/>
              <a:cs typeface="Times New Roman"/>
            </a:endParaRPr>
          </a:p>
          <a:p>
            <a:endParaRPr lang="en-US" sz="1100" dirty="0">
              <a:solidFill>
                <a:srgbClr val="000000"/>
              </a:solidFill>
              <a:ea typeface="Calibri"/>
              <a:cs typeface="Times New Roman"/>
            </a:endParaRPr>
          </a:p>
          <a:p>
            <a:endParaRPr lang="en-US" sz="1100" dirty="0">
              <a:solidFill>
                <a:srgbClr val="000000"/>
              </a:solidFill>
              <a:ea typeface="Calibri"/>
              <a:cs typeface="Times New Roman"/>
            </a:endParaRPr>
          </a:p>
          <a:p>
            <a:endParaRPr lang="en-US" sz="1100" dirty="0">
              <a:solidFill>
                <a:srgbClr val="000000"/>
              </a:solidFill>
              <a:ea typeface="Calibri"/>
              <a:cs typeface="Times New Roman"/>
            </a:endParaRPr>
          </a:p>
          <a:p>
            <a:endParaRPr lang="en-US" sz="1100" dirty="0">
              <a:solidFill>
                <a:srgbClr val="000000"/>
              </a:solidFill>
              <a:ea typeface="Calibri"/>
              <a:cs typeface="Times New Roman"/>
            </a:endParaRPr>
          </a:p>
          <a:p>
            <a:endParaRPr lang="en-US" sz="1100" dirty="0">
              <a:solidFill>
                <a:srgbClr val="000000"/>
              </a:solidFill>
              <a:ea typeface="Calibri"/>
              <a:cs typeface="Times New Roman"/>
            </a:endParaRPr>
          </a:p>
          <a:p>
            <a:endParaRPr lang="en-US" sz="1100" dirty="0">
              <a:solidFill>
                <a:srgbClr val="000000"/>
              </a:solidFill>
              <a:ea typeface="Calibri"/>
              <a:cs typeface="Times New Roman"/>
            </a:endParaRPr>
          </a:p>
          <a:p>
            <a:endParaRPr lang="en-US" sz="1100" dirty="0">
              <a:solidFill>
                <a:srgbClr val="000000"/>
              </a:solidFill>
              <a:ea typeface="Calibri"/>
              <a:cs typeface="Times New Roman"/>
            </a:endParaRPr>
          </a:p>
          <a:p>
            <a:pPr lvl="0">
              <a:tabLst>
                <a:tab pos="5429250" algn="l"/>
              </a:tabLst>
            </a:pPr>
            <a:r>
              <a:rPr lang="en-US" sz="1600" dirty="0">
                <a:solidFill>
                  <a:srgbClr val="CC9900"/>
                </a:solidFill>
                <a:ea typeface="Calibri"/>
                <a:cs typeface="Times New Roman"/>
              </a:rPr>
              <a:t>Competencies for My Career Growth </a:t>
            </a:r>
            <a:r>
              <a:rPr lang="en-US" sz="1600" baseline="30000" dirty="0">
                <a:solidFill>
                  <a:srgbClr val="CC9900"/>
                </a:solidFill>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r>
              <a:rPr lang="en-US" sz="1000" dirty="0">
                <a:solidFill>
                  <a:srgbClr val="CC9900"/>
                </a:solidFill>
                <a:ea typeface="Calibri"/>
                <a:cs typeface="Times New Roman"/>
              </a:rPr>
              <a:t> (</a:t>
            </a:r>
            <a:r>
              <a:rPr lang="en-US" sz="1000" u="sng" dirty="0">
                <a:solidFill>
                  <a:srgbClr val="0070C0"/>
                </a:solidFill>
                <a:ea typeface="Calibri"/>
                <a:cs typeface="Times New Roman"/>
              </a:rPr>
              <a:t>edit</a:t>
            </a:r>
            <a:r>
              <a:rPr lang="en-US" sz="1000" dirty="0">
                <a:solidFill>
                  <a:srgbClr val="CC9900"/>
                </a:solidFill>
                <a:ea typeface="Calibri"/>
                <a:cs typeface="Times New Roman"/>
              </a:rPr>
              <a:t>) </a:t>
            </a:r>
            <a:endParaRPr lang="en-US" sz="1600" baseline="30000" dirty="0">
              <a:solidFill>
                <a:srgbClr val="CC9900"/>
              </a:solidFill>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endParaRPr>
          </a:p>
          <a:p>
            <a:pPr lvl="0">
              <a:tabLst>
                <a:tab pos="5429250" algn="l"/>
              </a:tabLst>
            </a:pPr>
            <a:endParaRPr lang="en-US" sz="2000" baseline="30000" dirty="0">
              <a:solidFill>
                <a:srgbClr val="CC9900"/>
              </a:solidFill>
              <a:latin typeface="Calibri" panose="020F0502020204030204" pitchFamily="34" charset="0"/>
              <a:ea typeface="Calibri"/>
              <a:cs typeface="Times New Roman" panose="02020603050405020304" pitchFamily="18" charset="0"/>
              <a:sym typeface="Webdings" panose="05030102010509060703" pitchFamily="18" charset="2"/>
            </a:endParaRPr>
          </a:p>
        </p:txBody>
      </p:sp>
      <p:sp>
        <p:nvSpPr>
          <p:cNvPr id="32" name="TextBox 31"/>
          <p:cNvSpPr txBox="1"/>
          <p:nvPr/>
        </p:nvSpPr>
        <p:spPr>
          <a:xfrm>
            <a:off x="2971242" y="524754"/>
            <a:ext cx="3201517" cy="430887"/>
          </a:xfrm>
          <a:prstGeom prst="rect">
            <a:avLst/>
          </a:prstGeom>
          <a:noFill/>
        </p:spPr>
        <p:txBody>
          <a:bodyPr wrap="none" rtlCol="0">
            <a:spAutoFit/>
          </a:bodyPr>
          <a:lstStyle/>
          <a:p>
            <a:r>
              <a:rPr lang="en-US" sz="2200" b="1" dirty="0">
                <a:solidFill>
                  <a:srgbClr val="CC9900"/>
                </a:solidFill>
              </a:rPr>
              <a:t>Complete My Assessment</a:t>
            </a:r>
            <a:endParaRPr lang="en-US" sz="2200" dirty="0">
              <a:solidFill>
                <a:srgbClr val="CC9900"/>
              </a:solidFill>
            </a:endParaRPr>
          </a:p>
        </p:txBody>
      </p:sp>
    </p:spTree>
    <p:extLst>
      <p:ext uri="{BB962C8B-B14F-4D97-AF65-F5344CB8AC3E}">
        <p14:creationId xmlns:p14="http://schemas.microsoft.com/office/powerpoint/2010/main" val="12530960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37160" y="228600"/>
            <a:ext cx="8869680" cy="261610"/>
          </a:xfrm>
          <a:prstGeom prst="rect">
            <a:avLst/>
          </a:prstGeom>
          <a:solidFill>
            <a:schemeClr val="tx1">
              <a:lumMod val="85000"/>
              <a:lumOff val="15000"/>
            </a:schemeClr>
          </a:solidFill>
        </p:spPr>
        <p:txBody>
          <a:bodyPr wrap="square" rtlCol="0">
            <a:spAutoFit/>
          </a:bodyPr>
          <a:lstStyle/>
          <a:p>
            <a:pPr>
              <a:tabLst>
                <a:tab pos="3138488" algn="l"/>
              </a:tabLst>
            </a:pPr>
            <a:r>
              <a:rPr lang="en-US" sz="1100" b="1" dirty="0">
                <a:solidFill>
                  <a:srgbClr val="FFFFFF"/>
                </a:solidFill>
                <a:ea typeface="Calibri"/>
                <a:cs typeface="Times New Roman"/>
              </a:rPr>
              <a:t> Home				</a:t>
            </a:r>
            <a:r>
              <a:rPr lang="en-US" sz="1100" b="1" dirty="0">
                <a:solidFill>
                  <a:schemeClr val="bg1"/>
                </a:solidFill>
                <a:ea typeface="Calibri"/>
                <a:cs typeface="Times New Roman"/>
              </a:rPr>
              <a:t>	Help </a:t>
            </a:r>
            <a:r>
              <a:rPr lang="en-US" sz="1100" b="1" dirty="0">
                <a:solidFill>
                  <a:schemeClr val="bg1"/>
                </a:solidFill>
                <a:ea typeface="Calibri"/>
                <a:cs typeface="Times New Roman"/>
                <a:sym typeface="Wingdings 3"/>
              </a:rPr>
              <a:t>          Goofy Goof – Sign Out</a:t>
            </a:r>
            <a:r>
              <a:rPr lang="en-US" sz="1100" b="1" dirty="0">
                <a:solidFill>
                  <a:srgbClr val="FFFFFF"/>
                </a:solidFill>
                <a:ea typeface="Calibri"/>
                <a:cs typeface="Times New Roman"/>
              </a:rPr>
              <a:t> </a:t>
            </a:r>
            <a:endParaRPr lang="en-US" sz="1100" u="sng" dirty="0"/>
          </a:p>
        </p:txBody>
      </p:sp>
      <p:sp>
        <p:nvSpPr>
          <p:cNvPr id="18" name="TextBox 17"/>
          <p:cNvSpPr txBox="1"/>
          <p:nvPr/>
        </p:nvSpPr>
        <p:spPr>
          <a:xfrm>
            <a:off x="228600" y="1600200"/>
            <a:ext cx="8534400" cy="2723823"/>
          </a:xfrm>
          <a:prstGeom prst="rect">
            <a:avLst/>
          </a:prstGeom>
          <a:noFill/>
        </p:spPr>
        <p:txBody>
          <a:bodyPr wrap="square" rtlCol="0">
            <a:spAutoFit/>
          </a:bodyPr>
          <a:lstStyle/>
          <a:p>
            <a:pPr>
              <a:tabLst>
                <a:tab pos="5429250" algn="l"/>
              </a:tabLst>
            </a:pPr>
            <a:r>
              <a:rPr lang="en-US" sz="1600" dirty="0">
                <a:solidFill>
                  <a:srgbClr val="CC9900"/>
                </a:solidFill>
                <a:ea typeface="Calibri"/>
                <a:cs typeface="Times New Roman"/>
              </a:rPr>
              <a:t>My Competencies </a:t>
            </a:r>
            <a:r>
              <a:rPr lang="en-US" sz="1600" dirty="0">
                <a:solidFill>
                  <a:srgbClr val="FFC000"/>
                </a:solidFill>
                <a:ea typeface="Calibri"/>
                <a:cs typeface="Times New Roman"/>
              </a:rPr>
              <a:t> </a:t>
            </a:r>
            <a:endParaRPr lang="en-US" sz="1600" dirty="0">
              <a:ea typeface="Calibri"/>
              <a:cs typeface="Times New Roman"/>
            </a:endParaRPr>
          </a:p>
          <a:p>
            <a:pPr lvl="0"/>
            <a:r>
              <a:rPr lang="en-US" sz="1200" dirty="0">
                <a:solidFill>
                  <a:srgbClr val="CC9900"/>
                </a:solidFill>
                <a:latin typeface="Calibri" panose="020F0502020204030204" pitchFamily="34" charset="0"/>
                <a:ea typeface="Calibri" panose="020F0502020204030204" pitchFamily="34" charset="0"/>
                <a:cs typeface="Times New Roman" panose="02020603050405020304" pitchFamily="18" charset="0"/>
              </a:rPr>
              <a:t>GS-0343-13 Employee in Human Resources</a:t>
            </a:r>
          </a:p>
          <a:p>
            <a:pPr lvl="0"/>
            <a:endParaRPr lang="en-US" sz="1200" dirty="0">
              <a:solidFill>
                <a:srgbClr val="CC9900"/>
              </a:solidFill>
              <a:latin typeface="Calibri" panose="020F0502020204030204" pitchFamily="34" charset="0"/>
              <a:ea typeface="Calibri"/>
              <a:cs typeface="Times New Roman" panose="02020603050405020304" pitchFamily="18" charset="0"/>
            </a:endParaRPr>
          </a:p>
          <a:p>
            <a:pPr lvl="0"/>
            <a:endParaRPr lang="en-US" sz="1200" dirty="0">
              <a:solidFill>
                <a:srgbClr val="CC9900"/>
              </a:solidFill>
              <a:latin typeface="Calibri" panose="020F0502020204030204" pitchFamily="34" charset="0"/>
              <a:ea typeface="Calibri"/>
              <a:cs typeface="Times New Roman" panose="02020603050405020304" pitchFamily="18" charset="0"/>
            </a:endParaRPr>
          </a:p>
          <a:p>
            <a:pPr lvl="0"/>
            <a:endParaRPr lang="en-US" sz="1200" dirty="0">
              <a:solidFill>
                <a:srgbClr val="CC9900"/>
              </a:solidFill>
              <a:latin typeface="Calibri" panose="020F0502020204030204" pitchFamily="34" charset="0"/>
              <a:ea typeface="Calibri"/>
              <a:cs typeface="Times New Roman" panose="02020603050405020304" pitchFamily="18" charset="0"/>
            </a:endParaRPr>
          </a:p>
          <a:p>
            <a:pPr lvl="0"/>
            <a:endParaRPr lang="en-US" sz="1200" dirty="0">
              <a:solidFill>
                <a:srgbClr val="CC9900"/>
              </a:solidFill>
              <a:latin typeface="Calibri" panose="020F0502020204030204" pitchFamily="34" charset="0"/>
              <a:ea typeface="Calibri"/>
              <a:cs typeface="Times New Roman" panose="02020603050405020304" pitchFamily="18" charset="0"/>
            </a:endParaRPr>
          </a:p>
          <a:p>
            <a:pPr lvl="0"/>
            <a:endParaRPr lang="en-US" sz="1200" dirty="0">
              <a:solidFill>
                <a:srgbClr val="CC9900"/>
              </a:solidFill>
              <a:latin typeface="Calibri" panose="020F0502020204030204" pitchFamily="34" charset="0"/>
              <a:ea typeface="Calibri"/>
              <a:cs typeface="Times New Roman" panose="02020603050405020304" pitchFamily="18" charset="0"/>
            </a:endParaRPr>
          </a:p>
          <a:p>
            <a:pPr lvl="0"/>
            <a:endParaRPr lang="en-US" sz="1200" dirty="0">
              <a:solidFill>
                <a:srgbClr val="CC9900"/>
              </a:solidFill>
              <a:latin typeface="Calibri" panose="020F0502020204030204" pitchFamily="34" charset="0"/>
              <a:ea typeface="Calibri"/>
              <a:cs typeface="Times New Roman" panose="02020603050405020304" pitchFamily="18" charset="0"/>
            </a:endParaRPr>
          </a:p>
          <a:p>
            <a:pPr lvl="0"/>
            <a:endParaRPr lang="en-US" sz="1200" dirty="0">
              <a:solidFill>
                <a:srgbClr val="CC9900"/>
              </a:solidFill>
              <a:latin typeface="Calibri" panose="020F0502020204030204" pitchFamily="34" charset="0"/>
              <a:ea typeface="Calibri"/>
              <a:cs typeface="Times New Roman" panose="02020603050405020304" pitchFamily="18" charset="0"/>
            </a:endParaRPr>
          </a:p>
          <a:p>
            <a:pPr lvl="0"/>
            <a:endParaRPr lang="en-US" sz="1200" dirty="0">
              <a:solidFill>
                <a:srgbClr val="CC9900"/>
              </a:solidFill>
              <a:latin typeface="Calibri" panose="020F0502020204030204" pitchFamily="34" charset="0"/>
              <a:ea typeface="Calibri"/>
              <a:cs typeface="Times New Roman" panose="02020603050405020304" pitchFamily="18" charset="0"/>
            </a:endParaRPr>
          </a:p>
          <a:p>
            <a:pPr lvl="0"/>
            <a:endParaRPr lang="en-US" sz="1200" dirty="0">
              <a:solidFill>
                <a:srgbClr val="CC9900"/>
              </a:solidFill>
              <a:latin typeface="Calibri" panose="020F0502020204030204" pitchFamily="34" charset="0"/>
              <a:ea typeface="Calibri"/>
              <a:cs typeface="Times New Roman" panose="02020603050405020304" pitchFamily="18" charset="0"/>
            </a:endParaRPr>
          </a:p>
          <a:p>
            <a:pPr lvl="0"/>
            <a:endParaRPr lang="en-US" sz="1200" dirty="0">
              <a:solidFill>
                <a:srgbClr val="CC9900"/>
              </a:solidFill>
              <a:latin typeface="Calibri" panose="020F0502020204030204" pitchFamily="34" charset="0"/>
              <a:ea typeface="Calibri"/>
              <a:cs typeface="Times New Roman" panose="02020603050405020304" pitchFamily="18" charset="0"/>
            </a:endParaRPr>
          </a:p>
          <a:p>
            <a:pPr lvl="0"/>
            <a:endParaRPr lang="en-US" sz="1200" dirty="0">
              <a:solidFill>
                <a:srgbClr val="CC9900"/>
              </a:solidFill>
              <a:latin typeface="Calibri" panose="020F0502020204030204" pitchFamily="34" charset="0"/>
              <a:ea typeface="Calibri"/>
              <a:cs typeface="Times New Roman" panose="02020603050405020304" pitchFamily="18" charset="0"/>
            </a:endParaRPr>
          </a:p>
          <a:p>
            <a:pPr lvl="0" algn="r"/>
            <a:r>
              <a:rPr lang="en-US" sz="1100" dirty="0">
                <a:sym typeface="Webdings" panose="05030102010509060703" pitchFamily="18" charset="2"/>
              </a:rPr>
              <a:t></a:t>
            </a:r>
            <a:r>
              <a:rPr lang="en-US" sz="1100" dirty="0"/>
              <a:t> </a:t>
            </a:r>
            <a:r>
              <a:rPr lang="en-US" sz="1100" u="sng" dirty="0"/>
              <a:t>View Details</a:t>
            </a:r>
            <a:r>
              <a:rPr lang="en-US" sz="1100" dirty="0">
                <a:solidFill>
                  <a:srgbClr val="595959"/>
                </a:solidFill>
                <a:ea typeface="Calibri"/>
                <a:cs typeface="Times New Roman"/>
              </a:rPr>
              <a:t> </a:t>
            </a:r>
            <a:endParaRPr lang="en-US" sz="1100" dirty="0">
              <a:ea typeface="Calibri"/>
              <a:cs typeface="Times New Roman"/>
            </a:endParaRPr>
          </a:p>
        </p:txBody>
      </p:sp>
      <p:sp>
        <p:nvSpPr>
          <p:cNvPr id="31" name="TextBox 30"/>
          <p:cNvSpPr txBox="1"/>
          <p:nvPr/>
        </p:nvSpPr>
        <p:spPr>
          <a:xfrm>
            <a:off x="4061315" y="6182436"/>
            <a:ext cx="1021370" cy="523220"/>
          </a:xfrm>
          <a:prstGeom prst="rect">
            <a:avLst/>
          </a:prstGeom>
          <a:noFill/>
        </p:spPr>
        <p:txBody>
          <a:bodyPr wrap="none" rtlCol="0">
            <a:spAutoFit/>
          </a:bodyPr>
          <a:lstStyle/>
          <a:p>
            <a:pPr algn="ctr"/>
            <a:r>
              <a:rPr lang="en-US" sz="1400" b="1" dirty="0">
                <a:solidFill>
                  <a:srgbClr val="CC9900"/>
                </a:solidFill>
                <a:ea typeface="Calibri"/>
                <a:cs typeface="Times New Roman"/>
                <a:sym typeface="Wingdings 3"/>
              </a:rPr>
              <a:t></a:t>
            </a:r>
            <a:endParaRPr lang="en-US" sz="1400" dirty="0">
              <a:ea typeface="Calibri"/>
              <a:cs typeface="Times New Roman"/>
            </a:endParaRPr>
          </a:p>
          <a:p>
            <a:r>
              <a:rPr lang="en-US" sz="1400" dirty="0">
                <a:solidFill>
                  <a:srgbClr val="595959"/>
                </a:solidFill>
                <a:ea typeface="Calibri"/>
                <a:cs typeface="Times New Roman"/>
              </a:rPr>
              <a:t>Back to Top</a:t>
            </a:r>
            <a:endParaRPr lang="en-US" sz="1400" dirty="0"/>
          </a:p>
        </p:txBody>
      </p:sp>
      <p:graphicFrame>
        <p:nvGraphicFramePr>
          <p:cNvPr id="2" name="Table 1"/>
          <p:cNvGraphicFramePr>
            <a:graphicFrameLocks noGrp="1"/>
          </p:cNvGraphicFramePr>
          <p:nvPr>
            <p:extLst>
              <p:ext uri="{D42A27DB-BD31-4B8C-83A1-F6EECF244321}">
                <p14:modId xmlns:p14="http://schemas.microsoft.com/office/powerpoint/2010/main" val="646462700"/>
              </p:ext>
            </p:extLst>
          </p:nvPr>
        </p:nvGraphicFramePr>
        <p:xfrm>
          <a:off x="457200" y="2259417"/>
          <a:ext cx="8229599" cy="1702983"/>
        </p:xfrm>
        <a:graphic>
          <a:graphicData uri="http://schemas.openxmlformats.org/drawingml/2006/table">
            <a:tbl>
              <a:tblPr firstRow="1" firstCol="1" bandRow="1"/>
              <a:tblGrid>
                <a:gridCol w="685800">
                  <a:extLst>
                    <a:ext uri="{9D8B030D-6E8A-4147-A177-3AD203B41FA5}">
                      <a16:colId xmlns:a16="http://schemas.microsoft.com/office/drawing/2014/main" val="20000"/>
                    </a:ext>
                  </a:extLst>
                </a:gridCol>
                <a:gridCol w="5499179">
                  <a:extLst>
                    <a:ext uri="{9D8B030D-6E8A-4147-A177-3AD203B41FA5}">
                      <a16:colId xmlns:a16="http://schemas.microsoft.com/office/drawing/2014/main" val="20001"/>
                    </a:ext>
                  </a:extLst>
                </a:gridCol>
                <a:gridCol w="681540">
                  <a:extLst>
                    <a:ext uri="{9D8B030D-6E8A-4147-A177-3AD203B41FA5}">
                      <a16:colId xmlns:a16="http://schemas.microsoft.com/office/drawing/2014/main" val="20002"/>
                    </a:ext>
                  </a:extLst>
                </a:gridCol>
                <a:gridCol w="681540">
                  <a:extLst>
                    <a:ext uri="{9D8B030D-6E8A-4147-A177-3AD203B41FA5}">
                      <a16:colId xmlns:a16="http://schemas.microsoft.com/office/drawing/2014/main" val="20003"/>
                    </a:ext>
                  </a:extLst>
                </a:gridCol>
                <a:gridCol w="681540">
                  <a:extLst>
                    <a:ext uri="{9D8B030D-6E8A-4147-A177-3AD203B41FA5}">
                      <a16:colId xmlns:a16="http://schemas.microsoft.com/office/drawing/2014/main" val="20004"/>
                    </a:ext>
                  </a:extLst>
                </a:gridCol>
              </a:tblGrid>
              <a:tr h="415740">
                <a:tc gridSpan="2">
                  <a:txBody>
                    <a:bodyPr/>
                    <a:lstStyle/>
                    <a:p>
                      <a:pPr marL="0" marR="0" algn="ctr">
                        <a:spcBef>
                          <a:spcPts val="0"/>
                        </a:spcBef>
                        <a:spcAft>
                          <a:spcPts val="0"/>
                        </a:spcAft>
                      </a:pPr>
                      <a:r>
                        <a:rPr lang="en-US" sz="1100" b="1"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rPr>
                        <a:t>Highlights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1000" i="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As</a:t>
                      </a:r>
                      <a:r>
                        <a:rPr lang="en-US" sz="1000" i="1" baseline="0"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 of April 26, 2018</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339" marR="61339" marT="0" marB="0" anchor="ctr">
                    <a:lnL>
                      <a:noFill/>
                    </a:lnL>
                    <a:lnR w="12700" cap="flat" cmpd="sng" algn="ctr">
                      <a:solidFill>
                        <a:srgbClr val="C4BC96"/>
                      </a:solidFill>
                      <a:prstDash val="solid"/>
                      <a:round/>
                      <a:headEnd type="none" w="med" len="med"/>
                      <a:tailEnd type="none" w="med" len="med"/>
                    </a:lnR>
                    <a:lnT>
                      <a:noFill/>
                    </a:lnT>
                    <a:lnB w="12700" cap="flat" cmpd="sng" algn="ctr">
                      <a:solidFill>
                        <a:srgbClr val="C4BC96"/>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9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Current Proficiency Rating </a:t>
                      </a:r>
                      <a:r>
                        <a:rPr lang="en-US" sz="900">
                          <a:solidFill>
                            <a:srgbClr val="FFFFFF"/>
                          </a:solidFill>
                          <a:effectLst/>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339" marR="61339" marT="0" marB="0">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948A54"/>
                    </a:solidFill>
                  </a:tcPr>
                </a:tc>
                <a:tc>
                  <a:txBody>
                    <a:bodyPr/>
                    <a:lstStyle/>
                    <a:p>
                      <a:pPr marL="0" marR="0" algn="ctr">
                        <a:spcBef>
                          <a:spcPts val="0"/>
                        </a:spcBef>
                        <a:spcAft>
                          <a:spcPts val="0"/>
                        </a:spcAft>
                      </a:pPr>
                      <a:r>
                        <a:rPr lang="en-US" sz="9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Targeted/</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9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Desired</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9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Proficiency</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339" marR="61339" marT="0" marB="0">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948A54"/>
                    </a:solidFill>
                  </a:tcPr>
                </a:tc>
                <a:tc>
                  <a:txBody>
                    <a:bodyPr/>
                    <a:lstStyle/>
                    <a:p>
                      <a:pPr marL="0" marR="0" algn="ctr">
                        <a:spcBef>
                          <a:spcPts val="0"/>
                        </a:spcBef>
                        <a:spcAft>
                          <a:spcPts val="0"/>
                        </a:spcAft>
                      </a:pPr>
                      <a:r>
                        <a:rPr lang="en-US" sz="9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Difference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339" marR="61339" marT="0" marB="0">
                    <a:lnL w="12700" cap="flat" cmpd="sng" algn="ctr">
                      <a:solidFill>
                        <a:srgbClr val="C4BC96"/>
                      </a:solidFill>
                      <a:prstDash val="solid"/>
                      <a:round/>
                      <a:headEnd type="none" w="med" len="med"/>
                      <a:tailEnd type="none" w="med" len="med"/>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948A54"/>
                    </a:solidFill>
                  </a:tcPr>
                </a:tc>
                <a:extLst>
                  <a:ext uri="{0D108BD9-81ED-4DB2-BD59-A6C34878D82A}">
                    <a16:rowId xmlns:a16="http://schemas.microsoft.com/office/drawing/2014/main" val="10000"/>
                  </a:ext>
                </a:extLst>
              </a:tr>
              <a:tr h="136308">
                <a:tc gridSpan="5">
                  <a:txBody>
                    <a:bodyPr/>
                    <a:lstStyle/>
                    <a:p>
                      <a:pPr marL="0" marR="0">
                        <a:spcBef>
                          <a:spcPts val="0"/>
                        </a:spcBef>
                        <a:spcAft>
                          <a:spcPts val="0"/>
                        </a:spcAft>
                      </a:pPr>
                      <a:r>
                        <a:rPr lang="en-US" sz="9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Relative Strengths </a:t>
                      </a:r>
                      <a:r>
                        <a:rPr lang="en-US" sz="9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339" marR="61339" marT="0" marB="0">
                    <a:lnL>
                      <a:noFill/>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31849B"/>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616683">
                <a:tc>
                  <a:txBody>
                    <a:bodyPr/>
                    <a:lstStyle/>
                    <a:p>
                      <a:pPr marL="0" marR="0" algn="ctr">
                        <a:spcBef>
                          <a:spcPts val="500"/>
                        </a:spcBef>
                        <a:spcAft>
                          <a:spcPts val="500"/>
                        </a:spcAft>
                      </a:pPr>
                      <a:r>
                        <a:rPr lang="en-US" sz="900" b="1" dirty="0">
                          <a:solidFill>
                            <a:srgbClr val="31849B"/>
                          </a:solidFill>
                          <a:effectLst/>
                          <a:latin typeface="Calibri" panose="020F0502020204030204" pitchFamily="34" charset="0"/>
                          <a:ea typeface="Calibri" panose="020F0502020204030204" pitchFamily="34" charset="0"/>
                          <a:cs typeface="Times New Roman" panose="02020603050405020304" pitchFamily="18" charset="0"/>
                        </a:rPr>
                        <a:t> Position</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339" marR="61339" marT="0" marB="0">
                    <a:lnL>
                      <a:noFill/>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500"/>
                        </a:spcBef>
                        <a:spcAft>
                          <a:spcPts val="500"/>
                        </a:spcAft>
                        <a:buClrTx/>
                        <a:buSzTx/>
                        <a:buFontTx/>
                        <a:buNone/>
                        <a:tabLst/>
                        <a:defRPr/>
                      </a:pPr>
                      <a:r>
                        <a:rPr kumimoji="0" lang="en-US" sz="900" b="1" i="0" u="none" strike="noStrike" kern="1200" cap="none" spc="0" normalizeH="0" baseline="0" noProof="0" dirty="0">
                          <a:ln>
                            <a:noFill/>
                          </a:ln>
                          <a:solidFill>
                            <a:prstClr val="black">
                              <a:lumMod val="75000"/>
                              <a:lumOff val="25000"/>
                            </a:prstClr>
                          </a:solidFill>
                          <a:effectLst/>
                          <a:uLnTx/>
                          <a:uFillTx/>
                          <a:latin typeface="Calibri" panose="020F0502020204030204" pitchFamily="34" charset="0"/>
                          <a:ea typeface="Calibri" panose="020F0502020204030204" pitchFamily="34" charset="0"/>
                          <a:cs typeface="Times New Roman" panose="02020603050405020304" pitchFamily="18" charset="0"/>
                        </a:rPr>
                        <a:t>Oral Communication (*)</a:t>
                      </a:r>
                      <a:r>
                        <a:rPr kumimoji="0" lang="en-US" sz="900" b="0" i="0" u="none" strike="noStrike" kern="1200" cap="none" spc="0" normalizeH="0" baseline="0" noProof="0" dirty="0">
                          <a:ln>
                            <a:noFill/>
                          </a:ln>
                          <a:solidFill>
                            <a:prstClr val="black">
                              <a:lumMod val="75000"/>
                              <a:lumOff val="25000"/>
                            </a:prstClr>
                          </a:solidFill>
                          <a:effectLst/>
                          <a:uLnTx/>
                          <a:uFillTx/>
                          <a:latin typeface="Calibri" panose="020F0502020204030204" pitchFamily="34" charset="0"/>
                          <a:ea typeface="Calibri" panose="020F0502020204030204" pitchFamily="34" charset="0"/>
                          <a:cs typeface="Times New Roman" panose="02020603050405020304" pitchFamily="18" charset="0"/>
                        </a:rPr>
                        <a:t> - Expresses information (for example, ideas or facts) to individuals or groups effectively, taking into account the audience and nature of the information (for example, technical, sensitive, controversial); makes clear and convincing oral presentations; listens to others, attends to nonverbal cues, and responds appropriately.</a:t>
                      </a:r>
                      <a:endParaRPr kumimoji="0" lang="en-US" sz="900" b="0" i="0" u="none" strike="noStrike" kern="1200" cap="none" spc="0" normalizeH="0" baseline="0" noProof="0" dirty="0">
                        <a:ln>
                          <a:noFill/>
                        </a:ln>
                        <a:solidFill>
                          <a:prstClr val="black">
                            <a:lumMod val="75000"/>
                            <a:lumOff val="25000"/>
                          </a:prstClr>
                        </a:solidFill>
                        <a:effectLst/>
                        <a:uLnTx/>
                        <a:uFillTx/>
                        <a:latin typeface="+mn-lt"/>
                        <a:ea typeface="Calibri"/>
                        <a:cs typeface="Times New Roman"/>
                      </a:endParaRPr>
                    </a:p>
                  </a:txBody>
                  <a:tcPr marL="61339" marR="61339" marT="0" marB="0">
                    <a:lnL>
                      <a:noFill/>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lgn="ctr">
                        <a:spcBef>
                          <a:spcPts val="0"/>
                        </a:spcBef>
                        <a:spcAft>
                          <a:spcPts val="0"/>
                        </a:spcAft>
                      </a:pPr>
                      <a:r>
                        <a:rPr lang="en-US" sz="900" b="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3.5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800" b="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Intermediate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246" marR="61246"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lgn="ctr">
                        <a:spcBef>
                          <a:spcPts val="0"/>
                        </a:spcBef>
                        <a:spcAft>
                          <a:spcPts val="0"/>
                        </a:spcAft>
                      </a:pPr>
                      <a:r>
                        <a:rPr lang="en-US" sz="900" b="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3</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800" b="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Intermediate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246" marR="61246"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lgn="ctr">
                        <a:spcBef>
                          <a:spcPts val="0"/>
                        </a:spcBef>
                        <a:spcAft>
                          <a:spcPts val="0"/>
                        </a:spcAft>
                      </a:pPr>
                      <a:r>
                        <a:rPr lang="en-US" sz="900" b="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+0.5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246" marR="61246" marT="0" marB="0" anchor="ctr">
                    <a:lnL w="12700" cap="flat" cmpd="sng" algn="ctr">
                      <a:solidFill>
                        <a:srgbClr val="C4BC96"/>
                      </a:solidFill>
                      <a:prstDash val="solid"/>
                      <a:round/>
                      <a:headEnd type="none" w="med" len="med"/>
                      <a:tailEnd type="none" w="med" len="med"/>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EEECE1"/>
                    </a:solidFill>
                  </a:tcPr>
                </a:tc>
                <a:extLst>
                  <a:ext uri="{0D108BD9-81ED-4DB2-BD59-A6C34878D82A}">
                    <a16:rowId xmlns:a16="http://schemas.microsoft.com/office/drawing/2014/main" val="10002"/>
                  </a:ext>
                </a:extLst>
              </a:tr>
              <a:tr h="136308">
                <a:tc gridSpan="5">
                  <a:txBody>
                    <a:bodyPr/>
                    <a:lstStyle/>
                    <a:p>
                      <a:pPr marL="0" marR="0">
                        <a:spcBef>
                          <a:spcPts val="0"/>
                        </a:spcBef>
                        <a:spcAft>
                          <a:spcPts val="0"/>
                        </a:spcAft>
                      </a:pPr>
                      <a:r>
                        <a:rPr lang="en-US" sz="9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Suggested Opportunities for Development </a:t>
                      </a:r>
                      <a:r>
                        <a:rPr lang="en-US" sz="9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339" marR="61339" marT="0" marB="0">
                    <a:lnL>
                      <a:noFill/>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31849B"/>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3"/>
                  </a:ext>
                </a:extLst>
              </a:tr>
              <a:tr h="396240">
                <a:tc>
                  <a:txBody>
                    <a:bodyPr/>
                    <a:lstStyle/>
                    <a:p>
                      <a:pPr marL="0" marR="0" algn="ctr">
                        <a:spcBef>
                          <a:spcPts val="500"/>
                        </a:spcBef>
                        <a:spcAft>
                          <a:spcPts val="500"/>
                        </a:spcAft>
                      </a:pPr>
                      <a:r>
                        <a:rPr lang="en-US" sz="900" b="1" dirty="0">
                          <a:solidFill>
                            <a:srgbClr val="31849B"/>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en-US" sz="900" b="1" i="0" u="none" strike="noStrike" kern="1200" cap="none" spc="0" normalizeH="0" baseline="0" noProof="0" dirty="0">
                          <a:ln>
                            <a:noFill/>
                          </a:ln>
                          <a:solidFill>
                            <a:srgbClr val="31849B"/>
                          </a:solidFill>
                          <a:effectLst/>
                          <a:uLnTx/>
                          <a:uFillTx/>
                          <a:latin typeface="Calibri" panose="020F0502020204030204" pitchFamily="34" charset="0"/>
                          <a:ea typeface="Calibri" panose="020F0502020204030204" pitchFamily="34" charset="0"/>
                          <a:cs typeface="Times New Roman" panose="02020603050405020304" pitchFamily="18" charset="0"/>
                        </a:rPr>
                        <a:t>Position / Career</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339" marR="61339" marT="0" marB="0">
                    <a:lnL>
                      <a:noFill/>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600"/>
                        </a:spcBef>
                        <a:spcAft>
                          <a:spcPts val="600"/>
                        </a:spcAft>
                        <a:buClrTx/>
                        <a:buSzTx/>
                        <a:buFontTx/>
                        <a:buNone/>
                        <a:tabLst/>
                        <a:defRPr/>
                      </a:pPr>
                      <a:r>
                        <a:rPr lang="en-US" sz="900" b="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en-US" sz="900" b="1" i="0" u="none" strike="noStrike" kern="1200" cap="none" spc="0" normalizeH="0" baseline="0" noProof="0" dirty="0">
                          <a:ln>
                            <a:noFill/>
                          </a:ln>
                          <a:solidFill>
                            <a:srgbClr val="595959"/>
                          </a:solidFill>
                          <a:effectLst/>
                          <a:uLnTx/>
                          <a:uFillTx/>
                          <a:latin typeface="Calibri" panose="020F0502020204030204" pitchFamily="34" charset="0"/>
                          <a:ea typeface="Calibri" panose="020F0502020204030204" pitchFamily="34" charset="0"/>
                          <a:cs typeface="Times New Roman" panose="02020603050405020304" pitchFamily="18" charset="0"/>
                        </a:rPr>
                        <a:t>Workforce Planning</a:t>
                      </a:r>
                      <a:r>
                        <a:rPr kumimoji="0" lang="en-US" sz="900" b="0" i="0" u="none" strike="noStrike" kern="1200" cap="none" spc="0" normalizeH="0" baseline="0" noProof="0" dirty="0">
                          <a:ln>
                            <a:noFill/>
                          </a:ln>
                          <a:solidFill>
                            <a:srgbClr val="595959"/>
                          </a:solidFill>
                          <a:effectLst/>
                          <a:uLnTx/>
                          <a:uFillTx/>
                          <a:latin typeface="Calibri" panose="020F0502020204030204" pitchFamily="34" charset="0"/>
                          <a:ea typeface="Calibri" panose="020F0502020204030204" pitchFamily="34" charset="0"/>
                          <a:cs typeface="Times New Roman" panose="02020603050405020304" pitchFamily="18" charset="0"/>
                        </a:rPr>
                        <a:t> - Knowledge of HR concepts, principles, and practices related to determining workload projections and current and future competency gaps to align human capital with organizational goals.</a:t>
                      </a:r>
                      <a:endParaRPr kumimoji="0" lang="en-US" sz="1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marL="61339" marR="61339" marT="0" marB="0">
                    <a:lnL>
                      <a:noFill/>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lgn="ctr">
                        <a:spcBef>
                          <a:spcPts val="0"/>
                        </a:spcBef>
                        <a:spcAft>
                          <a:spcPts val="0"/>
                        </a:spcAft>
                      </a:pPr>
                      <a:r>
                        <a:rPr lang="en-US" sz="900" b="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2.5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800" b="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Basic</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246" marR="61246"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lgn="ctr">
                        <a:spcBef>
                          <a:spcPts val="0"/>
                        </a:spcBef>
                        <a:spcAft>
                          <a:spcPts val="0"/>
                        </a:spcAft>
                      </a:pPr>
                      <a:r>
                        <a:rPr lang="en-US" sz="900" b="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3</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800" b="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Intermediate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246" marR="61246"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lgn="ctr">
                        <a:spcBef>
                          <a:spcPts val="0"/>
                        </a:spcBef>
                        <a:spcAft>
                          <a:spcPts val="0"/>
                        </a:spcAft>
                      </a:pPr>
                      <a:r>
                        <a:rPr lang="en-US" sz="900" b="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-0.5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246" marR="61246" marT="0" marB="0" anchor="ctr">
                    <a:lnL w="12700" cap="flat" cmpd="sng" algn="ctr">
                      <a:solidFill>
                        <a:srgbClr val="C4BC96"/>
                      </a:solidFill>
                      <a:prstDash val="solid"/>
                      <a:round/>
                      <a:headEnd type="none" w="med" len="med"/>
                      <a:tailEnd type="none" w="med" len="med"/>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EEECE1"/>
                    </a:solidFill>
                  </a:tcPr>
                </a:tc>
                <a:extLst>
                  <a:ext uri="{0D108BD9-81ED-4DB2-BD59-A6C34878D82A}">
                    <a16:rowId xmlns:a16="http://schemas.microsoft.com/office/drawing/2014/main" val="10004"/>
                  </a:ext>
                </a:extLst>
              </a:tr>
            </a:tbl>
          </a:graphicData>
        </a:graphic>
      </p:graphicFrame>
      <p:sp>
        <p:nvSpPr>
          <p:cNvPr id="7" name="TextBox 6"/>
          <p:cNvSpPr txBox="1"/>
          <p:nvPr/>
        </p:nvSpPr>
        <p:spPr>
          <a:xfrm>
            <a:off x="969379" y="524754"/>
            <a:ext cx="7205242" cy="400110"/>
          </a:xfrm>
          <a:prstGeom prst="rect">
            <a:avLst/>
          </a:prstGeom>
          <a:noFill/>
        </p:spPr>
        <p:txBody>
          <a:bodyPr wrap="none" rtlCol="0">
            <a:spAutoFit/>
          </a:bodyPr>
          <a:lstStyle/>
          <a:p>
            <a:pPr algn="ctr"/>
            <a:r>
              <a:rPr lang="en-US" sz="2000" b="1" dirty="0">
                <a:solidFill>
                  <a:srgbClr val="CC9900"/>
                </a:solidFill>
              </a:rPr>
              <a:t>Competency Exploration for Development And Readiness (CEDAR)</a:t>
            </a:r>
          </a:p>
        </p:txBody>
      </p:sp>
    </p:spTree>
    <p:extLst>
      <p:ext uri="{BB962C8B-B14F-4D97-AF65-F5344CB8AC3E}">
        <p14:creationId xmlns:p14="http://schemas.microsoft.com/office/powerpoint/2010/main" val="2304655095"/>
      </p:ext>
    </p:extLst>
  </p:cSld>
  <p:clrMapOvr>
    <a:masterClrMapping/>
  </p:clrMapOvr>
  <p:transition spd="slow">
    <p:push dir="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37160" y="228600"/>
            <a:ext cx="8869680" cy="261610"/>
          </a:xfrm>
          <a:prstGeom prst="rect">
            <a:avLst/>
          </a:prstGeom>
          <a:solidFill>
            <a:schemeClr val="tx1">
              <a:lumMod val="85000"/>
              <a:lumOff val="15000"/>
            </a:schemeClr>
          </a:solidFill>
        </p:spPr>
        <p:txBody>
          <a:bodyPr wrap="square" rtlCol="0">
            <a:spAutoFit/>
          </a:bodyPr>
          <a:lstStyle/>
          <a:p>
            <a:pPr>
              <a:tabLst>
                <a:tab pos="3138488" algn="l"/>
              </a:tabLst>
            </a:pPr>
            <a:r>
              <a:rPr lang="en-US" sz="1100" b="1" dirty="0">
                <a:solidFill>
                  <a:srgbClr val="FFFFFF"/>
                </a:solidFill>
                <a:ea typeface="Calibri"/>
                <a:cs typeface="Times New Roman"/>
              </a:rPr>
              <a:t> Home				</a:t>
            </a:r>
            <a:r>
              <a:rPr lang="en-US" sz="1100" b="1" dirty="0">
                <a:solidFill>
                  <a:schemeClr val="bg1"/>
                </a:solidFill>
                <a:ea typeface="Calibri"/>
                <a:cs typeface="Times New Roman"/>
              </a:rPr>
              <a:t>	Help </a:t>
            </a:r>
            <a:r>
              <a:rPr lang="en-US" sz="1100" b="1" dirty="0">
                <a:solidFill>
                  <a:schemeClr val="bg1"/>
                </a:solidFill>
                <a:ea typeface="Calibri"/>
                <a:cs typeface="Times New Roman"/>
                <a:sym typeface="Wingdings 3"/>
              </a:rPr>
              <a:t>          Goofy Goof – Sign Out</a:t>
            </a:r>
            <a:r>
              <a:rPr lang="en-US" sz="1100" b="1" dirty="0">
                <a:solidFill>
                  <a:srgbClr val="FFFFFF"/>
                </a:solidFill>
                <a:ea typeface="Calibri"/>
                <a:cs typeface="Times New Roman"/>
              </a:rPr>
              <a:t> </a:t>
            </a:r>
            <a:endParaRPr lang="en-US" sz="1100" u="sng" dirty="0"/>
          </a:p>
        </p:txBody>
      </p:sp>
      <p:sp>
        <p:nvSpPr>
          <p:cNvPr id="17" name="TextBox 16"/>
          <p:cNvSpPr txBox="1"/>
          <p:nvPr/>
        </p:nvSpPr>
        <p:spPr>
          <a:xfrm>
            <a:off x="3093294" y="524754"/>
            <a:ext cx="2957413" cy="430887"/>
          </a:xfrm>
          <a:prstGeom prst="rect">
            <a:avLst/>
          </a:prstGeom>
          <a:noFill/>
        </p:spPr>
        <p:txBody>
          <a:bodyPr wrap="none" rtlCol="0">
            <a:spAutoFit/>
          </a:bodyPr>
          <a:lstStyle/>
          <a:p>
            <a:r>
              <a:rPr lang="en-US" sz="2200" b="1" dirty="0">
                <a:solidFill>
                  <a:srgbClr val="CC9900"/>
                </a:solidFill>
              </a:rPr>
              <a:t>My Competency Details</a:t>
            </a:r>
            <a:endParaRPr lang="en-US" sz="2200" dirty="0">
              <a:solidFill>
                <a:srgbClr val="CC9900"/>
              </a:solidFill>
            </a:endParaRPr>
          </a:p>
        </p:txBody>
      </p:sp>
      <p:sp>
        <p:nvSpPr>
          <p:cNvPr id="18" name="TextBox 17"/>
          <p:cNvSpPr txBox="1"/>
          <p:nvPr/>
        </p:nvSpPr>
        <p:spPr>
          <a:xfrm>
            <a:off x="228600" y="1600200"/>
            <a:ext cx="8458199" cy="4816703"/>
          </a:xfrm>
          <a:prstGeom prst="rect">
            <a:avLst/>
          </a:prstGeom>
          <a:noFill/>
        </p:spPr>
        <p:txBody>
          <a:bodyPr wrap="square" rtlCol="0">
            <a:spAutoFit/>
          </a:bodyPr>
          <a:lstStyle/>
          <a:p>
            <a:pPr>
              <a:tabLst>
                <a:tab pos="5429250" algn="l"/>
              </a:tabLst>
            </a:pPr>
            <a:r>
              <a:rPr lang="en-US" sz="1600" dirty="0">
                <a:solidFill>
                  <a:srgbClr val="CC9900"/>
                </a:solidFill>
                <a:ea typeface="Calibri"/>
                <a:cs typeface="Times New Roman"/>
              </a:rPr>
              <a:t>Competencies for My Position </a:t>
            </a:r>
            <a:r>
              <a:rPr lang="en-US" sz="1600" baseline="30000" dirty="0">
                <a:solidFill>
                  <a:srgbClr val="CC9900"/>
                </a:solidFill>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r>
              <a:rPr lang="en-US" sz="1600" dirty="0">
                <a:solidFill>
                  <a:srgbClr val="FFC000"/>
                </a:solidFill>
                <a:ea typeface="Calibri"/>
                <a:cs typeface="Times New Roman"/>
              </a:rPr>
              <a:t> </a:t>
            </a:r>
            <a:endParaRPr lang="en-US" sz="1600" dirty="0">
              <a:ea typeface="Calibri"/>
              <a:cs typeface="Times New Roman"/>
            </a:endParaRPr>
          </a:p>
          <a:p>
            <a:r>
              <a:rPr lang="en-US" sz="1200" dirty="0">
                <a:solidFill>
                  <a:srgbClr val="CC9900"/>
                </a:solidFill>
                <a:latin typeface="Calibri" panose="020F0502020204030204" pitchFamily="34" charset="0"/>
                <a:ea typeface="Calibri" panose="020F0502020204030204" pitchFamily="34" charset="0"/>
                <a:cs typeface="Times New Roman" panose="02020603050405020304" pitchFamily="18" charset="0"/>
              </a:rPr>
              <a:t>GS-0343-13 Employee in Human Resources</a:t>
            </a:r>
            <a:endParaRPr lang="en-US" sz="1000" dirty="0">
              <a:solidFill>
                <a:prstClr val="black"/>
              </a:solidFill>
              <a:ea typeface="Calibri"/>
              <a:cs typeface="Times New Roman"/>
            </a:endParaRPr>
          </a:p>
          <a:p>
            <a:pPr lvl="0"/>
            <a:endParaRPr lang="en-US" sz="1200" dirty="0">
              <a:solidFill>
                <a:srgbClr val="CC9900"/>
              </a:solidFill>
              <a:latin typeface="Calibri" panose="020F0502020204030204" pitchFamily="34" charset="0"/>
              <a:ea typeface="Calibri" panose="020F0502020204030204" pitchFamily="34" charset="0"/>
              <a:cs typeface="Times New Roman" panose="02020603050405020304" pitchFamily="18" charset="0"/>
            </a:endParaRPr>
          </a:p>
          <a:p>
            <a:pPr lvl="0"/>
            <a:endParaRPr lang="en-US" sz="1200" dirty="0">
              <a:solidFill>
                <a:srgbClr val="CC9900"/>
              </a:solidFill>
              <a:latin typeface="Calibri" panose="020F0502020204030204" pitchFamily="34" charset="0"/>
              <a:ea typeface="Calibri" panose="020F0502020204030204" pitchFamily="34" charset="0"/>
              <a:cs typeface="Times New Roman" panose="02020603050405020304" pitchFamily="18" charset="0"/>
            </a:endParaRPr>
          </a:p>
          <a:p>
            <a:pPr lvl="0"/>
            <a:endParaRPr lang="en-US" sz="1200" dirty="0">
              <a:solidFill>
                <a:srgbClr val="CC9900"/>
              </a:solidFill>
              <a:latin typeface="Calibri" panose="020F0502020204030204" pitchFamily="34" charset="0"/>
              <a:ea typeface="Calibri" panose="020F0502020204030204" pitchFamily="34" charset="0"/>
              <a:cs typeface="Times New Roman" panose="02020603050405020304" pitchFamily="18" charset="0"/>
            </a:endParaRPr>
          </a:p>
          <a:p>
            <a:pPr lvl="0"/>
            <a:endParaRPr lang="en-US" sz="1200" dirty="0">
              <a:solidFill>
                <a:srgbClr val="CC9900"/>
              </a:solidFill>
              <a:latin typeface="Calibri" panose="020F0502020204030204" pitchFamily="34" charset="0"/>
              <a:ea typeface="Calibri" panose="020F0502020204030204" pitchFamily="34" charset="0"/>
              <a:cs typeface="Times New Roman" panose="02020603050405020304" pitchFamily="18" charset="0"/>
            </a:endParaRPr>
          </a:p>
          <a:p>
            <a:pPr lvl="0"/>
            <a:endParaRPr lang="en-US" sz="1200" dirty="0">
              <a:solidFill>
                <a:srgbClr val="CC9900"/>
              </a:solidFill>
              <a:latin typeface="Calibri" panose="020F0502020204030204" pitchFamily="34" charset="0"/>
              <a:ea typeface="Calibri" panose="020F0502020204030204" pitchFamily="34" charset="0"/>
              <a:cs typeface="Times New Roman" panose="02020603050405020304" pitchFamily="18" charset="0"/>
            </a:endParaRPr>
          </a:p>
          <a:p>
            <a:pPr lvl="0"/>
            <a:endParaRPr lang="en-US" sz="1200" dirty="0">
              <a:solidFill>
                <a:srgbClr val="CC9900"/>
              </a:solidFill>
              <a:latin typeface="Calibri" panose="020F0502020204030204" pitchFamily="34" charset="0"/>
              <a:ea typeface="Calibri" panose="020F0502020204030204" pitchFamily="34" charset="0"/>
              <a:cs typeface="Times New Roman" panose="02020603050405020304" pitchFamily="18" charset="0"/>
            </a:endParaRPr>
          </a:p>
          <a:p>
            <a:pPr lvl="0"/>
            <a:endParaRPr lang="en-US" sz="1200" dirty="0">
              <a:solidFill>
                <a:srgbClr val="CC9900"/>
              </a:solidFill>
              <a:latin typeface="Calibri" panose="020F0502020204030204" pitchFamily="34" charset="0"/>
              <a:ea typeface="Calibri" panose="020F0502020204030204" pitchFamily="34" charset="0"/>
              <a:cs typeface="Times New Roman" panose="02020603050405020304" pitchFamily="18" charset="0"/>
            </a:endParaRPr>
          </a:p>
          <a:p>
            <a:pPr lvl="0"/>
            <a:endParaRPr lang="en-US" sz="1200" dirty="0">
              <a:solidFill>
                <a:srgbClr val="CC9900"/>
              </a:solidFill>
              <a:latin typeface="Calibri" panose="020F0502020204030204" pitchFamily="34" charset="0"/>
              <a:ea typeface="Calibri" panose="020F0502020204030204" pitchFamily="34" charset="0"/>
              <a:cs typeface="Times New Roman" panose="02020603050405020304" pitchFamily="18" charset="0"/>
            </a:endParaRPr>
          </a:p>
          <a:p>
            <a:pPr lvl="0"/>
            <a:endParaRPr lang="en-US" sz="1200" dirty="0">
              <a:solidFill>
                <a:srgbClr val="CC9900"/>
              </a:solidFill>
              <a:latin typeface="Calibri" panose="020F0502020204030204" pitchFamily="34" charset="0"/>
              <a:ea typeface="Calibri" panose="020F0502020204030204" pitchFamily="34" charset="0"/>
              <a:cs typeface="Times New Roman" panose="02020603050405020304" pitchFamily="18" charset="0"/>
            </a:endParaRPr>
          </a:p>
          <a:p>
            <a:pPr lvl="0"/>
            <a:endParaRPr lang="en-US" sz="1200" dirty="0">
              <a:solidFill>
                <a:srgbClr val="CC9900"/>
              </a:solidFill>
              <a:latin typeface="Calibri" panose="020F0502020204030204" pitchFamily="34" charset="0"/>
              <a:ea typeface="Calibri" panose="020F0502020204030204" pitchFamily="34" charset="0"/>
              <a:cs typeface="Times New Roman" panose="02020603050405020304" pitchFamily="18" charset="0"/>
            </a:endParaRPr>
          </a:p>
          <a:p>
            <a:pPr lvl="0"/>
            <a:endParaRPr lang="en-US" sz="1200" dirty="0">
              <a:solidFill>
                <a:srgbClr val="CC9900"/>
              </a:solidFill>
              <a:latin typeface="Calibri" panose="020F0502020204030204" pitchFamily="34" charset="0"/>
              <a:ea typeface="Calibri"/>
              <a:cs typeface="Times New Roman" panose="02020603050405020304" pitchFamily="18" charset="0"/>
            </a:endParaRPr>
          </a:p>
          <a:p>
            <a:pPr lvl="0"/>
            <a:endParaRPr lang="en-US" sz="1200" dirty="0">
              <a:solidFill>
                <a:srgbClr val="CC9900"/>
              </a:solidFill>
              <a:latin typeface="Calibri" panose="020F0502020204030204" pitchFamily="34" charset="0"/>
              <a:ea typeface="Calibri"/>
              <a:cs typeface="Times New Roman" panose="02020603050405020304" pitchFamily="18" charset="0"/>
            </a:endParaRPr>
          </a:p>
          <a:p>
            <a:pPr lvl="0"/>
            <a:endParaRPr lang="en-US" sz="1200" dirty="0">
              <a:solidFill>
                <a:srgbClr val="CC9900"/>
              </a:solidFill>
              <a:latin typeface="Calibri" panose="020F0502020204030204" pitchFamily="34" charset="0"/>
              <a:ea typeface="Calibri"/>
              <a:cs typeface="Times New Roman" panose="02020603050405020304" pitchFamily="18" charset="0"/>
            </a:endParaRPr>
          </a:p>
          <a:p>
            <a:pPr lvl="0"/>
            <a:endParaRPr lang="en-US" sz="1200" dirty="0">
              <a:solidFill>
                <a:srgbClr val="CC9900"/>
              </a:solidFill>
              <a:latin typeface="Calibri" panose="020F0502020204030204" pitchFamily="34" charset="0"/>
              <a:ea typeface="Calibri"/>
              <a:cs typeface="Times New Roman" panose="02020603050405020304" pitchFamily="18" charset="0"/>
            </a:endParaRPr>
          </a:p>
          <a:p>
            <a:pPr lvl="0"/>
            <a:endParaRPr lang="en-US" sz="1200" dirty="0">
              <a:solidFill>
                <a:srgbClr val="CC9900"/>
              </a:solidFill>
              <a:latin typeface="Calibri" panose="020F0502020204030204" pitchFamily="34" charset="0"/>
              <a:ea typeface="Calibri"/>
              <a:cs typeface="Times New Roman" panose="02020603050405020304" pitchFamily="18" charset="0"/>
            </a:endParaRPr>
          </a:p>
          <a:p>
            <a:pPr lvl="0">
              <a:tabLst>
                <a:tab pos="5429250" algn="l"/>
              </a:tabLst>
            </a:pPr>
            <a:r>
              <a:rPr lang="en-US" sz="1600" dirty="0">
                <a:solidFill>
                  <a:srgbClr val="CC9900"/>
                </a:solidFill>
                <a:ea typeface="Calibri"/>
                <a:cs typeface="Times New Roman"/>
              </a:rPr>
              <a:t>Competencies for My Career Growth </a:t>
            </a:r>
            <a:r>
              <a:rPr lang="en-US" sz="1600" baseline="30000" dirty="0">
                <a:solidFill>
                  <a:srgbClr val="CC9900"/>
                </a:solidFill>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r>
              <a:rPr lang="en-US" sz="1600" dirty="0">
                <a:solidFill>
                  <a:srgbClr val="FFC000"/>
                </a:solidFill>
                <a:ea typeface="Calibri"/>
                <a:cs typeface="Times New Roman"/>
              </a:rPr>
              <a:t> </a:t>
            </a:r>
            <a:endParaRPr lang="en-US" sz="1600" dirty="0">
              <a:solidFill>
                <a:prstClr val="black"/>
              </a:solidFill>
              <a:ea typeface="Calibri"/>
              <a:cs typeface="Times New Roman"/>
            </a:endParaRPr>
          </a:p>
          <a:p>
            <a:pPr lvl="0"/>
            <a:endParaRPr lang="en-US" sz="1200" dirty="0">
              <a:solidFill>
                <a:srgbClr val="CC9900"/>
              </a:solidFill>
              <a:latin typeface="Calibri" panose="020F0502020204030204" pitchFamily="34" charset="0"/>
              <a:ea typeface="Calibri"/>
              <a:cs typeface="Times New Roman" panose="02020603050405020304" pitchFamily="18" charset="0"/>
            </a:endParaRPr>
          </a:p>
          <a:p>
            <a:pPr lvl="0"/>
            <a:endParaRPr lang="en-US" sz="1200" dirty="0">
              <a:solidFill>
                <a:srgbClr val="CC9900"/>
              </a:solidFill>
              <a:latin typeface="Calibri" panose="020F0502020204030204" pitchFamily="34" charset="0"/>
              <a:ea typeface="Calibri"/>
              <a:cs typeface="Times New Roman" panose="02020603050405020304" pitchFamily="18" charset="0"/>
            </a:endParaRPr>
          </a:p>
          <a:p>
            <a:pPr lvl="0"/>
            <a:endParaRPr lang="en-US" sz="1200" dirty="0">
              <a:solidFill>
                <a:srgbClr val="CC9900"/>
              </a:solidFill>
              <a:latin typeface="Calibri" panose="020F0502020204030204" pitchFamily="34" charset="0"/>
              <a:ea typeface="Calibri"/>
              <a:cs typeface="Times New Roman" panose="02020603050405020304" pitchFamily="18" charset="0"/>
            </a:endParaRPr>
          </a:p>
          <a:p>
            <a:pPr lvl="0"/>
            <a:endParaRPr lang="en-US" sz="1200" dirty="0">
              <a:solidFill>
                <a:srgbClr val="CC9900"/>
              </a:solidFill>
              <a:latin typeface="Calibri" panose="020F0502020204030204" pitchFamily="34" charset="0"/>
              <a:ea typeface="Calibri"/>
              <a:cs typeface="Times New Roman" panose="02020603050405020304" pitchFamily="18" charset="0"/>
            </a:endParaRPr>
          </a:p>
          <a:p>
            <a:pPr lvl="0"/>
            <a:endParaRPr lang="en-US" sz="1200" dirty="0">
              <a:solidFill>
                <a:srgbClr val="CC9900"/>
              </a:solidFill>
              <a:latin typeface="Calibri" panose="020F0502020204030204" pitchFamily="34" charset="0"/>
              <a:ea typeface="Calibri"/>
              <a:cs typeface="Times New Roman" panose="02020603050405020304" pitchFamily="18" charset="0"/>
            </a:endParaRPr>
          </a:p>
          <a:p>
            <a:pPr lvl="0"/>
            <a:endParaRPr lang="en-US" sz="1200" dirty="0">
              <a:solidFill>
                <a:srgbClr val="CC9900"/>
              </a:solidFill>
              <a:latin typeface="Calibri" panose="020F0502020204030204" pitchFamily="34" charset="0"/>
              <a:ea typeface="Calibri"/>
              <a:cs typeface="Times New Roman" panose="02020603050405020304" pitchFamily="18" charset="0"/>
            </a:endParaRPr>
          </a:p>
          <a:p>
            <a:pPr lvl="0"/>
            <a:r>
              <a:rPr lang="en-US" sz="1100" dirty="0">
                <a:solidFill>
                  <a:srgbClr val="595959"/>
                </a:solidFill>
                <a:ea typeface="Calibri"/>
                <a:cs typeface="Times New Roman"/>
              </a:rPr>
              <a:t> </a:t>
            </a:r>
            <a:endParaRPr lang="en-US" sz="1100" dirty="0">
              <a:ea typeface="Calibri"/>
              <a:cs typeface="Times New Roman"/>
            </a:endParaRPr>
          </a:p>
        </p:txBody>
      </p:sp>
      <p:sp>
        <p:nvSpPr>
          <p:cNvPr id="31" name="TextBox 30"/>
          <p:cNvSpPr txBox="1"/>
          <p:nvPr/>
        </p:nvSpPr>
        <p:spPr>
          <a:xfrm>
            <a:off x="4061315" y="6182436"/>
            <a:ext cx="1021370" cy="523220"/>
          </a:xfrm>
          <a:prstGeom prst="rect">
            <a:avLst/>
          </a:prstGeom>
          <a:noFill/>
        </p:spPr>
        <p:txBody>
          <a:bodyPr wrap="none" rtlCol="0">
            <a:spAutoFit/>
          </a:bodyPr>
          <a:lstStyle/>
          <a:p>
            <a:pPr algn="ctr"/>
            <a:r>
              <a:rPr lang="en-US" sz="1400" b="1" dirty="0">
                <a:solidFill>
                  <a:srgbClr val="CC9900"/>
                </a:solidFill>
                <a:ea typeface="Calibri"/>
                <a:cs typeface="Times New Roman"/>
                <a:sym typeface="Wingdings 3"/>
              </a:rPr>
              <a:t></a:t>
            </a:r>
            <a:endParaRPr lang="en-US" sz="1400" dirty="0">
              <a:ea typeface="Calibri"/>
              <a:cs typeface="Times New Roman"/>
            </a:endParaRPr>
          </a:p>
          <a:p>
            <a:r>
              <a:rPr lang="en-US" sz="1400" dirty="0">
                <a:solidFill>
                  <a:srgbClr val="595959"/>
                </a:solidFill>
                <a:ea typeface="Calibri"/>
                <a:cs typeface="Times New Roman"/>
              </a:rPr>
              <a:t>Back to Top</a:t>
            </a:r>
            <a:endParaRPr lang="en-US" sz="1400" dirty="0"/>
          </a:p>
        </p:txBody>
      </p:sp>
      <p:sp>
        <p:nvSpPr>
          <p:cNvPr id="7" name="Text Box 1"/>
          <p:cNvSpPr txBox="1"/>
          <p:nvPr/>
        </p:nvSpPr>
        <p:spPr>
          <a:xfrm>
            <a:off x="3794759" y="1100493"/>
            <a:ext cx="1554480" cy="182880"/>
          </a:xfrm>
          <a:prstGeom prst="rect">
            <a:avLst/>
          </a:prstGeom>
          <a:solidFill>
            <a:schemeClr val="bg1"/>
          </a:solidFill>
          <a:ln w="6350">
            <a:solidFill>
              <a:schemeClr val="accent5">
                <a:lumMod val="75000"/>
              </a:schemeClr>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ctr" anchorCtr="0" forceAA="0" compatLnSpc="1">
            <a:prstTxWarp prst="textNoShape">
              <a:avLst/>
            </a:prstTxWarp>
            <a:noAutofit/>
          </a:bodyPr>
          <a:lstStyle/>
          <a:p>
            <a:pPr marL="0" marR="0" algn="ctr">
              <a:spcBef>
                <a:spcPts val="0"/>
              </a:spcBef>
              <a:spcAft>
                <a:spcPts val="0"/>
              </a:spcAft>
            </a:pPr>
            <a:r>
              <a:rPr lang="en-US" sz="1100" b="1" dirty="0">
                <a:solidFill>
                  <a:schemeClr val="accent5">
                    <a:lumMod val="75000"/>
                  </a:schemeClr>
                </a:solidFill>
                <a:ea typeface="Calibri"/>
                <a:cs typeface="Times New Roman"/>
              </a:rPr>
              <a:t>General and Technical</a:t>
            </a:r>
            <a:endParaRPr lang="en-US" sz="1100" dirty="0">
              <a:solidFill>
                <a:schemeClr val="accent5">
                  <a:lumMod val="75000"/>
                </a:schemeClr>
              </a:solidFill>
              <a:effectLst/>
              <a:ea typeface="Calibri"/>
              <a:cs typeface="Times New Roman"/>
            </a:endParaRPr>
          </a:p>
        </p:txBody>
      </p:sp>
      <p:sp>
        <p:nvSpPr>
          <p:cNvPr id="8" name="Text Box 1"/>
          <p:cNvSpPr txBox="1"/>
          <p:nvPr/>
        </p:nvSpPr>
        <p:spPr>
          <a:xfrm>
            <a:off x="1981200" y="1100493"/>
            <a:ext cx="1554480" cy="182880"/>
          </a:xfrm>
          <a:prstGeom prst="rect">
            <a:avLst/>
          </a:prstGeom>
          <a:solidFill>
            <a:schemeClr val="bg1"/>
          </a:solidFill>
          <a:ln w="6350">
            <a:solidFill>
              <a:schemeClr val="accent5">
                <a:lumMod val="75000"/>
              </a:schemeClr>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ctr" anchorCtr="0" forceAA="0" compatLnSpc="1">
            <a:prstTxWarp prst="textNoShape">
              <a:avLst/>
            </a:prstTxWarp>
            <a:noAutofit/>
          </a:bodyPr>
          <a:lstStyle/>
          <a:p>
            <a:pPr marL="0" marR="0" algn="ctr">
              <a:spcBef>
                <a:spcPts val="0"/>
              </a:spcBef>
              <a:spcAft>
                <a:spcPts val="0"/>
              </a:spcAft>
            </a:pPr>
            <a:r>
              <a:rPr lang="en-US" sz="1100" b="1" dirty="0">
                <a:solidFill>
                  <a:schemeClr val="accent5">
                    <a:lumMod val="75000"/>
                  </a:schemeClr>
                </a:solidFill>
                <a:ea typeface="Calibri"/>
                <a:cs typeface="Times New Roman"/>
              </a:rPr>
              <a:t>Leadership</a:t>
            </a:r>
            <a:endParaRPr lang="en-US" sz="1100" dirty="0">
              <a:solidFill>
                <a:schemeClr val="accent5">
                  <a:lumMod val="75000"/>
                </a:schemeClr>
              </a:solidFill>
              <a:effectLst/>
              <a:ea typeface="Calibri"/>
              <a:cs typeface="Times New Roman"/>
            </a:endParaRPr>
          </a:p>
        </p:txBody>
      </p:sp>
      <p:sp>
        <p:nvSpPr>
          <p:cNvPr id="9" name="Text Box 1"/>
          <p:cNvSpPr txBox="1"/>
          <p:nvPr/>
        </p:nvSpPr>
        <p:spPr>
          <a:xfrm>
            <a:off x="5608318" y="1100493"/>
            <a:ext cx="1554480" cy="182880"/>
          </a:xfrm>
          <a:prstGeom prst="rect">
            <a:avLst/>
          </a:prstGeom>
          <a:solidFill>
            <a:schemeClr val="bg1"/>
          </a:solidFill>
          <a:ln w="6350">
            <a:solidFill>
              <a:schemeClr val="accent5">
                <a:lumMod val="75000"/>
              </a:schemeClr>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ctr" anchorCtr="0" forceAA="0" compatLnSpc="1">
            <a:prstTxWarp prst="textNoShape">
              <a:avLst/>
            </a:prstTxWarp>
            <a:noAutofit/>
          </a:bodyPr>
          <a:lstStyle/>
          <a:p>
            <a:pPr marL="0" marR="0" algn="ctr">
              <a:spcBef>
                <a:spcPts val="0"/>
              </a:spcBef>
              <a:spcAft>
                <a:spcPts val="0"/>
              </a:spcAft>
            </a:pPr>
            <a:r>
              <a:rPr lang="en-US" sz="1100" b="1" dirty="0">
                <a:solidFill>
                  <a:schemeClr val="accent5">
                    <a:lumMod val="75000"/>
                  </a:schemeClr>
                </a:solidFill>
                <a:ea typeface="Calibri"/>
                <a:cs typeface="Times New Roman"/>
              </a:rPr>
              <a:t>Career Growth</a:t>
            </a:r>
            <a:endParaRPr lang="en-US" sz="1100" dirty="0">
              <a:solidFill>
                <a:schemeClr val="accent5">
                  <a:lumMod val="75000"/>
                </a:schemeClr>
              </a:solidFill>
              <a:effectLst/>
              <a:ea typeface="Calibri"/>
              <a:cs typeface="Times New Roman"/>
            </a:endParaRPr>
          </a:p>
        </p:txBody>
      </p:sp>
      <p:graphicFrame>
        <p:nvGraphicFramePr>
          <p:cNvPr id="4" name="Table 3"/>
          <p:cNvGraphicFramePr>
            <a:graphicFrameLocks noGrp="1"/>
          </p:cNvGraphicFramePr>
          <p:nvPr>
            <p:extLst>
              <p:ext uri="{D42A27DB-BD31-4B8C-83A1-F6EECF244321}">
                <p14:modId xmlns:p14="http://schemas.microsoft.com/office/powerpoint/2010/main" val="4096412545"/>
              </p:ext>
            </p:extLst>
          </p:nvPr>
        </p:nvGraphicFramePr>
        <p:xfrm>
          <a:off x="457198" y="2096409"/>
          <a:ext cx="8229601" cy="727202"/>
        </p:xfrm>
        <a:graphic>
          <a:graphicData uri="http://schemas.openxmlformats.org/drawingml/2006/table">
            <a:tbl>
              <a:tblPr firstRow="1" firstCol="1" bandRow="1"/>
              <a:tblGrid>
                <a:gridCol w="4847479">
                  <a:extLst>
                    <a:ext uri="{9D8B030D-6E8A-4147-A177-3AD203B41FA5}">
                      <a16:colId xmlns:a16="http://schemas.microsoft.com/office/drawing/2014/main" val="20000"/>
                    </a:ext>
                  </a:extLst>
                </a:gridCol>
                <a:gridCol w="675970">
                  <a:extLst>
                    <a:ext uri="{9D8B030D-6E8A-4147-A177-3AD203B41FA5}">
                      <a16:colId xmlns:a16="http://schemas.microsoft.com/office/drawing/2014/main" val="20001"/>
                    </a:ext>
                  </a:extLst>
                </a:gridCol>
                <a:gridCol w="676538">
                  <a:extLst>
                    <a:ext uri="{9D8B030D-6E8A-4147-A177-3AD203B41FA5}">
                      <a16:colId xmlns:a16="http://schemas.microsoft.com/office/drawing/2014/main" val="20002"/>
                    </a:ext>
                  </a:extLst>
                </a:gridCol>
                <a:gridCol w="676538">
                  <a:extLst>
                    <a:ext uri="{9D8B030D-6E8A-4147-A177-3AD203B41FA5}">
                      <a16:colId xmlns:a16="http://schemas.microsoft.com/office/drawing/2014/main" val="20003"/>
                    </a:ext>
                  </a:extLst>
                </a:gridCol>
                <a:gridCol w="676538">
                  <a:extLst>
                    <a:ext uri="{9D8B030D-6E8A-4147-A177-3AD203B41FA5}">
                      <a16:colId xmlns:a16="http://schemas.microsoft.com/office/drawing/2014/main" val="20004"/>
                    </a:ext>
                  </a:extLst>
                </a:gridCol>
                <a:gridCol w="676538">
                  <a:extLst>
                    <a:ext uri="{9D8B030D-6E8A-4147-A177-3AD203B41FA5}">
                      <a16:colId xmlns:a16="http://schemas.microsoft.com/office/drawing/2014/main" val="20005"/>
                    </a:ext>
                  </a:extLst>
                </a:gridCol>
              </a:tblGrid>
              <a:tr h="163322">
                <a:tc>
                  <a:txBody>
                    <a:bodyPr/>
                    <a:lstStyle/>
                    <a:p>
                      <a:pPr marL="0" marR="0">
                        <a:spcBef>
                          <a:spcPts val="0"/>
                        </a:spcBef>
                        <a:spcAft>
                          <a:spcPts val="0"/>
                        </a:spcAft>
                      </a:pPr>
                      <a:r>
                        <a:rPr lang="en-US" sz="1000" dirty="0">
                          <a:solidFill>
                            <a:srgbClr val="CC9900"/>
                          </a:solidFill>
                          <a:effectLst/>
                          <a:latin typeface="Calibri" panose="020F0502020204030204" pitchFamily="34" charset="0"/>
                          <a:ea typeface="Calibri" panose="020F0502020204030204" pitchFamily="34" charset="0"/>
                          <a:cs typeface="Times New Roman" panose="02020603050405020304" pitchFamily="18" charset="0"/>
                        </a:rPr>
                        <a:t>Leadership Competencies </a:t>
                      </a:r>
                      <a:r>
                        <a:rPr lang="en-US" sz="800" baseline="30000" dirty="0">
                          <a:solidFill>
                            <a:srgbClr val="CC9900"/>
                          </a:solidFill>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246" marR="61246" marT="0" marB="0">
                    <a:lnL>
                      <a:noFill/>
                    </a:lnL>
                    <a:lnR w="12700" cap="flat" cmpd="sng" algn="ctr">
                      <a:solidFill>
                        <a:srgbClr val="C4BC96"/>
                      </a:solidFill>
                      <a:prstDash val="solid"/>
                      <a:round/>
                      <a:headEnd type="none" w="med" len="med"/>
                      <a:tailEnd type="none" w="med" len="med"/>
                    </a:lnR>
                    <a:lnT>
                      <a:noFill/>
                    </a:lnT>
                    <a:lnB>
                      <a:noFill/>
                    </a:lnB>
                  </a:tcPr>
                </a:tc>
                <a:tc gridSpan="3">
                  <a:txBody>
                    <a:bodyPr/>
                    <a:lstStyle/>
                    <a:p>
                      <a:pPr marL="0" marR="0" algn="ctr">
                        <a:spcBef>
                          <a:spcPts val="0"/>
                        </a:spcBef>
                        <a:spcAft>
                          <a:spcPts val="0"/>
                        </a:spcAft>
                      </a:pPr>
                      <a:r>
                        <a:rPr lang="en-US" sz="9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Current Proficiency Rating </a:t>
                      </a:r>
                      <a:r>
                        <a:rPr lang="en-US" sz="900">
                          <a:solidFill>
                            <a:srgbClr val="FFFFFF"/>
                          </a:solidFill>
                          <a:effectLst/>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246" marR="61246" marT="0" marB="0">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948A54"/>
                    </a:solidFill>
                  </a:tcPr>
                </a:tc>
                <a:tc hMerge="1">
                  <a:txBody>
                    <a:bodyPr/>
                    <a:lstStyle/>
                    <a:p>
                      <a:endParaRPr lang="en-US"/>
                    </a:p>
                  </a:txBody>
                  <a:tcPr/>
                </a:tc>
                <a:tc hMerge="1">
                  <a:txBody>
                    <a:bodyPr/>
                    <a:lstStyle/>
                    <a:p>
                      <a:endParaRPr lang="en-US"/>
                    </a:p>
                  </a:txBody>
                  <a:tcPr/>
                </a:tc>
                <a:tc rowSpan="2">
                  <a:txBody>
                    <a:bodyPr/>
                    <a:lstStyle/>
                    <a:p>
                      <a:pPr marL="0" marR="0" algn="ctr">
                        <a:spcBef>
                          <a:spcPts val="0"/>
                        </a:spcBef>
                        <a:spcAft>
                          <a:spcPts val="0"/>
                        </a:spcAft>
                      </a:pPr>
                      <a:r>
                        <a:rPr lang="en-US" sz="9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Targeted Proficiency</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246" marR="61246" marT="0" marB="0">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948A54"/>
                    </a:solidFill>
                  </a:tcPr>
                </a:tc>
                <a:tc rowSpan="2">
                  <a:txBody>
                    <a:bodyPr/>
                    <a:lstStyle/>
                    <a:p>
                      <a:pPr marL="0" marR="0" algn="ctr">
                        <a:spcBef>
                          <a:spcPts val="0"/>
                        </a:spcBef>
                        <a:spcAft>
                          <a:spcPts val="0"/>
                        </a:spcAft>
                      </a:pPr>
                      <a:r>
                        <a:rPr lang="en-US" sz="9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Difference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246" marR="61246" marT="0" marB="0">
                    <a:lnL w="12700" cap="flat" cmpd="sng" algn="ctr">
                      <a:solidFill>
                        <a:srgbClr val="C4BC96"/>
                      </a:solidFill>
                      <a:prstDash val="solid"/>
                      <a:round/>
                      <a:headEnd type="none" w="med" len="med"/>
                      <a:tailEnd type="none" w="med" len="med"/>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948A54"/>
                    </a:solidFill>
                  </a:tcPr>
                </a:tc>
                <a:extLst>
                  <a:ext uri="{0D108BD9-81ED-4DB2-BD59-A6C34878D82A}">
                    <a16:rowId xmlns:a16="http://schemas.microsoft.com/office/drawing/2014/main" val="10000"/>
                  </a:ext>
                </a:extLst>
              </a:tr>
              <a:tr h="1497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1" i="0" u="none" baseline="0" dirty="0">
                          <a:solidFill>
                            <a:srgbClr val="595959"/>
                          </a:solidFill>
                          <a:effectLst/>
                          <a:latin typeface="Calibri" panose="020F0502020204030204" pitchFamily="34" charset="0"/>
                          <a:ea typeface="Calibri"/>
                          <a:cs typeface="Times New Roman" panose="02020603050405020304" pitchFamily="18" charset="0"/>
                        </a:rPr>
                        <a:t>     </a:t>
                      </a:r>
                      <a:r>
                        <a:rPr lang="en-US" sz="800" i="0" u="sng" dirty="0">
                          <a:solidFill>
                            <a:srgbClr val="CC9900"/>
                          </a:solidFill>
                          <a:latin typeface="Calibri" panose="020F0502020204030204" pitchFamily="34" charset="0"/>
                          <a:ea typeface="Calibri"/>
                          <a:cs typeface="Times New Roman" panose="02020603050405020304" pitchFamily="18" charset="0"/>
                        </a:rPr>
                        <a:t>View</a:t>
                      </a:r>
                      <a:r>
                        <a:rPr lang="en-US" sz="800" u="sng" dirty="0">
                          <a:solidFill>
                            <a:srgbClr val="CC9900"/>
                          </a:solidFill>
                          <a:latin typeface="Calibri" panose="020F0502020204030204" pitchFamily="34" charset="0"/>
                          <a:ea typeface="Calibri" panose="020F0502020204030204" pitchFamily="34" charset="0"/>
                          <a:cs typeface="Times New Roman" panose="02020603050405020304" pitchFamily="18" charset="0"/>
                        </a:rPr>
                        <a:t> Proficiency Level Illustrations</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1246" marR="61246" marT="0" marB="0">
                    <a:lnL>
                      <a:noFill/>
                    </a:lnL>
                    <a:lnR w="12700" cap="flat" cmpd="sng" algn="ctr">
                      <a:solidFill>
                        <a:srgbClr val="C4BC96"/>
                      </a:solidFill>
                      <a:prstDash val="solid"/>
                      <a:round/>
                      <a:headEnd type="none" w="med" len="med"/>
                      <a:tailEnd type="none" w="med" len="med"/>
                    </a:lnR>
                    <a:lnT>
                      <a:noFill/>
                    </a:lnT>
                    <a:lnB w="12700" cap="flat" cmpd="sng" algn="ctr">
                      <a:solidFill>
                        <a:srgbClr val="C4BC96"/>
                      </a:solidFill>
                      <a:prstDash val="solid"/>
                      <a:round/>
                      <a:headEnd type="none" w="med" len="med"/>
                      <a:tailEnd type="none" w="med" len="med"/>
                    </a:lnB>
                  </a:tcPr>
                </a:tc>
                <a:tc>
                  <a:txBody>
                    <a:bodyPr/>
                    <a:lstStyle/>
                    <a:p>
                      <a:pPr marL="0" marR="0" algn="ctr">
                        <a:spcBef>
                          <a:spcPts val="0"/>
                        </a:spcBef>
                        <a:spcAft>
                          <a:spcPts val="0"/>
                        </a:spcAft>
                      </a:pPr>
                      <a:r>
                        <a:rPr lang="en-US" sz="9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Supervisor</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246" marR="61246" marT="0" marB="0">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948A54"/>
                    </a:solidFill>
                  </a:tcPr>
                </a:tc>
                <a:tc>
                  <a:txBody>
                    <a:bodyPr/>
                    <a:lstStyle/>
                    <a:p>
                      <a:pPr marL="0" marR="0" algn="ctr">
                        <a:spcBef>
                          <a:spcPts val="0"/>
                        </a:spcBef>
                        <a:spcAft>
                          <a:spcPts val="0"/>
                        </a:spcAft>
                      </a:pPr>
                      <a:r>
                        <a:rPr lang="en-US" sz="9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Self</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246" marR="61246" marT="0" marB="0">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948A54"/>
                    </a:solidFill>
                  </a:tcPr>
                </a:tc>
                <a:tc>
                  <a:txBody>
                    <a:bodyPr/>
                    <a:lstStyle/>
                    <a:p>
                      <a:pPr marL="0" marR="0" algn="ctr">
                        <a:spcBef>
                          <a:spcPts val="0"/>
                        </a:spcBef>
                        <a:spcAft>
                          <a:spcPts val="0"/>
                        </a:spcAft>
                      </a:pPr>
                      <a:r>
                        <a:rPr lang="en-US" sz="9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Average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246" marR="61246" marT="0" marB="0">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948A54"/>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1"/>
                  </a:ext>
                </a:extLst>
              </a:tr>
              <a:tr h="136101">
                <a:tc gridSpan="6">
                  <a:txBody>
                    <a:bodyPr/>
                    <a:lstStyle/>
                    <a:p>
                      <a:pPr marL="0" marR="0">
                        <a:spcBef>
                          <a:spcPts val="0"/>
                        </a:spcBef>
                        <a:spcAft>
                          <a:spcPts val="0"/>
                        </a:spcAft>
                      </a:pPr>
                      <a:r>
                        <a:rPr lang="en-US" sz="9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Building Coalitions </a:t>
                      </a:r>
                      <a:r>
                        <a:rPr lang="en-US" sz="9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246" marR="61246" marT="0" marB="0">
                    <a:lnL>
                      <a:noFill/>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31849B"/>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272203">
                <a:tc>
                  <a:txBody>
                    <a:bodyPr/>
                    <a:lstStyle/>
                    <a:p>
                      <a:pPr marL="0" marR="0">
                        <a:spcBef>
                          <a:spcPts val="500"/>
                        </a:spcBef>
                        <a:spcAft>
                          <a:spcPts val="500"/>
                        </a:spcAft>
                      </a:pPr>
                      <a:r>
                        <a:rPr lang="en-US" sz="900" b="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Partnering </a:t>
                      </a:r>
                      <a:r>
                        <a:rPr lang="en-US" sz="900"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 Develops networks and builds alliances; collaborates across boundaries to build strategic relationships and achieve common goals.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246" marR="61246" marT="0" marB="0">
                    <a:lnL>
                      <a:noFill/>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3</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800"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Intermediate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246" marR="61246"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2</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800"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Basic</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246" marR="61246"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lgn="ctr">
                        <a:spcBef>
                          <a:spcPts val="0"/>
                        </a:spcBef>
                        <a:spcAft>
                          <a:spcPts val="0"/>
                        </a:spcAft>
                      </a:pPr>
                      <a:r>
                        <a:rPr lang="en-US" sz="900" b="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2.5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800" b="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Basic</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246" marR="61246"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lgn="ctr">
                        <a:spcBef>
                          <a:spcPts val="0"/>
                        </a:spcBef>
                        <a:spcAft>
                          <a:spcPts val="0"/>
                        </a:spcAft>
                      </a:pPr>
                      <a:r>
                        <a:rPr lang="en-US" sz="900" b="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2</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800" b="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Basic</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246" marR="61246"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lgn="ctr">
                        <a:spcBef>
                          <a:spcPts val="0"/>
                        </a:spcBef>
                        <a:spcAft>
                          <a:spcPts val="0"/>
                        </a:spcAft>
                      </a:pPr>
                      <a:r>
                        <a:rPr lang="en-US" sz="900" b="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+0.5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246" marR="61246" marT="0" marB="0" anchor="ctr">
                    <a:lnL w="12700" cap="flat" cmpd="sng" algn="ctr">
                      <a:solidFill>
                        <a:srgbClr val="C4BC96"/>
                      </a:solidFill>
                      <a:prstDash val="solid"/>
                      <a:round/>
                      <a:headEnd type="none" w="med" len="med"/>
                      <a:tailEnd type="none" w="med" len="med"/>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EEECE1"/>
                    </a:solidFill>
                  </a:tcPr>
                </a:tc>
                <a:extLst>
                  <a:ext uri="{0D108BD9-81ED-4DB2-BD59-A6C34878D82A}">
                    <a16:rowId xmlns:a16="http://schemas.microsoft.com/office/drawing/2014/main" val="10003"/>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919399523"/>
              </p:ext>
            </p:extLst>
          </p:nvPr>
        </p:nvGraphicFramePr>
        <p:xfrm>
          <a:off x="457197" y="2952861"/>
          <a:ext cx="8229601" cy="1550162"/>
        </p:xfrm>
        <a:graphic>
          <a:graphicData uri="http://schemas.openxmlformats.org/drawingml/2006/table">
            <a:tbl>
              <a:tblPr firstRow="1" firstCol="1" bandRow="1"/>
              <a:tblGrid>
                <a:gridCol w="4847479">
                  <a:extLst>
                    <a:ext uri="{9D8B030D-6E8A-4147-A177-3AD203B41FA5}">
                      <a16:colId xmlns:a16="http://schemas.microsoft.com/office/drawing/2014/main" val="20000"/>
                    </a:ext>
                  </a:extLst>
                </a:gridCol>
                <a:gridCol w="675970">
                  <a:extLst>
                    <a:ext uri="{9D8B030D-6E8A-4147-A177-3AD203B41FA5}">
                      <a16:colId xmlns:a16="http://schemas.microsoft.com/office/drawing/2014/main" val="20001"/>
                    </a:ext>
                  </a:extLst>
                </a:gridCol>
                <a:gridCol w="676538">
                  <a:extLst>
                    <a:ext uri="{9D8B030D-6E8A-4147-A177-3AD203B41FA5}">
                      <a16:colId xmlns:a16="http://schemas.microsoft.com/office/drawing/2014/main" val="20002"/>
                    </a:ext>
                  </a:extLst>
                </a:gridCol>
                <a:gridCol w="676538">
                  <a:extLst>
                    <a:ext uri="{9D8B030D-6E8A-4147-A177-3AD203B41FA5}">
                      <a16:colId xmlns:a16="http://schemas.microsoft.com/office/drawing/2014/main" val="20003"/>
                    </a:ext>
                  </a:extLst>
                </a:gridCol>
                <a:gridCol w="676538">
                  <a:extLst>
                    <a:ext uri="{9D8B030D-6E8A-4147-A177-3AD203B41FA5}">
                      <a16:colId xmlns:a16="http://schemas.microsoft.com/office/drawing/2014/main" val="20004"/>
                    </a:ext>
                  </a:extLst>
                </a:gridCol>
                <a:gridCol w="676538">
                  <a:extLst>
                    <a:ext uri="{9D8B030D-6E8A-4147-A177-3AD203B41FA5}">
                      <a16:colId xmlns:a16="http://schemas.microsoft.com/office/drawing/2014/main" val="20005"/>
                    </a:ext>
                  </a:extLst>
                </a:gridCol>
              </a:tblGrid>
              <a:tr h="163322">
                <a:tc>
                  <a:txBody>
                    <a:bodyPr/>
                    <a:lstStyle/>
                    <a:p>
                      <a:pPr marL="0" marR="0">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246" marR="61246" marT="0" marB="0">
                    <a:lnL>
                      <a:noFill/>
                    </a:lnL>
                    <a:lnR w="12700" cap="flat" cmpd="sng" algn="ctr">
                      <a:solidFill>
                        <a:srgbClr val="C4BC96"/>
                      </a:solidFill>
                      <a:prstDash val="solid"/>
                      <a:round/>
                      <a:headEnd type="none" w="med" len="med"/>
                      <a:tailEnd type="none" w="med" len="med"/>
                    </a:lnR>
                    <a:lnT>
                      <a:noFill/>
                    </a:lnT>
                    <a:lnB>
                      <a:noFill/>
                    </a:lnB>
                  </a:tcPr>
                </a:tc>
                <a:tc gridSpan="3">
                  <a:txBody>
                    <a:bodyPr/>
                    <a:lstStyle/>
                    <a:p>
                      <a:pPr marL="0" marR="0" algn="ctr">
                        <a:spcBef>
                          <a:spcPts val="0"/>
                        </a:spcBef>
                        <a:spcAft>
                          <a:spcPts val="0"/>
                        </a:spcAft>
                      </a:pPr>
                      <a:r>
                        <a:rPr lang="en-US" sz="9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Current Proficiency Rating </a:t>
                      </a:r>
                      <a:r>
                        <a:rPr lang="en-US" sz="9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246" marR="61246" marT="0" marB="0">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948A54"/>
                    </a:solidFill>
                  </a:tcPr>
                </a:tc>
                <a:tc hMerge="1">
                  <a:txBody>
                    <a:bodyPr/>
                    <a:lstStyle/>
                    <a:p>
                      <a:endParaRPr lang="en-US"/>
                    </a:p>
                  </a:txBody>
                  <a:tcPr/>
                </a:tc>
                <a:tc hMerge="1">
                  <a:txBody>
                    <a:bodyPr/>
                    <a:lstStyle/>
                    <a:p>
                      <a:endParaRPr lang="en-US"/>
                    </a:p>
                  </a:txBody>
                  <a:tcPr/>
                </a:tc>
                <a:tc rowSpan="2">
                  <a:txBody>
                    <a:bodyPr/>
                    <a:lstStyle/>
                    <a:p>
                      <a:pPr marL="0" marR="0" algn="ctr">
                        <a:spcBef>
                          <a:spcPts val="0"/>
                        </a:spcBef>
                        <a:spcAft>
                          <a:spcPts val="0"/>
                        </a:spcAft>
                      </a:pPr>
                      <a:r>
                        <a:rPr lang="en-US" sz="9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Targeted Proficiency</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246" marR="61246" marT="0" marB="0">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948A54"/>
                    </a:solidFill>
                  </a:tcPr>
                </a:tc>
                <a:tc rowSpan="2">
                  <a:txBody>
                    <a:bodyPr/>
                    <a:lstStyle/>
                    <a:p>
                      <a:pPr marL="0" marR="0" algn="ctr">
                        <a:spcBef>
                          <a:spcPts val="0"/>
                        </a:spcBef>
                        <a:spcAft>
                          <a:spcPts val="0"/>
                        </a:spcAft>
                      </a:pPr>
                      <a:r>
                        <a:rPr lang="en-US" sz="9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Difference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246" marR="61246" marT="0" marB="0">
                    <a:lnL w="12700" cap="flat" cmpd="sng" algn="ctr">
                      <a:solidFill>
                        <a:srgbClr val="C4BC96"/>
                      </a:solidFill>
                      <a:prstDash val="solid"/>
                      <a:round/>
                      <a:headEnd type="none" w="med" len="med"/>
                      <a:tailEnd type="none" w="med" len="med"/>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948A54"/>
                    </a:solidFill>
                  </a:tcPr>
                </a:tc>
                <a:extLst>
                  <a:ext uri="{0D108BD9-81ED-4DB2-BD59-A6C34878D82A}">
                    <a16:rowId xmlns:a16="http://schemas.microsoft.com/office/drawing/2014/main" val="10000"/>
                  </a:ext>
                </a:extLst>
              </a:tr>
              <a:tr h="149712">
                <a:tc>
                  <a:txBody>
                    <a:bodyPr/>
                    <a:lstStyle/>
                    <a:p>
                      <a:pPr marL="0" marR="0">
                        <a:spcBef>
                          <a:spcPts val="0"/>
                        </a:spcBef>
                        <a:spcAft>
                          <a:spcPts val="0"/>
                        </a:spcAft>
                      </a:pPr>
                      <a:r>
                        <a:rPr lang="en-US" sz="1000" b="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 </a:t>
                      </a:r>
                      <a:r>
                        <a:rPr lang="en-US" sz="1000" dirty="0">
                          <a:solidFill>
                            <a:srgbClr val="CC9900"/>
                          </a:solidFill>
                          <a:effectLst/>
                          <a:latin typeface="Calibri" panose="020F0502020204030204" pitchFamily="34" charset="0"/>
                          <a:ea typeface="Calibri" panose="020F0502020204030204" pitchFamily="34" charset="0"/>
                          <a:cs typeface="Times New Roman" panose="02020603050405020304" pitchFamily="18" charset="0"/>
                        </a:rPr>
                        <a:t>General and Technical Competencies </a:t>
                      </a:r>
                      <a:r>
                        <a:rPr lang="en-US" sz="800" baseline="30000" dirty="0">
                          <a:solidFill>
                            <a:srgbClr val="CC9900"/>
                          </a:solidFill>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246" marR="61246" marT="0" marB="0">
                    <a:lnL>
                      <a:noFill/>
                    </a:lnL>
                    <a:lnR w="12700" cap="flat" cmpd="sng" algn="ctr">
                      <a:solidFill>
                        <a:srgbClr val="C4BC96"/>
                      </a:solidFill>
                      <a:prstDash val="solid"/>
                      <a:round/>
                      <a:headEnd type="none" w="med" len="med"/>
                      <a:tailEnd type="none" w="med" len="med"/>
                    </a:lnR>
                    <a:lnT>
                      <a:noFill/>
                    </a:lnT>
                    <a:lnB w="12700" cap="flat" cmpd="sng" algn="ctr">
                      <a:solidFill>
                        <a:srgbClr val="C4BC96"/>
                      </a:solidFill>
                      <a:prstDash val="solid"/>
                      <a:round/>
                      <a:headEnd type="none" w="med" len="med"/>
                      <a:tailEnd type="none" w="med" len="med"/>
                    </a:lnB>
                  </a:tcPr>
                </a:tc>
                <a:tc>
                  <a:txBody>
                    <a:bodyPr/>
                    <a:lstStyle/>
                    <a:p>
                      <a:pPr marL="0" marR="0" algn="ctr">
                        <a:spcBef>
                          <a:spcPts val="0"/>
                        </a:spcBef>
                        <a:spcAft>
                          <a:spcPts val="0"/>
                        </a:spcAft>
                      </a:pPr>
                      <a:r>
                        <a:rPr lang="en-US" sz="9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Supervisor</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246" marR="61246" marT="0" marB="0">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948A54"/>
                    </a:solidFill>
                  </a:tcPr>
                </a:tc>
                <a:tc>
                  <a:txBody>
                    <a:bodyPr/>
                    <a:lstStyle/>
                    <a:p>
                      <a:pPr marL="0" marR="0" algn="ctr">
                        <a:spcBef>
                          <a:spcPts val="0"/>
                        </a:spcBef>
                        <a:spcAft>
                          <a:spcPts val="0"/>
                        </a:spcAft>
                      </a:pPr>
                      <a:r>
                        <a:rPr lang="en-US" sz="9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Self</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246" marR="61246" marT="0" marB="0">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948A54"/>
                    </a:solidFill>
                  </a:tcPr>
                </a:tc>
                <a:tc>
                  <a:txBody>
                    <a:bodyPr/>
                    <a:lstStyle/>
                    <a:p>
                      <a:pPr marL="0" marR="0" algn="ctr">
                        <a:spcBef>
                          <a:spcPts val="0"/>
                        </a:spcBef>
                        <a:spcAft>
                          <a:spcPts val="0"/>
                        </a:spcAft>
                      </a:pPr>
                      <a:r>
                        <a:rPr lang="en-US" sz="9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Average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246" marR="61246" marT="0" marB="0">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948A54"/>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1"/>
                  </a:ext>
                </a:extLst>
              </a:tr>
              <a:tr h="136101">
                <a:tc gridSpan="6">
                  <a:txBody>
                    <a:bodyPr/>
                    <a:lstStyle/>
                    <a:p>
                      <a:pPr marL="0" marR="0">
                        <a:spcBef>
                          <a:spcPts val="0"/>
                        </a:spcBef>
                        <a:spcAft>
                          <a:spcPts val="0"/>
                        </a:spcAft>
                      </a:pPr>
                      <a:r>
                        <a:rPr lang="en-US" sz="9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General </a:t>
                      </a:r>
                      <a:r>
                        <a:rPr lang="en-US" sz="900">
                          <a:solidFill>
                            <a:srgbClr val="FFFFFF"/>
                          </a:solidFill>
                          <a:effectLst/>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246" marR="61246" marT="0" marB="0">
                    <a:lnL>
                      <a:noFill/>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31849B"/>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408304">
                <a:tc>
                  <a:txBody>
                    <a:bodyPr/>
                    <a:lstStyle/>
                    <a:p>
                      <a:pPr marL="0" marR="0" lvl="0" indent="0" algn="l" defTabSz="914400" rtl="0" eaLnBrk="1" fontAlgn="auto" latinLnBrk="0" hangingPunct="1">
                        <a:lnSpc>
                          <a:spcPct val="100000"/>
                        </a:lnSpc>
                        <a:spcBef>
                          <a:spcPts val="500"/>
                        </a:spcBef>
                        <a:spcAft>
                          <a:spcPts val="500"/>
                        </a:spcAft>
                        <a:buClrTx/>
                        <a:buSzTx/>
                        <a:buFontTx/>
                        <a:buNone/>
                        <a:tabLst/>
                        <a:defRPr/>
                      </a:pPr>
                      <a:r>
                        <a:rPr kumimoji="0" lang="en-US" sz="900" b="1" i="0" u="none" strike="noStrike" kern="1200" cap="none" spc="0" normalizeH="0" baseline="0" noProof="0" dirty="0">
                          <a:ln>
                            <a:noFill/>
                          </a:ln>
                          <a:solidFill>
                            <a:prstClr val="black">
                              <a:lumMod val="75000"/>
                              <a:lumOff val="25000"/>
                            </a:prstClr>
                          </a:solidFill>
                          <a:effectLst/>
                          <a:uLnTx/>
                          <a:uFillTx/>
                          <a:latin typeface="Calibri" panose="020F0502020204030204" pitchFamily="34" charset="0"/>
                          <a:ea typeface="Calibri" panose="020F0502020204030204" pitchFamily="34" charset="0"/>
                          <a:cs typeface="Times New Roman" panose="02020603050405020304" pitchFamily="18" charset="0"/>
                        </a:rPr>
                        <a:t>Oral Communication (*)</a:t>
                      </a:r>
                      <a:r>
                        <a:rPr kumimoji="0" lang="en-US" sz="900" b="0" i="0" u="none" strike="noStrike" kern="1200" cap="none" spc="0" normalizeH="0" baseline="0" noProof="0" dirty="0">
                          <a:ln>
                            <a:noFill/>
                          </a:ln>
                          <a:solidFill>
                            <a:prstClr val="black">
                              <a:lumMod val="75000"/>
                              <a:lumOff val="25000"/>
                            </a:prstClr>
                          </a:solidFill>
                          <a:effectLst/>
                          <a:uLnTx/>
                          <a:uFillTx/>
                          <a:latin typeface="Calibri" panose="020F0502020204030204" pitchFamily="34" charset="0"/>
                          <a:ea typeface="Calibri" panose="020F0502020204030204" pitchFamily="34" charset="0"/>
                          <a:cs typeface="Times New Roman" panose="02020603050405020304" pitchFamily="18" charset="0"/>
                        </a:rPr>
                        <a:t> - Expresses information (for example, ideas or facts) to individuals or groups effectively, taking into account the audience and nature of the information (for example, technical, sensitive, controversial); makes clear and convincing oral presentations; listens to others, attends to nonverbal cues, and responds appropriately.</a:t>
                      </a:r>
                      <a:endParaRPr kumimoji="0" lang="en-US" sz="900" b="0" i="0" u="none" strike="noStrike" kern="1200" cap="none" spc="0" normalizeH="0" baseline="0" noProof="0" dirty="0">
                        <a:ln>
                          <a:noFill/>
                        </a:ln>
                        <a:solidFill>
                          <a:prstClr val="black">
                            <a:lumMod val="75000"/>
                            <a:lumOff val="25000"/>
                          </a:prstClr>
                        </a:solidFill>
                        <a:effectLst/>
                        <a:uLnTx/>
                        <a:uFillTx/>
                        <a:latin typeface="+mn-lt"/>
                        <a:ea typeface="Calibri"/>
                        <a:cs typeface="Times New Roman"/>
                      </a:endParaRPr>
                    </a:p>
                  </a:txBody>
                  <a:tcPr marL="61246" marR="61246" marT="0" marB="0">
                    <a:lnL>
                      <a:noFill/>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80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Intermediate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246" marR="61246"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80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Advanced</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246" marR="61246"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lgn="ctr">
                        <a:spcBef>
                          <a:spcPts val="0"/>
                        </a:spcBef>
                        <a:spcAft>
                          <a:spcPts val="0"/>
                        </a:spcAft>
                      </a:pPr>
                      <a:r>
                        <a:rPr lang="en-US" sz="900" b="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3.5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800" b="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Intermediate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246" marR="61246"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lgn="ctr">
                        <a:spcBef>
                          <a:spcPts val="0"/>
                        </a:spcBef>
                        <a:spcAft>
                          <a:spcPts val="0"/>
                        </a:spcAft>
                      </a:pPr>
                      <a:r>
                        <a:rPr lang="en-US" sz="900" b="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3</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800" b="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Intermediate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246" marR="61246"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lgn="ctr">
                        <a:spcBef>
                          <a:spcPts val="0"/>
                        </a:spcBef>
                        <a:spcAft>
                          <a:spcPts val="0"/>
                        </a:spcAft>
                      </a:pPr>
                      <a:r>
                        <a:rPr lang="en-US" sz="900" b="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+0.5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246" marR="61246" marT="0" marB="0" anchor="ctr">
                    <a:lnL w="12700" cap="flat" cmpd="sng" algn="ctr">
                      <a:solidFill>
                        <a:srgbClr val="C4BC96"/>
                      </a:solidFill>
                      <a:prstDash val="solid"/>
                      <a:round/>
                      <a:headEnd type="none" w="med" len="med"/>
                      <a:tailEnd type="none" w="med" len="med"/>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EEECE1"/>
                    </a:solidFill>
                  </a:tcPr>
                </a:tc>
                <a:extLst>
                  <a:ext uri="{0D108BD9-81ED-4DB2-BD59-A6C34878D82A}">
                    <a16:rowId xmlns:a16="http://schemas.microsoft.com/office/drawing/2014/main" val="10003"/>
                  </a:ext>
                </a:extLst>
              </a:tr>
              <a:tr h="136101">
                <a:tc gridSpan="6">
                  <a:txBody>
                    <a:bodyPr/>
                    <a:lstStyle/>
                    <a:p>
                      <a:pPr marL="0" marR="0">
                        <a:spcBef>
                          <a:spcPts val="0"/>
                        </a:spcBef>
                        <a:spcAft>
                          <a:spcPts val="0"/>
                        </a:spcAft>
                      </a:pPr>
                      <a:r>
                        <a:rPr lang="en-US" sz="9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Technical </a:t>
                      </a:r>
                      <a:r>
                        <a:rPr lang="en-US" sz="9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246" marR="61246" marT="0" marB="0">
                    <a:lnL>
                      <a:noFill/>
                    </a:lnL>
                    <a:lnR w="12700" cap="flat" cmpd="sng" algn="ctr">
                      <a:no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31849B"/>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4"/>
                  </a:ext>
                </a:extLst>
              </a:tr>
              <a:tr h="408304">
                <a:tc>
                  <a:txBody>
                    <a:bodyPr/>
                    <a:lstStyle/>
                    <a:p>
                      <a:pPr marL="0" marR="0">
                        <a:spcBef>
                          <a:spcPts val="600"/>
                        </a:spcBef>
                        <a:spcAft>
                          <a:spcPts val="600"/>
                        </a:spcAft>
                      </a:pPr>
                      <a:r>
                        <a:rPr lang="en-US" sz="900" b="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Workforce Planning</a:t>
                      </a:r>
                      <a:r>
                        <a:rPr lang="en-US" sz="900"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 - Knowledge of HR concepts, principles, and practices related to determining workload projections and current and future competency gaps to align human capital with organizational goals.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246" marR="61246" marT="0" marB="0">
                    <a:lnL>
                      <a:noFill/>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2</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800"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Basic</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246" marR="61246"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3</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800"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Intermediate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246" marR="61246"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lgn="ctr">
                        <a:spcBef>
                          <a:spcPts val="0"/>
                        </a:spcBef>
                        <a:spcAft>
                          <a:spcPts val="0"/>
                        </a:spcAft>
                      </a:pPr>
                      <a:r>
                        <a:rPr lang="en-US" sz="900" b="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2.5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800" b="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Basic</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246" marR="61246"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lgn="ctr">
                        <a:spcBef>
                          <a:spcPts val="0"/>
                        </a:spcBef>
                        <a:spcAft>
                          <a:spcPts val="0"/>
                        </a:spcAft>
                      </a:pPr>
                      <a:r>
                        <a:rPr lang="en-US" sz="900" b="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3</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800" b="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Intermediate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246" marR="61246"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lgn="ctr">
                        <a:spcBef>
                          <a:spcPts val="0"/>
                        </a:spcBef>
                        <a:spcAft>
                          <a:spcPts val="0"/>
                        </a:spcAft>
                      </a:pPr>
                      <a:r>
                        <a:rPr lang="en-US" sz="900" b="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-0.5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246" marR="61246" marT="0" marB="0" anchor="ctr">
                    <a:lnL w="12700" cap="flat" cmpd="sng" algn="ctr">
                      <a:solidFill>
                        <a:srgbClr val="C4BC96"/>
                      </a:solidFill>
                      <a:prstDash val="solid"/>
                      <a:round/>
                      <a:headEnd type="none" w="med" len="med"/>
                      <a:tailEnd type="none" w="med" len="med"/>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EEECE1"/>
                    </a:solidFill>
                  </a:tcPr>
                </a:tc>
                <a:extLst>
                  <a:ext uri="{0D108BD9-81ED-4DB2-BD59-A6C34878D82A}">
                    <a16:rowId xmlns:a16="http://schemas.microsoft.com/office/drawing/2014/main" val="10005"/>
                  </a:ext>
                </a:extLst>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927059385"/>
              </p:ext>
            </p:extLst>
          </p:nvPr>
        </p:nvGraphicFramePr>
        <p:xfrm>
          <a:off x="457197" y="4972559"/>
          <a:ext cx="8229601" cy="1092960"/>
        </p:xfrm>
        <a:graphic>
          <a:graphicData uri="http://schemas.openxmlformats.org/drawingml/2006/table">
            <a:tbl>
              <a:tblPr firstRow="1" firstCol="1" bandRow="1"/>
              <a:tblGrid>
                <a:gridCol w="6199987">
                  <a:extLst>
                    <a:ext uri="{9D8B030D-6E8A-4147-A177-3AD203B41FA5}">
                      <a16:colId xmlns:a16="http://schemas.microsoft.com/office/drawing/2014/main" val="20000"/>
                    </a:ext>
                  </a:extLst>
                </a:gridCol>
                <a:gridCol w="676538">
                  <a:extLst>
                    <a:ext uri="{9D8B030D-6E8A-4147-A177-3AD203B41FA5}">
                      <a16:colId xmlns:a16="http://schemas.microsoft.com/office/drawing/2014/main" val="20001"/>
                    </a:ext>
                  </a:extLst>
                </a:gridCol>
                <a:gridCol w="676538">
                  <a:extLst>
                    <a:ext uri="{9D8B030D-6E8A-4147-A177-3AD203B41FA5}">
                      <a16:colId xmlns:a16="http://schemas.microsoft.com/office/drawing/2014/main" val="20002"/>
                    </a:ext>
                  </a:extLst>
                </a:gridCol>
                <a:gridCol w="676538">
                  <a:extLst>
                    <a:ext uri="{9D8B030D-6E8A-4147-A177-3AD203B41FA5}">
                      <a16:colId xmlns:a16="http://schemas.microsoft.com/office/drawing/2014/main" val="20003"/>
                    </a:ext>
                  </a:extLst>
                </a:gridCol>
              </a:tblGrid>
              <a:tr h="149712">
                <a:tc>
                  <a:txBody>
                    <a:bodyPr/>
                    <a:lstStyle/>
                    <a:p>
                      <a:pPr marL="0" marR="0" algn="ctr">
                        <a:spcBef>
                          <a:spcPts val="0"/>
                        </a:spcBef>
                        <a:spcAft>
                          <a:spcPts val="0"/>
                        </a:spcAft>
                      </a:pPr>
                      <a:r>
                        <a:rPr lang="en-US" sz="9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Supervisor</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9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Self</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246" marR="61246" marT="0" marB="0">
                    <a:lnL>
                      <a:noFill/>
                    </a:lnL>
                    <a:lnR w="12700" cap="flat" cmpd="sng" algn="ctr">
                      <a:solidFill>
                        <a:srgbClr val="C4BC96"/>
                      </a:solidFill>
                      <a:prstDash val="solid"/>
                      <a:round/>
                      <a:headEnd type="none" w="med" len="med"/>
                      <a:tailEnd type="none" w="med" len="med"/>
                    </a:lnR>
                    <a:lnT>
                      <a:noFill/>
                    </a:lnT>
                    <a:lnB w="12700" cap="flat" cmpd="sng" algn="ctr">
                      <a:solidFill>
                        <a:srgbClr val="C4BC96"/>
                      </a:solidFill>
                      <a:prstDash val="solid"/>
                      <a:round/>
                      <a:headEnd type="none" w="med" len="med"/>
                      <a:tailEnd type="none" w="med" len="med"/>
                    </a:lnB>
                  </a:tcPr>
                </a:tc>
                <a:tc>
                  <a:txBody>
                    <a:bodyPr/>
                    <a:lstStyle/>
                    <a:p>
                      <a:pPr marL="0" marR="0" algn="ctr">
                        <a:spcBef>
                          <a:spcPts val="0"/>
                        </a:spcBef>
                        <a:spcAft>
                          <a:spcPts val="0"/>
                        </a:spcAft>
                      </a:pPr>
                      <a:r>
                        <a:rPr lang="en-US" sz="9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Current Proficiency</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246" marR="61246" marT="0" marB="0">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948A54"/>
                    </a:solidFill>
                  </a:tcPr>
                </a:tc>
                <a:tc>
                  <a:txBody>
                    <a:bodyPr/>
                    <a:lstStyle/>
                    <a:p>
                      <a:pPr marL="0" marR="0" algn="ctr">
                        <a:spcBef>
                          <a:spcPts val="0"/>
                        </a:spcBef>
                        <a:spcAft>
                          <a:spcPts val="0"/>
                        </a:spcAft>
                      </a:pPr>
                      <a:r>
                        <a:rPr lang="en-US" sz="9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Desired Proficiency</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246" marR="61246" marT="0" marB="0">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948A54"/>
                    </a:solidFill>
                  </a:tcPr>
                </a:tc>
                <a:tc>
                  <a:txBody>
                    <a:bodyPr/>
                    <a:lstStyle/>
                    <a:p>
                      <a:pPr marL="0" marR="0" algn="ctr">
                        <a:spcBef>
                          <a:spcPts val="0"/>
                        </a:spcBef>
                        <a:spcAft>
                          <a:spcPts val="0"/>
                        </a:spcAft>
                      </a:pPr>
                      <a:r>
                        <a:rPr lang="en-US" sz="9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Difference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246" marR="61246" marT="0" marB="0">
                    <a:lnL w="12700" cap="flat" cmpd="sng" algn="ctr">
                      <a:solidFill>
                        <a:srgbClr val="C4BC96"/>
                      </a:solidFill>
                      <a:prstDash val="solid"/>
                      <a:round/>
                      <a:headEnd type="none" w="med" len="med"/>
                      <a:tailEnd type="none" w="med" len="med"/>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948A54"/>
                    </a:solidFill>
                  </a:tcPr>
                </a:tc>
                <a:extLst>
                  <a:ext uri="{0D108BD9-81ED-4DB2-BD59-A6C34878D82A}">
                    <a16:rowId xmlns:a16="http://schemas.microsoft.com/office/drawing/2014/main" val="10000"/>
                  </a:ext>
                </a:extLst>
              </a:tr>
              <a:tr h="136101">
                <a:tc gridSpan="4">
                  <a:txBody>
                    <a:bodyPr/>
                    <a:lstStyle/>
                    <a:p>
                      <a:pPr marL="0" marR="0">
                        <a:spcBef>
                          <a:spcPts val="0"/>
                        </a:spcBef>
                        <a:spcAft>
                          <a:spcPts val="0"/>
                        </a:spcAft>
                      </a:pPr>
                      <a:r>
                        <a:rPr lang="en-US" sz="9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Included in My Position </a:t>
                      </a:r>
                      <a:r>
                        <a:rPr lang="en-US" sz="9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246" marR="61246" marT="0" marB="0">
                    <a:lnL>
                      <a:noFill/>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31849B"/>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330961">
                <a:tc>
                  <a:txBody>
                    <a:bodyPr/>
                    <a:lstStyle/>
                    <a:p>
                      <a:pPr marL="0" marR="0">
                        <a:spcBef>
                          <a:spcPts val="600"/>
                        </a:spcBef>
                        <a:spcAft>
                          <a:spcPts val="600"/>
                        </a:spcAft>
                      </a:pPr>
                      <a:r>
                        <a:rPr lang="en-US" sz="900" b="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Workforce Planning</a:t>
                      </a:r>
                      <a:r>
                        <a:rPr lang="en-US" sz="900"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 - Knowledge of HR concepts, principles, and practices related to determining workload projections and current and future competency gaps to align human capital with organizational goals.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246" marR="61246" marT="0" marB="0" anchor="ctr">
                    <a:lnL>
                      <a:noFill/>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lgn="ctr">
                        <a:spcBef>
                          <a:spcPts val="0"/>
                        </a:spcBef>
                        <a:spcAft>
                          <a:spcPts val="0"/>
                        </a:spcAft>
                      </a:pPr>
                      <a:r>
                        <a:rPr lang="en-US" sz="900" b="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2.5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800" b="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Basic</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246" marR="61246"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lgn="ctr">
                        <a:spcBef>
                          <a:spcPts val="0"/>
                        </a:spcBef>
                        <a:spcAft>
                          <a:spcPts val="0"/>
                        </a:spcAft>
                      </a:pPr>
                      <a:r>
                        <a:rPr lang="en-US" sz="900" b="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4</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800" b="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Advanced</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246" marR="61246"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lgn="ctr">
                        <a:spcBef>
                          <a:spcPts val="0"/>
                        </a:spcBef>
                        <a:spcAft>
                          <a:spcPts val="0"/>
                        </a:spcAft>
                      </a:pPr>
                      <a:r>
                        <a:rPr lang="en-US" sz="900" b="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-1.5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246" marR="61246" marT="0" marB="0" anchor="ctr">
                    <a:lnL w="12700" cap="flat" cmpd="sng" algn="ctr">
                      <a:solidFill>
                        <a:srgbClr val="C4BC96"/>
                      </a:solidFill>
                      <a:prstDash val="solid"/>
                      <a:round/>
                      <a:headEnd type="none" w="med" len="med"/>
                      <a:tailEnd type="none" w="med" len="med"/>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EEECE1"/>
                    </a:solidFill>
                  </a:tcPr>
                </a:tc>
                <a:extLst>
                  <a:ext uri="{0D108BD9-81ED-4DB2-BD59-A6C34878D82A}">
                    <a16:rowId xmlns:a16="http://schemas.microsoft.com/office/drawing/2014/main" val="10002"/>
                  </a:ext>
                </a:extLst>
              </a:tr>
              <a:tr h="136101">
                <a:tc gridSpan="4">
                  <a:txBody>
                    <a:bodyPr/>
                    <a:lstStyle/>
                    <a:p>
                      <a:pPr marL="0" marR="0">
                        <a:spcBef>
                          <a:spcPts val="0"/>
                        </a:spcBef>
                        <a:spcAft>
                          <a:spcPts val="0"/>
                        </a:spcAft>
                      </a:pPr>
                      <a:r>
                        <a:rPr lang="en-US" sz="9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Not</a:t>
                      </a:r>
                      <a:r>
                        <a:rPr lang="en-US" sz="900" b="1" baseline="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Included in My Position</a:t>
                      </a:r>
                      <a:r>
                        <a:rPr lang="en-US" sz="9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9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246" marR="61246" marT="0" marB="0">
                    <a:lnL>
                      <a:noFill/>
                    </a:lnL>
                    <a:lnR w="12700" cap="flat" cmpd="sng" algn="ctr">
                      <a:no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31849B"/>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3"/>
                  </a:ext>
                </a:extLst>
              </a:tr>
              <a:tr h="213359">
                <a:tc gridSpan="4">
                  <a:txBody>
                    <a:bodyPr/>
                    <a:lstStyle/>
                    <a:p>
                      <a:pPr marL="0" marR="0">
                        <a:spcBef>
                          <a:spcPts val="600"/>
                        </a:spcBef>
                        <a:spcAft>
                          <a:spcPts val="600"/>
                        </a:spcAft>
                      </a:pPr>
                      <a:r>
                        <a:rPr lang="en-US" sz="900" b="0" i="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None</a:t>
                      </a:r>
                      <a:endParaRPr lang="en-US" sz="1000" b="0" i="1" dirty="0">
                        <a:effectLst/>
                        <a:latin typeface="Calibri" panose="020F0502020204030204" pitchFamily="34" charset="0"/>
                        <a:ea typeface="Calibri" panose="020F0502020204030204" pitchFamily="34" charset="0"/>
                        <a:cs typeface="Times New Roman" panose="02020603050405020304" pitchFamily="18" charset="0"/>
                      </a:endParaRPr>
                    </a:p>
                  </a:txBody>
                  <a:tcPr marL="61246" marR="61246" marT="0" marB="0" anchor="ctr">
                    <a:lnL>
                      <a:noFill/>
                    </a:lnL>
                    <a:lnR w="12700" cap="flat" cmpd="sng" algn="ctr">
                      <a:no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246" marR="61246"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246" marR="61246"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246" marR="61246" marT="0" marB="0" anchor="ctr">
                    <a:lnL w="12700" cap="flat" cmpd="sng" algn="ctr">
                      <a:solidFill>
                        <a:srgbClr val="C4BC96"/>
                      </a:solidFill>
                      <a:prstDash val="solid"/>
                      <a:round/>
                      <a:headEnd type="none" w="med" len="med"/>
                      <a:tailEnd type="none" w="med" len="med"/>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EEECE1"/>
                    </a:solidFill>
                  </a:tcPr>
                </a:tc>
                <a:extLst>
                  <a:ext uri="{0D108BD9-81ED-4DB2-BD59-A6C34878D82A}">
                    <a16:rowId xmlns:a16="http://schemas.microsoft.com/office/drawing/2014/main" val="10004"/>
                  </a:ext>
                </a:extLst>
              </a:tr>
            </a:tbl>
          </a:graphicData>
        </a:graphic>
      </p:graphicFrame>
      <p:sp>
        <p:nvSpPr>
          <p:cNvPr id="19" name="Text Box 1"/>
          <p:cNvSpPr txBox="1"/>
          <p:nvPr/>
        </p:nvSpPr>
        <p:spPr>
          <a:xfrm>
            <a:off x="7848600" y="593986"/>
            <a:ext cx="924560" cy="36576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100">
                <a:effectLst/>
                <a:ea typeface="Calibri" panose="020F0502020204030204" pitchFamily="34" charset="0"/>
                <a:cs typeface="Times New Roman" panose="02020603050405020304" pitchFamily="18" charset="0"/>
                <a:sym typeface="Wingdings 2" panose="05020102010507070707" pitchFamily="18" charset="2"/>
              </a:rPr>
              <a:t></a:t>
            </a:r>
            <a:r>
              <a:rPr lang="en-US" sz="1100">
                <a:effectLst/>
                <a:ea typeface="Calibri" panose="020F0502020204030204" pitchFamily="34" charset="0"/>
                <a:cs typeface="Times New Roman" panose="02020603050405020304" pitchFamily="18" charset="0"/>
              </a:rPr>
              <a:t> </a:t>
            </a:r>
            <a:r>
              <a:rPr lang="en-US" sz="1100" u="sng">
                <a:effectLst/>
                <a:ea typeface="Calibri" panose="020F0502020204030204" pitchFamily="34" charset="0"/>
                <a:cs typeface="Times New Roman" panose="02020603050405020304" pitchFamily="18" charset="0"/>
              </a:rPr>
              <a:t>Print Page</a:t>
            </a:r>
            <a:endParaRPr lang="en-US" sz="110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10315782"/>
      </p:ext>
    </p:extLst>
  </p:cSld>
  <p:clrMapOvr>
    <a:masterClrMapping/>
  </p:clrMapOvr>
  <p:transition spd="slow">
    <p:push/>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Supervisor</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08960" y="1478280"/>
            <a:ext cx="2926080" cy="3901440"/>
          </a:xfrm>
          <a:prstGeom prst="rect">
            <a:avLst/>
          </a:prstGeom>
        </p:spPr>
      </p:pic>
    </p:spTree>
    <p:extLst>
      <p:ext uri="{BB962C8B-B14F-4D97-AF65-F5344CB8AC3E}">
        <p14:creationId xmlns:p14="http://schemas.microsoft.com/office/powerpoint/2010/main" val="35758692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l="3891" r="3689"/>
          <a:stretch/>
        </p:blipFill>
        <p:spPr>
          <a:xfrm>
            <a:off x="1193800" y="228600"/>
            <a:ext cx="6756400" cy="6400800"/>
          </a:xfrm>
          <a:prstGeom prst="rect">
            <a:avLst/>
          </a:prstGeom>
        </p:spPr>
      </p:pic>
      <p:sp>
        <p:nvSpPr>
          <p:cNvPr id="6" name="TextBox 5"/>
          <p:cNvSpPr txBox="1"/>
          <p:nvPr/>
        </p:nvSpPr>
        <p:spPr>
          <a:xfrm>
            <a:off x="2286000" y="2282875"/>
            <a:ext cx="4724400" cy="646331"/>
          </a:xfrm>
          <a:prstGeom prst="rect">
            <a:avLst/>
          </a:prstGeom>
          <a:gradFill flip="none" rotWithShape="1">
            <a:gsLst>
              <a:gs pos="0">
                <a:srgbClr val="0096EB"/>
              </a:gs>
              <a:gs pos="100000">
                <a:srgbClr val="015EA4"/>
              </a:gs>
            </a:gsLst>
            <a:lin ang="0" scaled="1"/>
            <a:tileRect/>
          </a:gradFill>
        </p:spPr>
        <p:txBody>
          <a:bodyPr wrap="square" rtlCol="0" anchor="ctr" anchorCtr="0">
            <a:spAutoFit/>
          </a:bodyPr>
          <a:lstStyle/>
          <a:p>
            <a:r>
              <a:rPr lang="en-US" b="1" dirty="0">
                <a:solidFill>
                  <a:schemeClr val="bg1"/>
                </a:solidFill>
              </a:rPr>
              <a:t>Goofy Goof has submitted his competency assessment.  Login to view the results.</a:t>
            </a:r>
          </a:p>
        </p:txBody>
      </p:sp>
    </p:spTree>
    <p:extLst>
      <p:ext uri="{BB962C8B-B14F-4D97-AF65-F5344CB8AC3E}">
        <p14:creationId xmlns:p14="http://schemas.microsoft.com/office/powerpoint/2010/main" val="33758998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37160" y="228600"/>
            <a:ext cx="8869680" cy="261610"/>
          </a:xfrm>
          <a:prstGeom prst="rect">
            <a:avLst/>
          </a:prstGeom>
          <a:solidFill>
            <a:schemeClr val="tx1">
              <a:lumMod val="85000"/>
              <a:lumOff val="15000"/>
            </a:schemeClr>
          </a:solidFill>
        </p:spPr>
        <p:txBody>
          <a:bodyPr wrap="square" rtlCol="0">
            <a:spAutoFit/>
          </a:bodyPr>
          <a:lstStyle/>
          <a:p>
            <a:pPr>
              <a:tabLst>
                <a:tab pos="3138488" algn="l"/>
              </a:tabLst>
            </a:pPr>
            <a:r>
              <a:rPr lang="en-US" sz="1100" b="1" dirty="0">
                <a:solidFill>
                  <a:srgbClr val="FFFFFF"/>
                </a:solidFill>
                <a:ea typeface="Calibri"/>
                <a:cs typeface="Times New Roman"/>
              </a:rPr>
              <a:t> Home				</a:t>
            </a:r>
            <a:r>
              <a:rPr lang="en-US" sz="1100" b="1" dirty="0">
                <a:solidFill>
                  <a:schemeClr val="bg1"/>
                </a:solidFill>
                <a:ea typeface="Calibri"/>
                <a:cs typeface="Times New Roman"/>
              </a:rPr>
              <a:t>	Help </a:t>
            </a:r>
            <a:r>
              <a:rPr lang="en-US" sz="1100" b="1" dirty="0">
                <a:solidFill>
                  <a:schemeClr val="bg1"/>
                </a:solidFill>
                <a:ea typeface="Calibri"/>
                <a:cs typeface="Times New Roman"/>
                <a:sym typeface="Wingdings 3"/>
              </a:rPr>
              <a:t>          Minnie Mouse – Sign Out</a:t>
            </a:r>
            <a:r>
              <a:rPr lang="en-US" sz="1100" b="1" dirty="0">
                <a:solidFill>
                  <a:srgbClr val="FFFFFF"/>
                </a:solidFill>
                <a:ea typeface="Calibri"/>
                <a:cs typeface="Times New Roman"/>
              </a:rPr>
              <a:t> </a:t>
            </a:r>
            <a:endParaRPr lang="en-US" sz="1100" u="sng" dirty="0"/>
          </a:p>
        </p:txBody>
      </p:sp>
      <p:sp>
        <p:nvSpPr>
          <p:cNvPr id="18" name="TextBox 17"/>
          <p:cNvSpPr txBox="1"/>
          <p:nvPr/>
        </p:nvSpPr>
        <p:spPr>
          <a:xfrm>
            <a:off x="228600" y="1600200"/>
            <a:ext cx="8686800" cy="3062377"/>
          </a:xfrm>
          <a:prstGeom prst="rect">
            <a:avLst/>
          </a:prstGeom>
          <a:noFill/>
        </p:spPr>
        <p:txBody>
          <a:bodyPr wrap="square" rtlCol="0">
            <a:spAutoFit/>
          </a:bodyPr>
          <a:lstStyle/>
          <a:p>
            <a:pPr>
              <a:tabLst>
                <a:tab pos="5429250" algn="l"/>
              </a:tabLst>
            </a:pPr>
            <a:r>
              <a:rPr lang="en-US" sz="1600" dirty="0">
                <a:solidFill>
                  <a:srgbClr val="CC9900"/>
                </a:solidFill>
                <a:ea typeface="Calibri"/>
                <a:cs typeface="Times New Roman"/>
              </a:rPr>
              <a:t>My Competencies </a:t>
            </a:r>
            <a:r>
              <a:rPr lang="en-US" sz="1600" dirty="0">
                <a:solidFill>
                  <a:srgbClr val="FFC000"/>
                </a:solidFill>
                <a:ea typeface="Calibri"/>
                <a:cs typeface="Times New Roman"/>
              </a:rPr>
              <a:t> </a:t>
            </a:r>
            <a:endParaRPr lang="en-US" sz="1600" dirty="0">
              <a:ea typeface="Calibri"/>
              <a:cs typeface="Times New Roman"/>
            </a:endParaRPr>
          </a:p>
          <a:p>
            <a:r>
              <a:rPr lang="en-US" sz="1200" i="1" dirty="0">
                <a:solidFill>
                  <a:schemeClr val="tx1">
                    <a:lumMod val="65000"/>
                    <a:lumOff val="35000"/>
                  </a:schemeClr>
                </a:solidFill>
                <a:ea typeface="Calibri"/>
                <a:cs typeface="Times New Roman"/>
              </a:rPr>
              <a:t>Your immediate supervisor has not submitted an assessment.  Send a request </a:t>
            </a:r>
            <a:r>
              <a:rPr lang="en-US" sz="1200" i="1" u="sng" dirty="0">
                <a:solidFill>
                  <a:srgbClr val="0070C0"/>
                </a:solidFill>
                <a:ea typeface="Calibri"/>
                <a:cs typeface="Times New Roman"/>
              </a:rPr>
              <a:t>here</a:t>
            </a:r>
            <a:r>
              <a:rPr lang="en-US" sz="1200" i="1" dirty="0">
                <a:solidFill>
                  <a:srgbClr val="7F7F7F"/>
                </a:solidFill>
                <a:ea typeface="Calibri"/>
                <a:cs typeface="Times New Roman"/>
              </a:rPr>
              <a:t>.</a:t>
            </a:r>
          </a:p>
          <a:p>
            <a:endParaRPr lang="en-US" sz="1200" i="1" dirty="0">
              <a:solidFill>
                <a:srgbClr val="7F7F7F"/>
              </a:solidFill>
              <a:ea typeface="Calibri"/>
              <a:cs typeface="Times New Roman"/>
            </a:endParaRPr>
          </a:p>
          <a:p>
            <a:pPr marL="457200" marR="0" algn="ctr">
              <a:spcBef>
                <a:spcPts val="0"/>
              </a:spcBef>
              <a:spcAft>
                <a:spcPts val="0"/>
              </a:spcAft>
            </a:pPr>
            <a:r>
              <a:rPr lang="en-US" sz="1200" i="1" dirty="0">
                <a:solidFill>
                  <a:srgbClr val="595959"/>
                </a:solidFill>
                <a:ea typeface="Calibri"/>
                <a:cs typeface="Times New Roman"/>
              </a:rPr>
              <a:t>No Results Available</a:t>
            </a:r>
            <a:endParaRPr lang="en-US" sz="1100" dirty="0">
              <a:ea typeface="Calibri"/>
              <a:cs typeface="Times New Roman"/>
            </a:endParaRPr>
          </a:p>
          <a:p>
            <a:r>
              <a:rPr lang="en-US" sz="1600" i="1" dirty="0">
                <a:solidFill>
                  <a:srgbClr val="7F7F7F"/>
                </a:solidFill>
                <a:ea typeface="Calibri"/>
                <a:cs typeface="Times New Roman"/>
              </a:rPr>
              <a:t> </a:t>
            </a:r>
            <a:endParaRPr lang="en-US" sz="1100" dirty="0">
              <a:ea typeface="Calibri"/>
              <a:cs typeface="Times New Roman"/>
            </a:endParaRPr>
          </a:p>
          <a:p>
            <a:r>
              <a:rPr lang="en-US" sz="1600" dirty="0">
                <a:solidFill>
                  <a:srgbClr val="CC9900"/>
                </a:solidFill>
                <a:ea typeface="Calibri"/>
                <a:cs typeface="Times New Roman"/>
              </a:rPr>
              <a:t>My Team’s Competencies </a:t>
            </a:r>
            <a:r>
              <a:rPr lang="en-US" sz="1600" dirty="0">
                <a:solidFill>
                  <a:srgbClr val="FFC000"/>
                </a:solidFill>
                <a:ea typeface="Calibri"/>
                <a:cs typeface="Times New Roman"/>
              </a:rPr>
              <a:t> </a:t>
            </a:r>
            <a:endParaRPr lang="en-US" sz="1600" dirty="0">
              <a:solidFill>
                <a:prstClr val="black"/>
              </a:solidFill>
              <a:ea typeface="Calibri"/>
              <a:cs typeface="Times New Roman"/>
            </a:endParaRPr>
          </a:p>
          <a:p>
            <a:pPr lvl="0"/>
            <a:r>
              <a:rPr lang="en-US" sz="1200" dirty="0">
                <a:solidFill>
                  <a:prstClr val="black">
                    <a:lumMod val="65000"/>
                    <a:lumOff val="35000"/>
                  </a:prstClr>
                </a:solidFill>
                <a:ea typeface="Calibri"/>
                <a:cs typeface="Times New Roman"/>
              </a:rPr>
              <a:t>Direct Reports:  2</a:t>
            </a:r>
          </a:p>
          <a:p>
            <a:pPr lvl="0"/>
            <a:endParaRPr lang="en-US" sz="1200" dirty="0">
              <a:solidFill>
                <a:prstClr val="black">
                  <a:lumMod val="65000"/>
                  <a:lumOff val="35000"/>
                </a:prstClr>
              </a:solidFill>
              <a:ea typeface="Calibri"/>
              <a:cs typeface="Times New Roman"/>
            </a:endParaRPr>
          </a:p>
          <a:p>
            <a:pPr lvl="0"/>
            <a:endParaRPr lang="en-US" sz="300" dirty="0">
              <a:solidFill>
                <a:prstClr val="black">
                  <a:lumMod val="65000"/>
                  <a:lumOff val="35000"/>
                </a:prstClr>
              </a:solidFill>
              <a:ea typeface="Calibri"/>
              <a:cs typeface="Times New Roman"/>
            </a:endParaRPr>
          </a:p>
          <a:p>
            <a:pPr lvl="0"/>
            <a:endParaRPr lang="en-US" sz="1200" dirty="0">
              <a:solidFill>
                <a:prstClr val="black">
                  <a:lumMod val="65000"/>
                  <a:lumOff val="35000"/>
                </a:prstClr>
              </a:solidFill>
              <a:ea typeface="Calibri"/>
              <a:cs typeface="Times New Roman"/>
            </a:endParaRPr>
          </a:p>
          <a:p>
            <a:pPr lvl="0"/>
            <a:endParaRPr lang="en-US" sz="1200" dirty="0">
              <a:solidFill>
                <a:prstClr val="black">
                  <a:lumMod val="65000"/>
                  <a:lumOff val="35000"/>
                </a:prstClr>
              </a:solidFill>
              <a:ea typeface="Calibri"/>
              <a:cs typeface="Times New Roman"/>
            </a:endParaRPr>
          </a:p>
          <a:p>
            <a:pPr lvl="0"/>
            <a:endParaRPr lang="en-US" sz="1200" dirty="0">
              <a:solidFill>
                <a:prstClr val="black">
                  <a:lumMod val="65000"/>
                  <a:lumOff val="35000"/>
                </a:prstClr>
              </a:solidFill>
              <a:ea typeface="Calibri"/>
              <a:cs typeface="Times New Roman"/>
            </a:endParaRPr>
          </a:p>
          <a:p>
            <a:pPr lvl="0"/>
            <a:endParaRPr lang="en-US" sz="1200" dirty="0">
              <a:solidFill>
                <a:prstClr val="black">
                  <a:lumMod val="65000"/>
                  <a:lumOff val="35000"/>
                </a:prstClr>
              </a:solidFill>
              <a:ea typeface="Calibri"/>
              <a:cs typeface="Times New Roman"/>
            </a:endParaRPr>
          </a:p>
          <a:p>
            <a:pPr algn="r"/>
            <a:endParaRPr lang="en-US" sz="1200" dirty="0">
              <a:solidFill>
                <a:prstClr val="black">
                  <a:lumMod val="65000"/>
                  <a:lumOff val="35000"/>
                </a:prstClr>
              </a:solidFill>
              <a:cs typeface="Times New Roman"/>
              <a:sym typeface="Wingdings" panose="05000000000000000000" pitchFamily="2" charset="2"/>
            </a:endParaRPr>
          </a:p>
          <a:p>
            <a:pPr>
              <a:tabLst>
                <a:tab pos="7145338" algn="l"/>
              </a:tabLst>
            </a:pPr>
            <a:r>
              <a:rPr lang="en-US" sz="1000" dirty="0">
                <a:solidFill>
                  <a:prstClr val="black">
                    <a:lumMod val="65000"/>
                    <a:lumOff val="35000"/>
                  </a:prstClr>
                </a:solidFill>
                <a:cs typeface="Times New Roman"/>
                <a:sym typeface="Wingdings" panose="05000000000000000000" pitchFamily="2" charset="2"/>
              </a:rPr>
              <a:t>	</a:t>
            </a:r>
            <a:r>
              <a:rPr lang="en-US" sz="1000" dirty="0">
                <a:sym typeface="Wingdings" panose="05000000000000000000" pitchFamily="2" charset="2"/>
              </a:rPr>
              <a:t></a:t>
            </a:r>
            <a:r>
              <a:rPr lang="en-US" sz="1000" dirty="0"/>
              <a:t> </a:t>
            </a:r>
            <a:r>
              <a:rPr lang="en-US" sz="1000" u="sng" dirty="0"/>
              <a:t>Download All Results</a:t>
            </a:r>
            <a:endParaRPr lang="en-US" sz="1000" dirty="0"/>
          </a:p>
          <a:p>
            <a:pPr lvl="0"/>
            <a:endParaRPr lang="en-US" sz="1200" dirty="0">
              <a:solidFill>
                <a:prstClr val="black">
                  <a:lumMod val="65000"/>
                  <a:lumOff val="35000"/>
                </a:prstClr>
              </a:solidFill>
              <a:ea typeface="Calibri"/>
              <a:cs typeface="Times New Roman"/>
            </a:endParaRPr>
          </a:p>
        </p:txBody>
      </p:sp>
      <p:sp>
        <p:nvSpPr>
          <p:cNvPr id="8" name="Text Box 3"/>
          <p:cNvSpPr txBox="1"/>
          <p:nvPr/>
        </p:nvSpPr>
        <p:spPr>
          <a:xfrm>
            <a:off x="2438400" y="1143000"/>
            <a:ext cx="1737360" cy="182880"/>
          </a:xfrm>
          <a:prstGeom prst="rect">
            <a:avLst/>
          </a:prstGeom>
          <a:solidFill>
            <a:schemeClr val="bg1"/>
          </a:solidFill>
          <a:ln w="6350">
            <a:solidFill>
              <a:schemeClr val="accent5">
                <a:lumMod val="75000"/>
              </a:schemeClr>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ctr" anchorCtr="0" forceAA="0" compatLnSpc="1">
            <a:prstTxWarp prst="textNoShape">
              <a:avLst/>
            </a:prstTxWarp>
            <a:noAutofit/>
          </a:bodyPr>
          <a:lstStyle/>
          <a:p>
            <a:pPr marL="0" marR="0" algn="ctr">
              <a:spcBef>
                <a:spcPts val="0"/>
              </a:spcBef>
              <a:spcAft>
                <a:spcPts val="0"/>
              </a:spcAft>
            </a:pPr>
            <a:r>
              <a:rPr lang="en-US" sz="1100" b="1" dirty="0">
                <a:solidFill>
                  <a:schemeClr val="accent5">
                    <a:lumMod val="75000"/>
                  </a:schemeClr>
                </a:solidFill>
                <a:effectLst/>
                <a:ea typeface="Calibri"/>
                <a:cs typeface="Times New Roman"/>
              </a:rPr>
              <a:t>My Competencies</a:t>
            </a:r>
            <a:endParaRPr lang="en-US" sz="1100" dirty="0">
              <a:solidFill>
                <a:schemeClr val="accent5">
                  <a:lumMod val="75000"/>
                </a:schemeClr>
              </a:solidFill>
              <a:effectLst/>
              <a:ea typeface="Calibri"/>
              <a:cs typeface="Times New Roman"/>
            </a:endParaRPr>
          </a:p>
        </p:txBody>
      </p:sp>
      <p:sp>
        <p:nvSpPr>
          <p:cNvPr id="9" name="Text Box 4"/>
          <p:cNvSpPr txBox="1"/>
          <p:nvPr/>
        </p:nvSpPr>
        <p:spPr>
          <a:xfrm>
            <a:off x="4630387" y="1143000"/>
            <a:ext cx="1737360" cy="182880"/>
          </a:xfrm>
          <a:prstGeom prst="rect">
            <a:avLst/>
          </a:prstGeom>
          <a:solidFill>
            <a:schemeClr val="bg1"/>
          </a:solidFill>
          <a:ln w="6350">
            <a:solidFill>
              <a:schemeClr val="accent5">
                <a:lumMod val="75000"/>
              </a:schemeClr>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ctr" anchorCtr="0" forceAA="0" compatLnSpc="1">
            <a:prstTxWarp prst="textNoShape">
              <a:avLst/>
            </a:prstTxWarp>
            <a:noAutofit/>
          </a:bodyPr>
          <a:lstStyle/>
          <a:p>
            <a:pPr marL="0" marR="0" algn="ctr">
              <a:spcBef>
                <a:spcPts val="0"/>
              </a:spcBef>
              <a:spcAft>
                <a:spcPts val="0"/>
              </a:spcAft>
            </a:pPr>
            <a:r>
              <a:rPr lang="en-US" sz="1100" b="1" dirty="0">
                <a:solidFill>
                  <a:schemeClr val="accent5">
                    <a:lumMod val="75000"/>
                  </a:schemeClr>
                </a:solidFill>
                <a:effectLst/>
                <a:ea typeface="Calibri"/>
                <a:cs typeface="Times New Roman"/>
              </a:rPr>
              <a:t>My Team’s Competencies</a:t>
            </a:r>
            <a:endParaRPr lang="en-US" sz="1100" dirty="0">
              <a:solidFill>
                <a:schemeClr val="accent5">
                  <a:lumMod val="75000"/>
                </a:schemeClr>
              </a:solidFill>
              <a:effectLst/>
              <a:ea typeface="Calibri"/>
              <a:cs typeface="Times New Roman"/>
            </a:endParaRPr>
          </a:p>
        </p:txBody>
      </p:sp>
      <p:graphicFrame>
        <p:nvGraphicFramePr>
          <p:cNvPr id="26" name="Table 25"/>
          <p:cNvGraphicFramePr>
            <a:graphicFrameLocks noGrp="1"/>
          </p:cNvGraphicFramePr>
          <p:nvPr>
            <p:extLst>
              <p:ext uri="{D42A27DB-BD31-4B8C-83A1-F6EECF244321}">
                <p14:modId xmlns:p14="http://schemas.microsoft.com/office/powerpoint/2010/main" val="2879249339"/>
              </p:ext>
            </p:extLst>
          </p:nvPr>
        </p:nvGraphicFramePr>
        <p:xfrm>
          <a:off x="457200" y="4858394"/>
          <a:ext cx="8229600" cy="1476386"/>
        </p:xfrm>
        <a:graphic>
          <a:graphicData uri="http://schemas.openxmlformats.org/drawingml/2006/table">
            <a:tbl>
              <a:tblPr firstRow="1" firstCol="1" bandRow="1"/>
              <a:tblGrid>
                <a:gridCol w="700834">
                  <a:extLst>
                    <a:ext uri="{9D8B030D-6E8A-4147-A177-3AD203B41FA5}">
                      <a16:colId xmlns:a16="http://schemas.microsoft.com/office/drawing/2014/main" val="20000"/>
                    </a:ext>
                  </a:extLst>
                </a:gridCol>
                <a:gridCol w="4723246">
                  <a:extLst>
                    <a:ext uri="{9D8B030D-6E8A-4147-A177-3AD203B41FA5}">
                      <a16:colId xmlns:a16="http://schemas.microsoft.com/office/drawing/2014/main" val="20001"/>
                    </a:ext>
                  </a:extLst>
                </a:gridCol>
                <a:gridCol w="701380">
                  <a:extLst>
                    <a:ext uri="{9D8B030D-6E8A-4147-A177-3AD203B41FA5}">
                      <a16:colId xmlns:a16="http://schemas.microsoft.com/office/drawing/2014/main" val="20002"/>
                    </a:ext>
                  </a:extLst>
                </a:gridCol>
                <a:gridCol w="701380">
                  <a:extLst>
                    <a:ext uri="{9D8B030D-6E8A-4147-A177-3AD203B41FA5}">
                      <a16:colId xmlns:a16="http://schemas.microsoft.com/office/drawing/2014/main" val="20003"/>
                    </a:ext>
                  </a:extLst>
                </a:gridCol>
                <a:gridCol w="701380">
                  <a:extLst>
                    <a:ext uri="{9D8B030D-6E8A-4147-A177-3AD203B41FA5}">
                      <a16:colId xmlns:a16="http://schemas.microsoft.com/office/drawing/2014/main" val="20004"/>
                    </a:ext>
                  </a:extLst>
                </a:gridCol>
                <a:gridCol w="701380">
                  <a:extLst>
                    <a:ext uri="{9D8B030D-6E8A-4147-A177-3AD203B41FA5}">
                      <a16:colId xmlns:a16="http://schemas.microsoft.com/office/drawing/2014/main" val="20005"/>
                    </a:ext>
                  </a:extLst>
                </a:gridCol>
              </a:tblGrid>
              <a:tr h="203894">
                <a:tc rowSpan="2" gridSpan="2">
                  <a:txBody>
                    <a:bodyPr/>
                    <a:lstStyle/>
                    <a:p>
                      <a:pPr marL="0" marR="0" algn="ctr">
                        <a:spcBef>
                          <a:spcPts val="0"/>
                        </a:spcBef>
                        <a:spcAft>
                          <a:spcPts val="0"/>
                        </a:spcAft>
                      </a:pPr>
                      <a:r>
                        <a:rPr lang="en-US" sz="1100" b="1" dirty="0">
                          <a:solidFill>
                            <a:srgbClr val="404040"/>
                          </a:solidFill>
                          <a:effectLst/>
                          <a:latin typeface="Calibri"/>
                          <a:ea typeface="Calibri"/>
                          <a:cs typeface="Times New Roman"/>
                        </a:rPr>
                        <a:t>Team Members</a:t>
                      </a:r>
                      <a:endParaRPr lang="en-US" sz="1000" dirty="0">
                        <a:effectLst/>
                        <a:latin typeface="Calibri"/>
                        <a:ea typeface="Calibri"/>
                        <a:cs typeface="Times New Roman"/>
                      </a:endParaRPr>
                    </a:p>
                    <a:p>
                      <a:pPr marL="0" marR="0" algn="ctr">
                        <a:spcBef>
                          <a:spcPts val="0"/>
                        </a:spcBef>
                        <a:spcAft>
                          <a:spcPts val="0"/>
                        </a:spcAft>
                      </a:pPr>
                      <a:r>
                        <a:rPr lang="en-US" sz="300" b="1" dirty="0">
                          <a:solidFill>
                            <a:srgbClr val="404040"/>
                          </a:solidFill>
                          <a:effectLst/>
                          <a:latin typeface="Calibri"/>
                          <a:ea typeface="Calibri"/>
                          <a:cs typeface="Times New Roman"/>
                        </a:rPr>
                        <a:t> </a:t>
                      </a:r>
                      <a:endParaRPr lang="en-US" sz="1000" dirty="0">
                        <a:effectLst/>
                        <a:latin typeface="Calibri"/>
                        <a:ea typeface="Calibri"/>
                        <a:cs typeface="Times New Roman"/>
                      </a:endParaRPr>
                    </a:p>
                    <a:p>
                      <a:pPr marL="0" marR="0">
                        <a:spcBef>
                          <a:spcPts val="0"/>
                        </a:spcBef>
                        <a:spcAft>
                          <a:spcPts val="0"/>
                        </a:spcAft>
                      </a:pPr>
                      <a:r>
                        <a:rPr lang="en-US" sz="900" i="1" dirty="0">
                          <a:solidFill>
                            <a:srgbClr val="595959"/>
                          </a:solidFill>
                          <a:effectLst/>
                          <a:latin typeface="Calibri"/>
                          <a:ea typeface="Calibri"/>
                          <a:cs typeface="Times New Roman"/>
                        </a:rPr>
                        <a:t>+ Add Team Member</a:t>
                      </a:r>
                      <a:endParaRPr lang="en-US" sz="1000" dirty="0">
                        <a:effectLst/>
                        <a:latin typeface="Calibri"/>
                        <a:ea typeface="Calibri"/>
                        <a:cs typeface="Times New Roman"/>
                      </a:endParaRPr>
                    </a:p>
                    <a:p>
                      <a:pPr marL="0" marR="0" algn="ctr">
                        <a:spcBef>
                          <a:spcPts val="0"/>
                        </a:spcBef>
                        <a:spcAft>
                          <a:spcPts val="0"/>
                        </a:spcAft>
                      </a:pPr>
                      <a:r>
                        <a:rPr lang="en-US" sz="300" i="1" dirty="0">
                          <a:solidFill>
                            <a:srgbClr val="404040"/>
                          </a:solidFill>
                          <a:effectLst/>
                          <a:latin typeface="Calibri"/>
                          <a:ea typeface="Calibri"/>
                          <a:cs typeface="Times New Roman"/>
                        </a:rPr>
                        <a:t> </a:t>
                      </a:r>
                      <a:endParaRPr lang="en-US" sz="1000" dirty="0">
                        <a:effectLst/>
                        <a:latin typeface="Calibri"/>
                        <a:ea typeface="Calibri"/>
                        <a:cs typeface="Times New Roman"/>
                      </a:endParaRPr>
                    </a:p>
                  </a:txBody>
                  <a:tcPr marL="61339" marR="61339" marT="0" marB="0" anchor="ctr">
                    <a:lnL>
                      <a:noFill/>
                    </a:lnL>
                    <a:lnR w="12700" cap="flat" cmpd="sng" algn="ctr">
                      <a:solidFill>
                        <a:srgbClr val="C4BC96"/>
                      </a:solidFill>
                      <a:prstDash val="solid"/>
                      <a:round/>
                      <a:headEnd type="none" w="med" len="med"/>
                      <a:tailEnd type="none" w="med" len="med"/>
                    </a:lnR>
                    <a:lnT>
                      <a:noFill/>
                    </a:lnT>
                    <a:lnB w="12700" cap="flat" cmpd="sng" algn="ctr">
                      <a:solidFill>
                        <a:srgbClr val="C4BC96"/>
                      </a:solidFill>
                      <a:prstDash val="solid"/>
                      <a:round/>
                      <a:headEnd type="none" w="med" len="med"/>
                      <a:tailEnd type="none" w="med" len="med"/>
                    </a:lnB>
                  </a:tcPr>
                </a:tc>
                <a:tc rowSpan="2" hMerge="1">
                  <a:txBody>
                    <a:bodyPr/>
                    <a:lstStyle/>
                    <a:p>
                      <a:endParaRPr lang="en-US"/>
                    </a:p>
                  </a:txBody>
                  <a:tcPr/>
                </a:tc>
                <a:tc gridSpan="4">
                  <a:txBody>
                    <a:bodyPr/>
                    <a:lstStyle/>
                    <a:p>
                      <a:pPr marL="0" marR="0" algn="ctr">
                        <a:spcBef>
                          <a:spcPts val="0"/>
                        </a:spcBef>
                        <a:spcAft>
                          <a:spcPts val="0"/>
                        </a:spcAft>
                      </a:pPr>
                      <a:r>
                        <a:rPr lang="en-US" sz="900" b="1" dirty="0">
                          <a:solidFill>
                            <a:srgbClr val="FFFFFF"/>
                          </a:solidFill>
                          <a:effectLst/>
                          <a:latin typeface="Calibri"/>
                          <a:ea typeface="Calibri"/>
                          <a:cs typeface="Times New Roman"/>
                        </a:rPr>
                        <a:t>Competencies At or Above Targeted</a:t>
                      </a:r>
                      <a:r>
                        <a:rPr lang="en-US" sz="900" b="1" baseline="0" dirty="0">
                          <a:solidFill>
                            <a:srgbClr val="FFFFFF"/>
                          </a:solidFill>
                          <a:effectLst/>
                          <a:latin typeface="Calibri"/>
                          <a:ea typeface="Calibri"/>
                          <a:cs typeface="Times New Roman"/>
                        </a:rPr>
                        <a:t> </a:t>
                      </a:r>
                      <a:r>
                        <a:rPr lang="en-US" sz="900" b="1" dirty="0">
                          <a:solidFill>
                            <a:srgbClr val="FFFFFF"/>
                          </a:solidFill>
                          <a:effectLst/>
                          <a:latin typeface="Calibri"/>
                          <a:ea typeface="Calibri"/>
                          <a:cs typeface="Times New Roman"/>
                        </a:rPr>
                        <a:t>Proficiency</a:t>
                      </a:r>
                      <a:endParaRPr lang="en-US" sz="1000" dirty="0">
                        <a:effectLst/>
                        <a:latin typeface="Calibri"/>
                        <a:ea typeface="Calibri"/>
                        <a:cs typeface="Times New Roman"/>
                      </a:endParaRPr>
                    </a:p>
                  </a:txBody>
                  <a:tcPr marL="61339" marR="61339"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948A54"/>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03894">
                <a:tc gridSpan="2" vMerge="1">
                  <a:txBody>
                    <a:bodyPr/>
                    <a:lstStyle/>
                    <a:p>
                      <a:endParaRPr lang="en-US"/>
                    </a:p>
                  </a:txBody>
                  <a:tcPr/>
                </a:tc>
                <a:tc hMerge="1" vMerge="1">
                  <a:txBody>
                    <a:bodyPr/>
                    <a:lstStyle/>
                    <a:p>
                      <a:endParaRPr lang="en-US"/>
                    </a:p>
                  </a:txBody>
                  <a:tcPr/>
                </a:tc>
                <a:tc>
                  <a:txBody>
                    <a:bodyPr/>
                    <a:lstStyle/>
                    <a:p>
                      <a:pPr marL="0" marR="0" algn="ctr">
                        <a:spcBef>
                          <a:spcPts val="0"/>
                        </a:spcBef>
                        <a:spcAft>
                          <a:spcPts val="0"/>
                        </a:spcAft>
                      </a:pPr>
                      <a:r>
                        <a:rPr lang="en-US" sz="900" b="1">
                          <a:solidFill>
                            <a:srgbClr val="FFFFFF"/>
                          </a:solidFill>
                          <a:effectLst/>
                          <a:latin typeface="Calibri"/>
                          <a:ea typeface="Calibri"/>
                          <a:cs typeface="Times New Roman"/>
                        </a:rPr>
                        <a:t>Leadership</a:t>
                      </a:r>
                      <a:endParaRPr lang="en-US" sz="1000">
                        <a:effectLst/>
                        <a:latin typeface="Calibri"/>
                        <a:ea typeface="Calibri"/>
                        <a:cs typeface="Times New Roman"/>
                      </a:endParaRPr>
                    </a:p>
                  </a:txBody>
                  <a:tcPr marL="61339" marR="61339"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948A54"/>
                    </a:solidFill>
                  </a:tcPr>
                </a:tc>
                <a:tc>
                  <a:txBody>
                    <a:bodyPr/>
                    <a:lstStyle/>
                    <a:p>
                      <a:pPr marL="0" marR="0" algn="ctr">
                        <a:spcBef>
                          <a:spcPts val="0"/>
                        </a:spcBef>
                        <a:spcAft>
                          <a:spcPts val="0"/>
                        </a:spcAft>
                      </a:pPr>
                      <a:r>
                        <a:rPr lang="en-US" sz="900" b="1">
                          <a:solidFill>
                            <a:srgbClr val="FFFFFF"/>
                          </a:solidFill>
                          <a:effectLst/>
                          <a:latin typeface="Calibri"/>
                          <a:ea typeface="Calibri"/>
                          <a:cs typeface="Times New Roman"/>
                        </a:rPr>
                        <a:t>General</a:t>
                      </a:r>
                      <a:endParaRPr lang="en-US" sz="1000">
                        <a:effectLst/>
                        <a:latin typeface="Calibri"/>
                        <a:ea typeface="Calibri"/>
                        <a:cs typeface="Times New Roman"/>
                      </a:endParaRPr>
                    </a:p>
                  </a:txBody>
                  <a:tcPr marL="61339" marR="61339"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948A54"/>
                    </a:solidFill>
                  </a:tcPr>
                </a:tc>
                <a:tc>
                  <a:txBody>
                    <a:bodyPr/>
                    <a:lstStyle/>
                    <a:p>
                      <a:pPr marL="0" marR="0" algn="ctr">
                        <a:spcBef>
                          <a:spcPts val="0"/>
                        </a:spcBef>
                        <a:spcAft>
                          <a:spcPts val="0"/>
                        </a:spcAft>
                      </a:pPr>
                      <a:r>
                        <a:rPr lang="en-US" sz="900" b="1">
                          <a:solidFill>
                            <a:srgbClr val="FFFFFF"/>
                          </a:solidFill>
                          <a:effectLst/>
                          <a:latin typeface="Calibri"/>
                          <a:ea typeface="Calibri"/>
                          <a:cs typeface="Times New Roman"/>
                        </a:rPr>
                        <a:t>Technical</a:t>
                      </a:r>
                      <a:endParaRPr lang="en-US" sz="1000">
                        <a:effectLst/>
                        <a:latin typeface="Calibri"/>
                        <a:ea typeface="Calibri"/>
                        <a:cs typeface="Times New Roman"/>
                      </a:endParaRPr>
                    </a:p>
                  </a:txBody>
                  <a:tcPr marL="61339" marR="61339"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948A54"/>
                    </a:solidFill>
                  </a:tcPr>
                </a:tc>
                <a:tc>
                  <a:txBody>
                    <a:bodyPr/>
                    <a:lstStyle/>
                    <a:p>
                      <a:pPr marL="0" marR="0" algn="ctr">
                        <a:spcBef>
                          <a:spcPts val="0"/>
                        </a:spcBef>
                        <a:spcAft>
                          <a:spcPts val="0"/>
                        </a:spcAft>
                      </a:pPr>
                      <a:r>
                        <a:rPr lang="en-US" sz="900" b="1">
                          <a:solidFill>
                            <a:srgbClr val="FFFFFF"/>
                          </a:solidFill>
                          <a:effectLst/>
                          <a:latin typeface="Calibri"/>
                          <a:ea typeface="Calibri"/>
                          <a:cs typeface="Times New Roman"/>
                        </a:rPr>
                        <a:t>Total</a:t>
                      </a:r>
                      <a:endParaRPr lang="en-US" sz="1000">
                        <a:effectLst/>
                        <a:latin typeface="Calibri"/>
                        <a:ea typeface="Calibri"/>
                        <a:cs typeface="Times New Roman"/>
                      </a:endParaRPr>
                    </a:p>
                  </a:txBody>
                  <a:tcPr marL="61339" marR="61339"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948A54"/>
                    </a:solidFill>
                  </a:tcPr>
                </a:tc>
                <a:extLst>
                  <a:ext uri="{0D108BD9-81ED-4DB2-BD59-A6C34878D82A}">
                    <a16:rowId xmlns:a16="http://schemas.microsoft.com/office/drawing/2014/main" val="10001"/>
                  </a:ext>
                </a:extLst>
              </a:tr>
              <a:tr h="465719">
                <a:tc>
                  <a:txBody>
                    <a:bodyPr/>
                    <a:lstStyle/>
                    <a:p>
                      <a:pPr marL="0" marR="0">
                        <a:spcBef>
                          <a:spcPts val="500"/>
                        </a:spcBef>
                        <a:spcAft>
                          <a:spcPts val="500"/>
                        </a:spcAft>
                      </a:pPr>
                      <a:r>
                        <a:rPr lang="en-US" sz="1100" dirty="0">
                          <a:solidFill>
                            <a:srgbClr val="CC9900"/>
                          </a:solidFill>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US" sz="1100" dirty="0">
                          <a:solidFill>
                            <a:srgbClr val="CC99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100" dirty="0">
                          <a:solidFill>
                            <a:srgbClr val="CC9900"/>
                          </a:solidFill>
                          <a:effectLst/>
                          <a:latin typeface="Calibri" panose="020F0502020204030204" pitchFamily="34" charset="0"/>
                          <a:ea typeface="Calibri" panose="020F0502020204030204" pitchFamily="34" charset="0"/>
                          <a:cs typeface="Times New Roman" panose="02020603050405020304" pitchFamily="18" charset="0"/>
                          <a:sym typeface="Wingdings 2" panose="05020102010507070707" pitchFamily="18" charset="2"/>
                        </a:rPr>
                        <a:t></a:t>
                      </a:r>
                      <a:endParaRPr lang="en-US" sz="1100" dirty="0">
                        <a:effectLst/>
                        <a:latin typeface="Calibri"/>
                        <a:ea typeface="Calibri"/>
                        <a:cs typeface="Times New Roman"/>
                      </a:endParaRPr>
                    </a:p>
                  </a:txBody>
                  <a:tcPr marL="61339" marR="61339" marT="0" marB="0">
                    <a:lnL>
                      <a:noFill/>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spcBef>
                          <a:spcPts val="500"/>
                        </a:spcBef>
                        <a:spcAft>
                          <a:spcPts val="500"/>
                        </a:spcAft>
                      </a:pPr>
                      <a:r>
                        <a:rPr lang="en-US" sz="1000" b="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Goofy Goof </a:t>
                      </a:r>
                      <a:r>
                        <a:rPr lang="en-US" sz="1000"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 GS-0343-13 Employee in Human Resources (</a:t>
                      </a:r>
                      <a:r>
                        <a:rPr lang="en-US" sz="1000" u="sng"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view details</a:t>
                      </a:r>
                      <a:r>
                        <a:rPr lang="en-US" sz="1000"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i="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Last Updated April 26, 2018</a:t>
                      </a:r>
                      <a:endParaRPr lang="en-US" sz="1000" dirty="0">
                        <a:effectLst/>
                        <a:latin typeface="Calibri"/>
                      </a:endParaRPr>
                    </a:p>
                  </a:txBody>
                  <a:tcPr marL="61339" marR="61339" marT="0" marB="0">
                    <a:lnL>
                      <a:noFill/>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595959"/>
                          </a:solidFill>
                          <a:effectLst/>
                          <a:latin typeface="Calibri"/>
                          <a:ea typeface="Calibri"/>
                          <a:cs typeface="Times New Roman"/>
                        </a:rPr>
                        <a:t>1</a:t>
                      </a:r>
                      <a:r>
                        <a:rPr lang="en-US" sz="900" baseline="0" dirty="0">
                          <a:solidFill>
                            <a:srgbClr val="595959"/>
                          </a:solidFill>
                          <a:effectLst/>
                          <a:latin typeface="Calibri"/>
                          <a:ea typeface="Calibri"/>
                          <a:cs typeface="Times New Roman"/>
                        </a:rPr>
                        <a:t> / 1</a:t>
                      </a:r>
                      <a:endParaRPr lang="en-US" sz="1000" dirty="0">
                        <a:effectLst/>
                        <a:latin typeface="Calibri"/>
                        <a:ea typeface="Calibri"/>
                        <a:cs typeface="Times New Roman"/>
                      </a:endParaRPr>
                    </a:p>
                  </a:txBody>
                  <a:tcPr marL="61339" marR="61339"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595959"/>
                          </a:solidFill>
                          <a:effectLst/>
                          <a:latin typeface="Calibri"/>
                          <a:ea typeface="Calibri"/>
                          <a:cs typeface="Times New Roman"/>
                        </a:rPr>
                        <a:t>1</a:t>
                      </a:r>
                      <a:r>
                        <a:rPr lang="en-US" sz="900" baseline="0" dirty="0">
                          <a:solidFill>
                            <a:srgbClr val="595959"/>
                          </a:solidFill>
                          <a:effectLst/>
                          <a:latin typeface="Calibri"/>
                          <a:ea typeface="Calibri"/>
                          <a:cs typeface="Times New Roman"/>
                        </a:rPr>
                        <a:t> / 1</a:t>
                      </a:r>
                      <a:endParaRPr lang="en-US" sz="1000" dirty="0">
                        <a:effectLst/>
                        <a:latin typeface="Calibri"/>
                        <a:ea typeface="Calibri"/>
                        <a:cs typeface="Times New Roman"/>
                      </a:endParaRPr>
                    </a:p>
                  </a:txBody>
                  <a:tcPr marL="61339" marR="61339"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595959"/>
                          </a:solidFill>
                          <a:effectLst/>
                          <a:latin typeface="Calibri"/>
                          <a:ea typeface="Calibri"/>
                          <a:cs typeface="Times New Roman"/>
                        </a:rPr>
                        <a:t>0</a:t>
                      </a:r>
                      <a:r>
                        <a:rPr lang="en-US" sz="900" baseline="0" dirty="0">
                          <a:solidFill>
                            <a:srgbClr val="595959"/>
                          </a:solidFill>
                          <a:effectLst/>
                          <a:latin typeface="Calibri"/>
                          <a:ea typeface="Calibri"/>
                          <a:cs typeface="Times New Roman"/>
                        </a:rPr>
                        <a:t> / 1</a:t>
                      </a:r>
                      <a:endParaRPr lang="en-US" sz="1000" dirty="0">
                        <a:effectLst/>
                        <a:latin typeface="Calibri"/>
                        <a:ea typeface="Calibri"/>
                        <a:cs typeface="Times New Roman"/>
                      </a:endParaRPr>
                    </a:p>
                  </a:txBody>
                  <a:tcPr marL="61339" marR="61339"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lgn="ctr">
                        <a:spcBef>
                          <a:spcPts val="0"/>
                        </a:spcBef>
                        <a:spcAft>
                          <a:spcPts val="0"/>
                        </a:spcAft>
                      </a:pPr>
                      <a:r>
                        <a:rPr lang="en-US" sz="900" b="1" dirty="0">
                          <a:solidFill>
                            <a:srgbClr val="595959"/>
                          </a:solidFill>
                          <a:effectLst/>
                          <a:latin typeface="Calibri"/>
                          <a:ea typeface="Calibri"/>
                          <a:cs typeface="Times New Roman"/>
                        </a:rPr>
                        <a:t>2</a:t>
                      </a:r>
                      <a:r>
                        <a:rPr lang="en-US" sz="900" b="1" baseline="0" dirty="0">
                          <a:solidFill>
                            <a:srgbClr val="595959"/>
                          </a:solidFill>
                          <a:effectLst/>
                          <a:latin typeface="Calibri"/>
                          <a:ea typeface="Calibri"/>
                          <a:cs typeface="Times New Roman"/>
                        </a:rPr>
                        <a:t> / 3</a:t>
                      </a:r>
                      <a:endParaRPr lang="en-US" sz="1000" dirty="0">
                        <a:effectLst/>
                        <a:latin typeface="Calibri"/>
                        <a:ea typeface="Calibri"/>
                        <a:cs typeface="Times New Roman"/>
                      </a:endParaRPr>
                    </a:p>
                  </a:txBody>
                  <a:tcPr marL="61339" marR="61339" marT="0" marB="0" anchor="ctr">
                    <a:lnL w="12700" cap="flat" cmpd="sng" algn="ctr">
                      <a:solidFill>
                        <a:srgbClr val="C4BC96"/>
                      </a:solidFill>
                      <a:prstDash val="solid"/>
                      <a:round/>
                      <a:headEnd type="none" w="med" len="med"/>
                      <a:tailEnd type="none" w="med" len="med"/>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EEECE1"/>
                    </a:solidFill>
                  </a:tcPr>
                </a:tc>
                <a:extLst>
                  <a:ext uri="{0D108BD9-81ED-4DB2-BD59-A6C34878D82A}">
                    <a16:rowId xmlns:a16="http://schemas.microsoft.com/office/drawing/2014/main" val="10002"/>
                  </a:ext>
                </a:extLst>
              </a:tr>
              <a:tr h="465719">
                <a:tc>
                  <a:txBody>
                    <a:bodyPr/>
                    <a:lstStyle/>
                    <a:p>
                      <a:pPr marL="0" marR="0" indent="0" algn="l" defTabSz="914400" rtl="0" eaLnBrk="1" fontAlgn="auto" latinLnBrk="0" hangingPunct="1">
                        <a:lnSpc>
                          <a:spcPct val="100000"/>
                        </a:lnSpc>
                        <a:spcBef>
                          <a:spcPts val="500"/>
                        </a:spcBef>
                        <a:spcAft>
                          <a:spcPts val="500"/>
                        </a:spcAft>
                        <a:buClrTx/>
                        <a:buSzTx/>
                        <a:buFontTx/>
                        <a:buNone/>
                        <a:tabLst/>
                        <a:defRPr/>
                      </a:pPr>
                      <a:r>
                        <a:rPr lang="en-US" sz="1100" dirty="0">
                          <a:solidFill>
                            <a:srgbClr val="CC9900"/>
                          </a:solidFill>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US" sz="1100" dirty="0">
                          <a:solidFill>
                            <a:srgbClr val="CC99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100" dirty="0">
                          <a:solidFill>
                            <a:srgbClr val="CC9900"/>
                          </a:solidFill>
                          <a:effectLst/>
                          <a:latin typeface="Calibri" panose="020F0502020204030204" pitchFamily="34" charset="0"/>
                          <a:ea typeface="Calibri" panose="020F0502020204030204" pitchFamily="34" charset="0"/>
                          <a:cs typeface="Times New Roman" panose="02020603050405020304" pitchFamily="18" charset="0"/>
                          <a:sym typeface="Wingdings 2" panose="05020102010507070707" pitchFamily="18" charset="2"/>
                        </a:rPr>
                        <a:t></a:t>
                      </a:r>
                      <a:endParaRPr lang="en-US" sz="1100" dirty="0">
                        <a:effectLst/>
                        <a:latin typeface="+mn-lt"/>
                        <a:ea typeface="Calibri"/>
                        <a:cs typeface="Times New Roman"/>
                      </a:endParaRPr>
                    </a:p>
                  </a:txBody>
                  <a:tcPr marL="61339" marR="61339" marT="0" marB="0">
                    <a:lnL>
                      <a:noFill/>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spcBef>
                          <a:spcPts val="500"/>
                        </a:spcBef>
                        <a:spcAft>
                          <a:spcPts val="500"/>
                        </a:spcAft>
                      </a:pPr>
                      <a:r>
                        <a:rPr lang="en-US" sz="1000" b="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Daisy Duck </a:t>
                      </a:r>
                      <a:r>
                        <a:rPr lang="en-US" sz="1000"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 GS-0343-14 </a:t>
                      </a:r>
                      <a:r>
                        <a:rPr lang="en-US" sz="1000" dirty="0">
                          <a:solidFill>
                            <a:srgbClr val="CC9900"/>
                          </a:solidFill>
                          <a:effectLst/>
                          <a:latin typeface="Calibri" panose="020F0502020204030204" pitchFamily="34" charset="0"/>
                          <a:ea typeface="Calibri" panose="020F0502020204030204" pitchFamily="34" charset="0"/>
                          <a:cs typeface="Times New Roman" panose="02020603050405020304" pitchFamily="18" charset="0"/>
                        </a:rPr>
                        <a:t>Team Lead </a:t>
                      </a:r>
                      <a:r>
                        <a:rPr lang="en-US" sz="1000"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in Human Resources (</a:t>
                      </a:r>
                      <a:r>
                        <a:rPr lang="en-US" sz="1000" u="sng"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view details</a:t>
                      </a:r>
                      <a:r>
                        <a:rPr lang="en-US" sz="1000"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i="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Last Updated April 26, 2018</a:t>
                      </a:r>
                      <a:endParaRPr lang="en-US" sz="1000" dirty="0">
                        <a:effectLst/>
                        <a:latin typeface="+mn-lt"/>
                      </a:endParaRPr>
                    </a:p>
                  </a:txBody>
                  <a:tcPr marL="61339" marR="61339" marT="0" marB="0">
                    <a:lnL>
                      <a:noFill/>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lgn="ctr">
                        <a:spcBef>
                          <a:spcPts val="0"/>
                        </a:spcBef>
                        <a:spcAft>
                          <a:spcPts val="0"/>
                        </a:spcAft>
                      </a:pPr>
                      <a:r>
                        <a:rPr lang="en-US" sz="900" baseline="0" dirty="0">
                          <a:solidFill>
                            <a:srgbClr val="595959"/>
                          </a:solidFill>
                          <a:effectLst/>
                          <a:latin typeface="Calibri"/>
                          <a:ea typeface="Calibri"/>
                          <a:cs typeface="Times New Roman"/>
                        </a:rPr>
                        <a:t>2 / 2</a:t>
                      </a:r>
                      <a:endParaRPr lang="en-US" sz="1000" dirty="0">
                        <a:effectLst/>
                        <a:latin typeface="Calibri"/>
                        <a:ea typeface="Calibri"/>
                        <a:cs typeface="Times New Roman"/>
                      </a:endParaRPr>
                    </a:p>
                  </a:txBody>
                  <a:tcPr marL="61339" marR="61339"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595959"/>
                          </a:solidFill>
                          <a:effectLst/>
                          <a:latin typeface="Calibri"/>
                          <a:ea typeface="Calibri"/>
                          <a:cs typeface="Times New Roman"/>
                        </a:rPr>
                        <a:t>1</a:t>
                      </a:r>
                      <a:r>
                        <a:rPr lang="en-US" sz="900" baseline="0" dirty="0">
                          <a:solidFill>
                            <a:srgbClr val="595959"/>
                          </a:solidFill>
                          <a:effectLst/>
                          <a:latin typeface="Calibri"/>
                          <a:ea typeface="Calibri"/>
                          <a:cs typeface="Times New Roman"/>
                        </a:rPr>
                        <a:t> / 2</a:t>
                      </a:r>
                      <a:endParaRPr lang="en-US" sz="1000" dirty="0">
                        <a:effectLst/>
                        <a:latin typeface="Calibri"/>
                        <a:ea typeface="Calibri"/>
                        <a:cs typeface="Times New Roman"/>
                      </a:endParaRPr>
                    </a:p>
                  </a:txBody>
                  <a:tcPr marL="61339" marR="61339"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lgn="ctr">
                        <a:spcBef>
                          <a:spcPts val="0"/>
                        </a:spcBef>
                        <a:spcAft>
                          <a:spcPts val="0"/>
                        </a:spcAft>
                      </a:pPr>
                      <a:r>
                        <a:rPr lang="en-US" sz="900" baseline="0" dirty="0">
                          <a:solidFill>
                            <a:srgbClr val="595959"/>
                          </a:solidFill>
                          <a:effectLst/>
                          <a:latin typeface="Calibri"/>
                          <a:ea typeface="Calibri"/>
                          <a:cs typeface="Times New Roman"/>
                        </a:rPr>
                        <a:t>1 / 1</a:t>
                      </a:r>
                      <a:endParaRPr lang="en-US" sz="1000" dirty="0">
                        <a:effectLst/>
                        <a:latin typeface="Calibri"/>
                        <a:ea typeface="Calibri"/>
                        <a:cs typeface="Times New Roman"/>
                      </a:endParaRPr>
                    </a:p>
                  </a:txBody>
                  <a:tcPr marL="61339" marR="61339"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lgn="ctr">
                        <a:spcBef>
                          <a:spcPts val="0"/>
                        </a:spcBef>
                        <a:spcAft>
                          <a:spcPts val="0"/>
                        </a:spcAft>
                      </a:pPr>
                      <a:r>
                        <a:rPr lang="en-US" sz="900" b="1" baseline="0" dirty="0">
                          <a:solidFill>
                            <a:srgbClr val="595959"/>
                          </a:solidFill>
                          <a:effectLst/>
                          <a:latin typeface="Calibri"/>
                          <a:ea typeface="Calibri"/>
                          <a:cs typeface="Times New Roman"/>
                        </a:rPr>
                        <a:t>4 / 5</a:t>
                      </a:r>
                      <a:endParaRPr lang="en-US" sz="1000" dirty="0">
                        <a:effectLst/>
                        <a:latin typeface="Calibri"/>
                        <a:ea typeface="Calibri"/>
                        <a:cs typeface="Times New Roman"/>
                      </a:endParaRPr>
                    </a:p>
                  </a:txBody>
                  <a:tcPr marL="61339" marR="61339" marT="0" marB="0" anchor="ctr">
                    <a:lnL w="12700" cap="flat" cmpd="sng" algn="ctr">
                      <a:solidFill>
                        <a:srgbClr val="C4BC96"/>
                      </a:solidFill>
                      <a:prstDash val="solid"/>
                      <a:round/>
                      <a:headEnd type="none" w="med" len="med"/>
                      <a:tailEnd type="none" w="med" len="med"/>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EEECE1"/>
                    </a:solidFill>
                  </a:tcPr>
                </a:tc>
                <a:extLst>
                  <a:ext uri="{0D108BD9-81ED-4DB2-BD59-A6C34878D82A}">
                    <a16:rowId xmlns:a16="http://schemas.microsoft.com/office/drawing/2014/main" val="10003"/>
                  </a:ext>
                </a:extLst>
              </a:tr>
              <a:tr h="136308">
                <a:tc gridSpan="2">
                  <a:txBody>
                    <a:bodyPr/>
                    <a:lstStyle/>
                    <a:p>
                      <a:pPr marL="0" marR="0">
                        <a:spcBef>
                          <a:spcPts val="500"/>
                        </a:spcBef>
                        <a:spcAft>
                          <a:spcPts val="500"/>
                        </a:spcAft>
                      </a:pPr>
                      <a:r>
                        <a:rPr lang="en-US" sz="900" b="1" dirty="0">
                          <a:solidFill>
                            <a:srgbClr val="FFFFFF"/>
                          </a:solidFill>
                          <a:effectLst/>
                          <a:latin typeface="Calibri"/>
                          <a:ea typeface="Calibri"/>
                          <a:cs typeface="Times New Roman"/>
                        </a:rPr>
                        <a:t>Overall</a:t>
                      </a:r>
                      <a:endParaRPr lang="en-US" sz="1000" dirty="0">
                        <a:effectLst/>
                        <a:latin typeface="Calibri"/>
                        <a:ea typeface="Calibri"/>
                        <a:cs typeface="Times New Roman"/>
                      </a:endParaRPr>
                    </a:p>
                  </a:txBody>
                  <a:tcPr marL="61339" marR="61339" marT="0" marB="0">
                    <a:lnL>
                      <a:noFill/>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31849B"/>
                    </a:solidFill>
                  </a:tcPr>
                </a:tc>
                <a:tc hMerge="1">
                  <a:txBody>
                    <a:bodyPr/>
                    <a:lstStyle/>
                    <a:p>
                      <a:endParaRPr lang="en-US"/>
                    </a:p>
                  </a:txBody>
                  <a:tcPr/>
                </a:tc>
                <a:tc>
                  <a:txBody>
                    <a:bodyPr/>
                    <a:lstStyle/>
                    <a:p>
                      <a:pPr marL="0" marR="0" algn="ctr">
                        <a:spcBef>
                          <a:spcPts val="0"/>
                        </a:spcBef>
                        <a:spcAft>
                          <a:spcPts val="0"/>
                        </a:spcAft>
                      </a:pPr>
                      <a:r>
                        <a:rPr lang="en-US" sz="900" b="1" baseline="0" dirty="0">
                          <a:solidFill>
                            <a:srgbClr val="FFFFFF"/>
                          </a:solidFill>
                          <a:effectLst/>
                          <a:latin typeface="Calibri"/>
                          <a:ea typeface="Calibri"/>
                          <a:cs typeface="Times New Roman"/>
                        </a:rPr>
                        <a:t>3 </a:t>
                      </a:r>
                      <a:r>
                        <a:rPr lang="en-US" sz="900" b="1" dirty="0">
                          <a:solidFill>
                            <a:srgbClr val="FFFFFF"/>
                          </a:solidFill>
                          <a:effectLst/>
                          <a:latin typeface="Calibri"/>
                          <a:ea typeface="Calibri"/>
                          <a:cs typeface="Times New Roman"/>
                        </a:rPr>
                        <a:t>/ 3</a:t>
                      </a:r>
                      <a:endParaRPr lang="en-US" sz="1000" dirty="0">
                        <a:effectLst/>
                        <a:latin typeface="Calibri"/>
                        <a:ea typeface="Calibri"/>
                        <a:cs typeface="Times New Roman"/>
                      </a:endParaRPr>
                    </a:p>
                  </a:txBody>
                  <a:tcPr marL="61339" marR="61339"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31849B"/>
                    </a:solidFill>
                  </a:tcPr>
                </a:tc>
                <a:tc>
                  <a:txBody>
                    <a:bodyPr/>
                    <a:lstStyle/>
                    <a:p>
                      <a:pPr marL="0" marR="0" algn="ctr">
                        <a:spcBef>
                          <a:spcPts val="0"/>
                        </a:spcBef>
                        <a:spcAft>
                          <a:spcPts val="0"/>
                        </a:spcAft>
                      </a:pPr>
                      <a:r>
                        <a:rPr lang="en-US" sz="900" b="1" dirty="0">
                          <a:solidFill>
                            <a:srgbClr val="FFFFFF"/>
                          </a:solidFill>
                          <a:effectLst/>
                          <a:latin typeface="Calibri"/>
                          <a:ea typeface="Calibri"/>
                          <a:cs typeface="Times New Roman"/>
                        </a:rPr>
                        <a:t>2 / 3</a:t>
                      </a:r>
                      <a:endParaRPr lang="en-US" sz="1000" dirty="0">
                        <a:effectLst/>
                        <a:latin typeface="Calibri"/>
                        <a:ea typeface="Calibri"/>
                        <a:cs typeface="Times New Roman"/>
                      </a:endParaRPr>
                    </a:p>
                  </a:txBody>
                  <a:tcPr marL="61339" marR="61339"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31849B"/>
                    </a:solidFill>
                  </a:tcPr>
                </a:tc>
                <a:tc>
                  <a:txBody>
                    <a:bodyPr/>
                    <a:lstStyle/>
                    <a:p>
                      <a:pPr marL="0" marR="0" algn="ctr">
                        <a:spcBef>
                          <a:spcPts val="0"/>
                        </a:spcBef>
                        <a:spcAft>
                          <a:spcPts val="0"/>
                        </a:spcAft>
                      </a:pPr>
                      <a:r>
                        <a:rPr lang="en-US" sz="900" b="1" dirty="0">
                          <a:solidFill>
                            <a:srgbClr val="FFFFFF"/>
                          </a:solidFill>
                          <a:effectLst/>
                          <a:latin typeface="Calibri"/>
                          <a:ea typeface="Calibri"/>
                          <a:cs typeface="Times New Roman"/>
                        </a:rPr>
                        <a:t>1 / 2</a:t>
                      </a:r>
                      <a:endParaRPr lang="en-US" sz="1000" dirty="0">
                        <a:effectLst/>
                        <a:latin typeface="Calibri"/>
                        <a:ea typeface="Calibri"/>
                        <a:cs typeface="Times New Roman"/>
                      </a:endParaRPr>
                    </a:p>
                  </a:txBody>
                  <a:tcPr marL="61339" marR="61339"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31849B"/>
                    </a:solidFill>
                  </a:tcPr>
                </a:tc>
                <a:tc>
                  <a:txBody>
                    <a:bodyPr/>
                    <a:lstStyle/>
                    <a:p>
                      <a:pPr marL="0" marR="0" algn="ctr">
                        <a:spcBef>
                          <a:spcPts val="0"/>
                        </a:spcBef>
                        <a:spcAft>
                          <a:spcPts val="0"/>
                        </a:spcAft>
                      </a:pPr>
                      <a:r>
                        <a:rPr lang="en-US" sz="900" b="1" dirty="0">
                          <a:solidFill>
                            <a:srgbClr val="FFFFFF"/>
                          </a:solidFill>
                          <a:effectLst/>
                          <a:latin typeface="Calibri"/>
                          <a:ea typeface="Calibri"/>
                          <a:cs typeface="Times New Roman"/>
                        </a:rPr>
                        <a:t>6 / 8</a:t>
                      </a:r>
                      <a:endParaRPr lang="en-US" sz="1000" dirty="0">
                        <a:effectLst/>
                        <a:latin typeface="Calibri"/>
                        <a:ea typeface="Calibri"/>
                        <a:cs typeface="Times New Roman"/>
                      </a:endParaRPr>
                    </a:p>
                  </a:txBody>
                  <a:tcPr marL="61339" marR="61339" marT="0" marB="0" anchor="ctr">
                    <a:lnL w="12700" cap="flat" cmpd="sng" algn="ctr">
                      <a:solidFill>
                        <a:srgbClr val="C4BC96"/>
                      </a:solidFill>
                      <a:prstDash val="solid"/>
                      <a:round/>
                      <a:headEnd type="none" w="med" len="med"/>
                      <a:tailEnd type="none" w="med" len="med"/>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31849B"/>
                    </a:solidFill>
                  </a:tcPr>
                </a:tc>
                <a:extLst>
                  <a:ext uri="{0D108BD9-81ED-4DB2-BD59-A6C34878D82A}">
                    <a16:rowId xmlns:a16="http://schemas.microsoft.com/office/drawing/2014/main" val="10004"/>
                  </a:ext>
                </a:extLst>
              </a:tr>
            </a:tbl>
          </a:graphicData>
        </a:graphic>
      </p:graphicFrame>
      <p:sp>
        <p:nvSpPr>
          <p:cNvPr id="31" name="TextBox 30"/>
          <p:cNvSpPr txBox="1"/>
          <p:nvPr/>
        </p:nvSpPr>
        <p:spPr>
          <a:xfrm>
            <a:off x="4061314" y="6334780"/>
            <a:ext cx="1021370" cy="523220"/>
          </a:xfrm>
          <a:prstGeom prst="rect">
            <a:avLst/>
          </a:prstGeom>
          <a:noFill/>
        </p:spPr>
        <p:txBody>
          <a:bodyPr wrap="none" rtlCol="0">
            <a:spAutoFit/>
          </a:bodyPr>
          <a:lstStyle/>
          <a:p>
            <a:pPr algn="ctr"/>
            <a:r>
              <a:rPr lang="en-US" sz="1400" b="1" dirty="0">
                <a:solidFill>
                  <a:srgbClr val="CC9900"/>
                </a:solidFill>
                <a:ea typeface="Calibri"/>
                <a:cs typeface="Times New Roman"/>
                <a:sym typeface="Wingdings 3"/>
              </a:rPr>
              <a:t></a:t>
            </a:r>
            <a:endParaRPr lang="en-US" sz="1400" dirty="0">
              <a:ea typeface="Calibri"/>
              <a:cs typeface="Times New Roman"/>
            </a:endParaRPr>
          </a:p>
          <a:p>
            <a:r>
              <a:rPr lang="en-US" sz="1400" dirty="0">
                <a:solidFill>
                  <a:srgbClr val="595959"/>
                </a:solidFill>
                <a:ea typeface="Calibri"/>
                <a:cs typeface="Times New Roman"/>
              </a:rPr>
              <a:t>Back to Top</a:t>
            </a:r>
            <a:endParaRPr lang="en-US" sz="1400" dirty="0"/>
          </a:p>
        </p:txBody>
      </p:sp>
      <p:sp>
        <p:nvSpPr>
          <p:cNvPr id="11" name="TextBox 10"/>
          <p:cNvSpPr txBox="1"/>
          <p:nvPr/>
        </p:nvSpPr>
        <p:spPr>
          <a:xfrm>
            <a:off x="2987040" y="5493463"/>
            <a:ext cx="1188720" cy="155448"/>
          </a:xfrm>
          <a:prstGeom prst="rect">
            <a:avLst/>
          </a:prstGeom>
          <a:solidFill>
            <a:schemeClr val="accent3">
              <a:lumMod val="40000"/>
              <a:lumOff val="60000"/>
            </a:schemeClr>
          </a:solidFill>
        </p:spPr>
        <p:txBody>
          <a:bodyPr wrap="square" lIns="0" tIns="0" rIns="0" bIns="0" rtlCol="0" anchor="ctr" anchorCtr="0">
            <a:spAutoFit/>
          </a:bodyPr>
          <a:lstStyle/>
          <a:p>
            <a:pPr algn="ctr"/>
            <a:r>
              <a:rPr lang="en-US" sz="1000" dirty="0">
                <a:solidFill>
                  <a:srgbClr val="595959"/>
                </a:solidFill>
                <a:latin typeface="Calibri" panose="020F0502020204030204" pitchFamily="34" charset="0"/>
                <a:cs typeface="Times New Roman" panose="02020603050405020304" pitchFamily="18" charset="0"/>
              </a:rPr>
              <a:t>Begin Reassessment</a:t>
            </a:r>
            <a:endParaRPr lang="en-US" sz="1000" dirty="0"/>
          </a:p>
        </p:txBody>
      </p:sp>
      <p:sp>
        <p:nvSpPr>
          <p:cNvPr id="12" name="TextBox 11"/>
          <p:cNvSpPr txBox="1"/>
          <p:nvPr/>
        </p:nvSpPr>
        <p:spPr>
          <a:xfrm>
            <a:off x="2987040" y="5956597"/>
            <a:ext cx="1188720" cy="155448"/>
          </a:xfrm>
          <a:prstGeom prst="rect">
            <a:avLst/>
          </a:prstGeom>
          <a:solidFill>
            <a:schemeClr val="accent3">
              <a:lumMod val="40000"/>
              <a:lumOff val="60000"/>
            </a:schemeClr>
          </a:solidFill>
        </p:spPr>
        <p:txBody>
          <a:bodyPr wrap="square" lIns="0" tIns="0" rIns="0" bIns="0" rtlCol="0" anchor="ctr" anchorCtr="0">
            <a:spAutoFit/>
          </a:bodyPr>
          <a:lstStyle/>
          <a:p>
            <a:pPr algn="ctr"/>
            <a:r>
              <a:rPr lang="en-US" sz="1000" dirty="0">
                <a:solidFill>
                  <a:srgbClr val="595959"/>
                </a:solidFill>
                <a:latin typeface="Calibri" panose="020F0502020204030204" pitchFamily="34" charset="0"/>
                <a:cs typeface="Times New Roman" panose="02020603050405020304" pitchFamily="18" charset="0"/>
              </a:rPr>
              <a:t>Begin Reassessment</a:t>
            </a:r>
            <a:endParaRPr lang="en-US" sz="1000" dirty="0"/>
          </a:p>
        </p:txBody>
      </p:sp>
      <p:graphicFrame>
        <p:nvGraphicFramePr>
          <p:cNvPr id="3" name="Table 2"/>
          <p:cNvGraphicFramePr>
            <a:graphicFrameLocks noGrp="1"/>
          </p:cNvGraphicFramePr>
          <p:nvPr>
            <p:extLst>
              <p:ext uri="{D42A27DB-BD31-4B8C-83A1-F6EECF244321}">
                <p14:modId xmlns:p14="http://schemas.microsoft.com/office/powerpoint/2010/main" val="929745358"/>
              </p:ext>
            </p:extLst>
          </p:nvPr>
        </p:nvGraphicFramePr>
        <p:xfrm>
          <a:off x="457201" y="2977203"/>
          <a:ext cx="8229599" cy="1142998"/>
        </p:xfrm>
        <a:graphic>
          <a:graphicData uri="http://schemas.openxmlformats.org/drawingml/2006/table">
            <a:tbl>
              <a:tblPr firstRow="1" firstCol="1" bandRow="1"/>
              <a:tblGrid>
                <a:gridCol w="722870">
                  <a:extLst>
                    <a:ext uri="{9D8B030D-6E8A-4147-A177-3AD203B41FA5}">
                      <a16:colId xmlns:a16="http://schemas.microsoft.com/office/drawing/2014/main" val="20000"/>
                    </a:ext>
                  </a:extLst>
                </a:gridCol>
                <a:gridCol w="2113005">
                  <a:extLst>
                    <a:ext uri="{9D8B030D-6E8A-4147-A177-3AD203B41FA5}">
                      <a16:colId xmlns:a16="http://schemas.microsoft.com/office/drawing/2014/main" val="20001"/>
                    </a:ext>
                  </a:extLst>
                </a:gridCol>
                <a:gridCol w="5393724">
                  <a:extLst>
                    <a:ext uri="{9D8B030D-6E8A-4147-A177-3AD203B41FA5}">
                      <a16:colId xmlns:a16="http://schemas.microsoft.com/office/drawing/2014/main" val="20002"/>
                    </a:ext>
                  </a:extLst>
                </a:gridCol>
              </a:tblGrid>
              <a:tr h="296503">
                <a:tc gridSpan="3">
                  <a:txBody>
                    <a:bodyPr/>
                    <a:lstStyle/>
                    <a:p>
                      <a:pPr marL="0" marR="0" algn="ctr">
                        <a:spcBef>
                          <a:spcPts val="0"/>
                        </a:spcBef>
                        <a:spcAft>
                          <a:spcPts val="0"/>
                        </a:spcAft>
                      </a:pPr>
                      <a:r>
                        <a:rPr lang="en-US" sz="1200" b="1"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rPr>
                        <a:t>Highlights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726" marR="66726" marT="0" marB="0" anchor="ctr">
                    <a:lnL>
                      <a:noFill/>
                    </a:lnL>
                    <a:lnR>
                      <a:noFill/>
                    </a:lnR>
                    <a:lnT>
                      <a:noFill/>
                    </a:lnT>
                    <a:lnB>
                      <a:noFill/>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69299">
                <a:tc gridSpan="3">
                  <a:txBody>
                    <a:bodyPr/>
                    <a:lstStyle/>
                    <a:p>
                      <a:pPr marL="0" marR="0">
                        <a:spcBef>
                          <a:spcPts val="0"/>
                        </a:spcBef>
                        <a:spcAft>
                          <a:spcPts val="0"/>
                        </a:spcAft>
                      </a:pPr>
                      <a:r>
                        <a:rPr lang="en-US" sz="10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Relative Team Strengths </a:t>
                      </a:r>
                      <a:r>
                        <a:rPr lang="en-US" sz="10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726" marR="66726" marT="0" marB="0">
                    <a:lnL>
                      <a:noFill/>
                    </a:lnL>
                    <a:lnR>
                      <a:noFill/>
                    </a:lnR>
                    <a:lnT>
                      <a:noFill/>
                    </a:lnT>
                    <a:lnB w="12700" cap="flat" cmpd="sng" algn="ctr">
                      <a:solidFill>
                        <a:srgbClr val="C4BC96"/>
                      </a:solidFill>
                      <a:prstDash val="solid"/>
                      <a:round/>
                      <a:headEnd type="none" w="med" len="med"/>
                      <a:tailEnd type="none" w="med" len="med"/>
                    </a:lnB>
                    <a:solidFill>
                      <a:srgbClr val="31849B"/>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169299">
                <a:tc>
                  <a:txBody>
                    <a:bodyPr/>
                    <a:lstStyle/>
                    <a:p>
                      <a:pPr marL="0" marR="0">
                        <a:spcBef>
                          <a:spcPts val="500"/>
                        </a:spcBef>
                        <a:spcAft>
                          <a:spcPts val="500"/>
                        </a:spcAft>
                      </a:pPr>
                      <a:r>
                        <a:rPr lang="en-US" sz="1000" b="1" dirty="0">
                          <a:solidFill>
                            <a:srgbClr val="31849B"/>
                          </a:solidFill>
                          <a:effectLst/>
                          <a:latin typeface="Calibri" panose="020F0502020204030204" pitchFamily="34" charset="0"/>
                          <a:ea typeface="Calibri" panose="020F0502020204030204" pitchFamily="34" charset="0"/>
                          <a:cs typeface="Times New Roman" panose="02020603050405020304" pitchFamily="18" charset="0"/>
                        </a:rPr>
                        <a:t>Leadership</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726" marR="66726" marT="0" marB="0">
                    <a:lnL>
                      <a:noFill/>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spcBef>
                          <a:spcPts val="500"/>
                        </a:spcBef>
                        <a:spcAft>
                          <a:spcPts val="500"/>
                        </a:spcAft>
                      </a:pPr>
                      <a:r>
                        <a:rPr lang="en-US" sz="1000" b="1">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Partnering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726" marR="66726" marT="0" marB="0">
                    <a:lnL>
                      <a:noFill/>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spcBef>
                          <a:spcPts val="0"/>
                        </a:spcBef>
                        <a:spcAft>
                          <a:spcPts val="0"/>
                        </a:spcAft>
                      </a:pPr>
                      <a:r>
                        <a:rPr lang="en-US" sz="1000" b="1" dirty="0">
                          <a:solidFill>
                            <a:srgbClr val="CC9900"/>
                          </a:solidFill>
                          <a:effectLst/>
                          <a:latin typeface="Calibri" panose="020F0502020204030204" pitchFamily="34" charset="0"/>
                          <a:ea typeface="Calibri" panose="020F0502020204030204" pitchFamily="34" charset="0"/>
                          <a:cs typeface="Times New Roman" panose="02020603050405020304" pitchFamily="18" charset="0"/>
                        </a:rPr>
                        <a:t>100%</a:t>
                      </a:r>
                      <a:r>
                        <a:rPr lang="en-US" sz="1000" dirty="0">
                          <a:solidFill>
                            <a:srgbClr val="CC99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000"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(2 of 2) of team members meet their positions’ targets, with a </a:t>
                      </a:r>
                      <a:r>
                        <a:rPr lang="en-US" sz="1000" b="1" dirty="0">
                          <a:solidFill>
                            <a:srgbClr val="CC9900"/>
                          </a:solidFill>
                          <a:effectLst/>
                          <a:latin typeface="Calibri" panose="020F0502020204030204" pitchFamily="34" charset="0"/>
                          <a:ea typeface="Calibri" panose="020F0502020204030204" pitchFamily="34" charset="0"/>
                          <a:cs typeface="Times New Roman" panose="02020603050405020304" pitchFamily="18" charset="0"/>
                        </a:rPr>
                        <a:t>4.0</a:t>
                      </a:r>
                      <a:r>
                        <a:rPr lang="en-US" sz="1000"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 / 5.0 average proficiency.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726" marR="66726" marT="0" marB="0" anchor="ctr">
                    <a:lnL w="12700" cap="flat" cmpd="sng" algn="ctr">
                      <a:solidFill>
                        <a:srgbClr val="C4BC96"/>
                      </a:solidFill>
                      <a:prstDash val="solid"/>
                      <a:round/>
                      <a:headEnd type="none" w="med" len="med"/>
                      <a:tailEnd type="none" w="med" len="med"/>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extLst>
                  <a:ext uri="{0D108BD9-81ED-4DB2-BD59-A6C34878D82A}">
                    <a16:rowId xmlns:a16="http://schemas.microsoft.com/office/drawing/2014/main" val="10002"/>
                  </a:ext>
                </a:extLst>
              </a:tr>
              <a:tr h="169299">
                <a:tc gridSpan="3">
                  <a:txBody>
                    <a:bodyPr/>
                    <a:lstStyle/>
                    <a:p>
                      <a:pPr marL="0" marR="0">
                        <a:spcBef>
                          <a:spcPts val="0"/>
                        </a:spcBef>
                        <a:spcAft>
                          <a:spcPts val="0"/>
                        </a:spcAft>
                      </a:pPr>
                      <a:r>
                        <a:rPr lang="en-US" sz="10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Suggested Opportunities for Team Development </a:t>
                      </a:r>
                      <a:r>
                        <a:rPr lang="en-US" sz="10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726" marR="66726" marT="0" marB="0" anchor="ctr">
                    <a:lnL>
                      <a:noFill/>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31849B"/>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3"/>
                  </a:ext>
                </a:extLst>
              </a:tr>
              <a:tr h="169299">
                <a:tc>
                  <a:txBody>
                    <a:bodyPr/>
                    <a:lstStyle/>
                    <a:p>
                      <a:pPr marL="0" marR="0">
                        <a:spcBef>
                          <a:spcPts val="500"/>
                        </a:spcBef>
                        <a:spcAft>
                          <a:spcPts val="500"/>
                        </a:spcAft>
                      </a:pPr>
                      <a:r>
                        <a:rPr lang="en-US" sz="1000" b="1">
                          <a:solidFill>
                            <a:srgbClr val="31849B"/>
                          </a:solidFill>
                          <a:effectLst/>
                          <a:latin typeface="Calibri" panose="020F0502020204030204" pitchFamily="34" charset="0"/>
                          <a:ea typeface="Calibri" panose="020F0502020204030204" pitchFamily="34" charset="0"/>
                          <a:cs typeface="Times New Roman" panose="02020603050405020304" pitchFamily="18" charset="0"/>
                        </a:rPr>
                        <a:t>Technical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726" marR="66726" marT="0" marB="0">
                    <a:lnL>
                      <a:noFill/>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500"/>
                        </a:spcBef>
                        <a:spcAft>
                          <a:spcPts val="500"/>
                        </a:spcAft>
                        <a:buClrTx/>
                        <a:buSzTx/>
                        <a:buFontTx/>
                        <a:buNone/>
                        <a:tabLst/>
                        <a:defRPr/>
                      </a:pPr>
                      <a:r>
                        <a:rPr kumimoji="0" lang="en-US" sz="1000" b="1" i="0" u="none" strike="noStrike" kern="1200" cap="none" spc="0" normalizeH="0" baseline="0" noProof="0" dirty="0">
                          <a:ln>
                            <a:noFill/>
                          </a:ln>
                          <a:solidFill>
                            <a:srgbClr val="595959"/>
                          </a:solidFill>
                          <a:effectLst/>
                          <a:uLnTx/>
                          <a:uFillTx/>
                          <a:latin typeface="Calibri" panose="020F0502020204030204" pitchFamily="34" charset="0"/>
                          <a:ea typeface="Calibri" panose="020F0502020204030204" pitchFamily="34" charset="0"/>
                          <a:cs typeface="Times New Roman" panose="02020603050405020304" pitchFamily="18" charset="0"/>
                        </a:rPr>
                        <a:t>Workforce Planning</a:t>
                      </a:r>
                      <a:endPar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marL="66726" marR="66726" marT="0" marB="0">
                    <a:lnL>
                      <a:noFill/>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spcBef>
                          <a:spcPts val="0"/>
                        </a:spcBef>
                        <a:spcAft>
                          <a:spcPts val="0"/>
                        </a:spcAft>
                      </a:pPr>
                      <a:r>
                        <a:rPr lang="en-US" sz="1000" b="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0%</a:t>
                      </a:r>
                      <a:r>
                        <a:rPr lang="en-US" sz="1000"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 (0 of 2) of team members meet their position’s targets, with a </a:t>
                      </a:r>
                      <a:r>
                        <a:rPr lang="en-US" sz="1000" b="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3.0</a:t>
                      </a:r>
                      <a:r>
                        <a:rPr lang="en-US" sz="1000"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 / 5.0 average proficiency.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726" marR="66726" marT="0" marB="0" anchor="ctr">
                    <a:lnL w="12700" cap="flat" cmpd="sng" algn="ctr">
                      <a:solidFill>
                        <a:srgbClr val="C4BC96"/>
                      </a:solidFill>
                      <a:prstDash val="solid"/>
                      <a:round/>
                      <a:headEnd type="none" w="med" len="med"/>
                      <a:tailEnd type="none" w="med" len="med"/>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extLst>
                  <a:ext uri="{0D108BD9-81ED-4DB2-BD59-A6C34878D82A}">
                    <a16:rowId xmlns:a16="http://schemas.microsoft.com/office/drawing/2014/main" val="10004"/>
                  </a:ext>
                </a:extLst>
              </a:tr>
              <a:tr h="169299">
                <a:tc>
                  <a:txBody>
                    <a:bodyPr/>
                    <a:lstStyle/>
                    <a:p>
                      <a:pPr marL="0" marR="0">
                        <a:spcBef>
                          <a:spcPts val="500"/>
                        </a:spcBef>
                        <a:spcAft>
                          <a:spcPts val="500"/>
                        </a:spcAft>
                      </a:pPr>
                      <a:r>
                        <a:rPr lang="en-US" sz="1000" b="1" dirty="0">
                          <a:solidFill>
                            <a:srgbClr val="31849B"/>
                          </a:solidFill>
                          <a:effectLst/>
                          <a:latin typeface="Calibri" panose="020F0502020204030204" pitchFamily="34" charset="0"/>
                          <a:ea typeface="Calibri" panose="020F0502020204030204" pitchFamily="34" charset="0"/>
                          <a:cs typeface="Times New Roman" panose="02020603050405020304" pitchFamily="18" charset="0"/>
                        </a:rPr>
                        <a:t>General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726" marR="66726" marT="0" marB="0">
                    <a:lnL>
                      <a:noFill/>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spcBef>
                          <a:spcPts val="500"/>
                        </a:spcBef>
                        <a:spcAft>
                          <a:spcPts val="500"/>
                        </a:spcAft>
                      </a:pPr>
                      <a:r>
                        <a:rPr lang="en-US" sz="1000" b="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Attention to Detail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726" marR="66726" marT="0" marB="0">
                    <a:lnL>
                      <a:noFill/>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spcBef>
                          <a:spcPts val="0"/>
                        </a:spcBef>
                        <a:spcAft>
                          <a:spcPts val="0"/>
                        </a:spcAft>
                      </a:pPr>
                      <a:r>
                        <a:rPr lang="en-US" sz="1000" b="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0%</a:t>
                      </a:r>
                      <a:r>
                        <a:rPr lang="en-US" sz="1000"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 (0 of 1) of team members meet their position’s targets, with a </a:t>
                      </a:r>
                      <a:r>
                        <a:rPr lang="en-US" sz="1000" b="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3.5</a:t>
                      </a:r>
                      <a:r>
                        <a:rPr lang="en-US" sz="1000"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 / 5.0 average proficiency.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726" marR="66726" marT="0" marB="0" anchor="ctr">
                    <a:lnL w="12700" cap="flat" cmpd="sng" algn="ctr">
                      <a:solidFill>
                        <a:srgbClr val="C4BC96"/>
                      </a:solidFill>
                      <a:prstDash val="solid"/>
                      <a:round/>
                      <a:headEnd type="none" w="med" len="med"/>
                      <a:tailEnd type="none" w="med" len="med"/>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13" name="TextBox 12"/>
          <p:cNvSpPr txBox="1"/>
          <p:nvPr/>
        </p:nvSpPr>
        <p:spPr>
          <a:xfrm>
            <a:off x="969379" y="524754"/>
            <a:ext cx="7205242" cy="400110"/>
          </a:xfrm>
          <a:prstGeom prst="rect">
            <a:avLst/>
          </a:prstGeom>
          <a:noFill/>
        </p:spPr>
        <p:txBody>
          <a:bodyPr wrap="none" rtlCol="0">
            <a:spAutoFit/>
          </a:bodyPr>
          <a:lstStyle/>
          <a:p>
            <a:pPr algn="ctr"/>
            <a:r>
              <a:rPr lang="en-US" sz="2000" b="1" dirty="0">
                <a:solidFill>
                  <a:srgbClr val="CC9900"/>
                </a:solidFill>
              </a:rPr>
              <a:t>Competency Exploration for Development And Readiness (CEDAR)</a:t>
            </a:r>
          </a:p>
        </p:txBody>
      </p:sp>
    </p:spTree>
    <p:extLst>
      <p:ext uri="{BB962C8B-B14F-4D97-AF65-F5344CB8AC3E}">
        <p14:creationId xmlns:p14="http://schemas.microsoft.com/office/powerpoint/2010/main" val="2432344602"/>
      </p:ext>
    </p:extLst>
  </p:cSld>
  <p:clrMapOvr>
    <a:masterClrMapping/>
  </p:clrMapOvr>
  <p:transition spd="slow">
    <p:push/>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37160" y="228600"/>
            <a:ext cx="8869680" cy="261610"/>
          </a:xfrm>
          <a:prstGeom prst="rect">
            <a:avLst/>
          </a:prstGeom>
          <a:solidFill>
            <a:schemeClr val="tx1">
              <a:lumMod val="85000"/>
              <a:lumOff val="15000"/>
            </a:schemeClr>
          </a:solidFill>
        </p:spPr>
        <p:txBody>
          <a:bodyPr wrap="square" rtlCol="0">
            <a:spAutoFit/>
          </a:bodyPr>
          <a:lstStyle/>
          <a:p>
            <a:pPr>
              <a:tabLst>
                <a:tab pos="3138488" algn="l"/>
              </a:tabLst>
            </a:pPr>
            <a:r>
              <a:rPr lang="en-US" sz="1100" b="1" dirty="0">
                <a:solidFill>
                  <a:srgbClr val="FFFFFF"/>
                </a:solidFill>
                <a:ea typeface="Calibri"/>
                <a:cs typeface="Times New Roman"/>
              </a:rPr>
              <a:t> Home				</a:t>
            </a:r>
            <a:r>
              <a:rPr lang="en-US" sz="1100" b="1" dirty="0">
                <a:solidFill>
                  <a:schemeClr val="bg1"/>
                </a:solidFill>
                <a:ea typeface="Calibri"/>
                <a:cs typeface="Times New Roman"/>
              </a:rPr>
              <a:t>	Help </a:t>
            </a:r>
            <a:r>
              <a:rPr lang="en-US" sz="1100" b="1" dirty="0">
                <a:solidFill>
                  <a:schemeClr val="bg1"/>
                </a:solidFill>
                <a:ea typeface="Calibri"/>
                <a:cs typeface="Times New Roman"/>
                <a:sym typeface="Wingdings 3"/>
              </a:rPr>
              <a:t>          Minnie Mouse – Sign Out</a:t>
            </a:r>
            <a:r>
              <a:rPr lang="en-US" sz="1100" b="1" dirty="0">
                <a:solidFill>
                  <a:srgbClr val="FFFFFF"/>
                </a:solidFill>
                <a:ea typeface="Calibri"/>
                <a:cs typeface="Times New Roman"/>
              </a:rPr>
              <a:t> </a:t>
            </a:r>
            <a:endParaRPr lang="en-US" sz="1100" u="sng" dirty="0"/>
          </a:p>
        </p:txBody>
      </p:sp>
      <p:sp>
        <p:nvSpPr>
          <p:cNvPr id="17" name="TextBox 16"/>
          <p:cNvSpPr txBox="1"/>
          <p:nvPr/>
        </p:nvSpPr>
        <p:spPr>
          <a:xfrm>
            <a:off x="2408683" y="524754"/>
            <a:ext cx="4326634" cy="430887"/>
          </a:xfrm>
          <a:prstGeom prst="rect">
            <a:avLst/>
          </a:prstGeom>
          <a:noFill/>
        </p:spPr>
        <p:txBody>
          <a:bodyPr wrap="none" rtlCol="0">
            <a:spAutoFit/>
          </a:bodyPr>
          <a:lstStyle/>
          <a:p>
            <a:r>
              <a:rPr lang="en-US" sz="2200" b="1" dirty="0">
                <a:solidFill>
                  <a:srgbClr val="CC9900"/>
                </a:solidFill>
              </a:rPr>
              <a:t>Competency Details for Goofy Goof</a:t>
            </a:r>
            <a:endParaRPr lang="en-US" sz="2200" dirty="0">
              <a:solidFill>
                <a:srgbClr val="CC9900"/>
              </a:solidFill>
            </a:endParaRPr>
          </a:p>
        </p:txBody>
      </p:sp>
      <p:sp>
        <p:nvSpPr>
          <p:cNvPr id="18" name="TextBox 17"/>
          <p:cNvSpPr txBox="1"/>
          <p:nvPr/>
        </p:nvSpPr>
        <p:spPr>
          <a:xfrm>
            <a:off x="228600" y="1600200"/>
            <a:ext cx="8458199" cy="4816703"/>
          </a:xfrm>
          <a:prstGeom prst="rect">
            <a:avLst/>
          </a:prstGeom>
          <a:noFill/>
        </p:spPr>
        <p:txBody>
          <a:bodyPr wrap="square" rtlCol="0">
            <a:spAutoFit/>
          </a:bodyPr>
          <a:lstStyle/>
          <a:p>
            <a:pPr>
              <a:tabLst>
                <a:tab pos="5429250" algn="l"/>
              </a:tabLst>
            </a:pPr>
            <a:r>
              <a:rPr lang="en-US" sz="1600" dirty="0">
                <a:solidFill>
                  <a:srgbClr val="CC9900"/>
                </a:solidFill>
                <a:ea typeface="Calibri"/>
                <a:cs typeface="Times New Roman"/>
              </a:rPr>
              <a:t>Competencies for the Position </a:t>
            </a:r>
            <a:r>
              <a:rPr lang="en-US" sz="1600" baseline="30000" dirty="0">
                <a:solidFill>
                  <a:srgbClr val="CC9900"/>
                </a:solidFill>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r>
              <a:rPr lang="en-US" sz="1600" dirty="0">
                <a:solidFill>
                  <a:srgbClr val="FFC000"/>
                </a:solidFill>
                <a:ea typeface="Calibri"/>
                <a:cs typeface="Times New Roman"/>
              </a:rPr>
              <a:t> </a:t>
            </a:r>
            <a:endParaRPr lang="en-US" sz="1600" dirty="0">
              <a:ea typeface="Calibri"/>
              <a:cs typeface="Times New Roman"/>
            </a:endParaRPr>
          </a:p>
          <a:p>
            <a:r>
              <a:rPr lang="en-US" sz="1200" dirty="0">
                <a:solidFill>
                  <a:srgbClr val="CC9900"/>
                </a:solidFill>
                <a:latin typeface="Calibri" panose="020F0502020204030204" pitchFamily="34" charset="0"/>
                <a:ea typeface="Calibri" panose="020F0502020204030204" pitchFamily="34" charset="0"/>
                <a:cs typeface="Times New Roman" panose="02020603050405020304" pitchFamily="18" charset="0"/>
              </a:rPr>
              <a:t>GS-0343-13 Employee in Human Resources</a:t>
            </a:r>
            <a:endParaRPr lang="en-US" sz="1000" dirty="0">
              <a:solidFill>
                <a:prstClr val="black"/>
              </a:solidFill>
              <a:ea typeface="Calibri"/>
              <a:cs typeface="Times New Roman"/>
            </a:endParaRPr>
          </a:p>
          <a:p>
            <a:pPr lvl="0"/>
            <a:endParaRPr lang="en-US" sz="1200" dirty="0">
              <a:solidFill>
                <a:srgbClr val="CC9900"/>
              </a:solidFill>
              <a:latin typeface="Calibri" panose="020F0502020204030204" pitchFamily="34" charset="0"/>
              <a:ea typeface="Calibri" panose="020F0502020204030204" pitchFamily="34" charset="0"/>
              <a:cs typeface="Times New Roman" panose="02020603050405020304" pitchFamily="18" charset="0"/>
            </a:endParaRPr>
          </a:p>
          <a:p>
            <a:pPr lvl="0"/>
            <a:endParaRPr lang="en-US" sz="1200" dirty="0">
              <a:solidFill>
                <a:srgbClr val="CC9900"/>
              </a:solidFill>
              <a:latin typeface="Calibri" panose="020F0502020204030204" pitchFamily="34" charset="0"/>
              <a:ea typeface="Calibri" panose="020F0502020204030204" pitchFamily="34" charset="0"/>
              <a:cs typeface="Times New Roman" panose="02020603050405020304" pitchFamily="18" charset="0"/>
            </a:endParaRPr>
          </a:p>
          <a:p>
            <a:pPr lvl="0"/>
            <a:endParaRPr lang="en-US" sz="1200" dirty="0">
              <a:solidFill>
                <a:srgbClr val="CC9900"/>
              </a:solidFill>
              <a:latin typeface="Calibri" panose="020F0502020204030204" pitchFamily="34" charset="0"/>
              <a:ea typeface="Calibri" panose="020F0502020204030204" pitchFamily="34" charset="0"/>
              <a:cs typeface="Times New Roman" panose="02020603050405020304" pitchFamily="18" charset="0"/>
            </a:endParaRPr>
          </a:p>
          <a:p>
            <a:pPr lvl="0"/>
            <a:endParaRPr lang="en-US" sz="1200" dirty="0">
              <a:solidFill>
                <a:srgbClr val="CC9900"/>
              </a:solidFill>
              <a:latin typeface="Calibri" panose="020F0502020204030204" pitchFamily="34" charset="0"/>
              <a:ea typeface="Calibri" panose="020F0502020204030204" pitchFamily="34" charset="0"/>
              <a:cs typeface="Times New Roman" panose="02020603050405020304" pitchFamily="18" charset="0"/>
            </a:endParaRPr>
          </a:p>
          <a:p>
            <a:pPr lvl="0"/>
            <a:endParaRPr lang="en-US" sz="1200" dirty="0">
              <a:solidFill>
                <a:srgbClr val="CC9900"/>
              </a:solidFill>
              <a:latin typeface="Calibri" panose="020F0502020204030204" pitchFamily="34" charset="0"/>
              <a:ea typeface="Calibri" panose="020F0502020204030204" pitchFamily="34" charset="0"/>
              <a:cs typeface="Times New Roman" panose="02020603050405020304" pitchFamily="18" charset="0"/>
            </a:endParaRPr>
          </a:p>
          <a:p>
            <a:pPr lvl="0"/>
            <a:endParaRPr lang="en-US" sz="1200" dirty="0">
              <a:solidFill>
                <a:srgbClr val="CC9900"/>
              </a:solidFill>
              <a:latin typeface="Calibri" panose="020F0502020204030204" pitchFamily="34" charset="0"/>
              <a:ea typeface="Calibri" panose="020F0502020204030204" pitchFamily="34" charset="0"/>
              <a:cs typeface="Times New Roman" panose="02020603050405020304" pitchFamily="18" charset="0"/>
            </a:endParaRPr>
          </a:p>
          <a:p>
            <a:pPr lvl="0"/>
            <a:endParaRPr lang="en-US" sz="1200" dirty="0">
              <a:solidFill>
                <a:srgbClr val="CC9900"/>
              </a:solidFill>
              <a:latin typeface="Calibri" panose="020F0502020204030204" pitchFamily="34" charset="0"/>
              <a:ea typeface="Calibri" panose="020F0502020204030204" pitchFamily="34" charset="0"/>
              <a:cs typeface="Times New Roman" panose="02020603050405020304" pitchFamily="18" charset="0"/>
            </a:endParaRPr>
          </a:p>
          <a:p>
            <a:pPr lvl="0"/>
            <a:endParaRPr lang="en-US" sz="1200" dirty="0">
              <a:solidFill>
                <a:srgbClr val="CC9900"/>
              </a:solidFill>
              <a:latin typeface="Calibri" panose="020F0502020204030204" pitchFamily="34" charset="0"/>
              <a:ea typeface="Calibri" panose="020F0502020204030204" pitchFamily="34" charset="0"/>
              <a:cs typeface="Times New Roman" panose="02020603050405020304" pitchFamily="18" charset="0"/>
            </a:endParaRPr>
          </a:p>
          <a:p>
            <a:pPr lvl="0"/>
            <a:endParaRPr lang="en-US" sz="1200" dirty="0">
              <a:solidFill>
                <a:srgbClr val="CC9900"/>
              </a:solidFill>
              <a:latin typeface="Calibri" panose="020F0502020204030204" pitchFamily="34" charset="0"/>
              <a:ea typeface="Calibri" panose="020F0502020204030204" pitchFamily="34" charset="0"/>
              <a:cs typeface="Times New Roman" panose="02020603050405020304" pitchFamily="18" charset="0"/>
            </a:endParaRPr>
          </a:p>
          <a:p>
            <a:pPr lvl="0"/>
            <a:endParaRPr lang="en-US" sz="1200" dirty="0">
              <a:solidFill>
                <a:srgbClr val="CC9900"/>
              </a:solidFill>
              <a:latin typeface="Calibri" panose="020F0502020204030204" pitchFamily="34" charset="0"/>
              <a:ea typeface="Calibri" panose="020F0502020204030204" pitchFamily="34" charset="0"/>
              <a:cs typeface="Times New Roman" panose="02020603050405020304" pitchFamily="18" charset="0"/>
            </a:endParaRPr>
          </a:p>
          <a:p>
            <a:pPr lvl="0"/>
            <a:endParaRPr lang="en-US" sz="1200" dirty="0">
              <a:solidFill>
                <a:srgbClr val="CC9900"/>
              </a:solidFill>
              <a:latin typeface="Calibri" panose="020F0502020204030204" pitchFamily="34" charset="0"/>
              <a:ea typeface="Calibri"/>
              <a:cs typeface="Times New Roman" panose="02020603050405020304" pitchFamily="18" charset="0"/>
            </a:endParaRPr>
          </a:p>
          <a:p>
            <a:pPr lvl="0"/>
            <a:endParaRPr lang="en-US" sz="1200" dirty="0">
              <a:solidFill>
                <a:srgbClr val="CC9900"/>
              </a:solidFill>
              <a:latin typeface="Calibri" panose="020F0502020204030204" pitchFamily="34" charset="0"/>
              <a:ea typeface="Calibri"/>
              <a:cs typeface="Times New Roman" panose="02020603050405020304" pitchFamily="18" charset="0"/>
            </a:endParaRPr>
          </a:p>
          <a:p>
            <a:pPr lvl="0"/>
            <a:endParaRPr lang="en-US" sz="1200" dirty="0">
              <a:solidFill>
                <a:srgbClr val="CC9900"/>
              </a:solidFill>
              <a:latin typeface="Calibri" panose="020F0502020204030204" pitchFamily="34" charset="0"/>
              <a:ea typeface="Calibri"/>
              <a:cs typeface="Times New Roman" panose="02020603050405020304" pitchFamily="18" charset="0"/>
            </a:endParaRPr>
          </a:p>
          <a:p>
            <a:pPr lvl="0"/>
            <a:endParaRPr lang="en-US" sz="1200" dirty="0">
              <a:solidFill>
                <a:srgbClr val="CC9900"/>
              </a:solidFill>
              <a:latin typeface="Calibri" panose="020F0502020204030204" pitchFamily="34" charset="0"/>
              <a:ea typeface="Calibri"/>
              <a:cs typeface="Times New Roman" panose="02020603050405020304" pitchFamily="18" charset="0"/>
            </a:endParaRPr>
          </a:p>
          <a:p>
            <a:pPr lvl="0"/>
            <a:endParaRPr lang="en-US" sz="1200" dirty="0">
              <a:solidFill>
                <a:srgbClr val="CC9900"/>
              </a:solidFill>
              <a:latin typeface="Calibri" panose="020F0502020204030204" pitchFamily="34" charset="0"/>
              <a:ea typeface="Calibri"/>
              <a:cs typeface="Times New Roman" panose="02020603050405020304" pitchFamily="18" charset="0"/>
            </a:endParaRPr>
          </a:p>
          <a:p>
            <a:pPr lvl="0">
              <a:tabLst>
                <a:tab pos="5429250" algn="l"/>
              </a:tabLst>
            </a:pPr>
            <a:r>
              <a:rPr lang="en-US" sz="1600" dirty="0">
                <a:solidFill>
                  <a:srgbClr val="CC9900"/>
                </a:solidFill>
                <a:ea typeface="Calibri"/>
                <a:cs typeface="Times New Roman"/>
              </a:rPr>
              <a:t>Competencies for Career Growth </a:t>
            </a:r>
            <a:r>
              <a:rPr lang="en-US" sz="1600" baseline="30000" dirty="0">
                <a:solidFill>
                  <a:srgbClr val="CC9900"/>
                </a:solidFill>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r>
              <a:rPr lang="en-US" sz="1600" dirty="0">
                <a:solidFill>
                  <a:srgbClr val="FFC000"/>
                </a:solidFill>
                <a:ea typeface="Calibri"/>
                <a:cs typeface="Times New Roman"/>
              </a:rPr>
              <a:t> </a:t>
            </a:r>
            <a:endParaRPr lang="en-US" sz="1600" dirty="0">
              <a:solidFill>
                <a:prstClr val="black"/>
              </a:solidFill>
              <a:ea typeface="Calibri"/>
              <a:cs typeface="Times New Roman"/>
            </a:endParaRPr>
          </a:p>
          <a:p>
            <a:pPr lvl="0"/>
            <a:endParaRPr lang="en-US" sz="1200" dirty="0">
              <a:solidFill>
                <a:srgbClr val="CC9900"/>
              </a:solidFill>
              <a:latin typeface="Calibri" panose="020F0502020204030204" pitchFamily="34" charset="0"/>
              <a:ea typeface="Calibri"/>
              <a:cs typeface="Times New Roman" panose="02020603050405020304" pitchFamily="18" charset="0"/>
            </a:endParaRPr>
          </a:p>
          <a:p>
            <a:pPr lvl="0"/>
            <a:endParaRPr lang="en-US" sz="1200" dirty="0">
              <a:solidFill>
                <a:srgbClr val="CC9900"/>
              </a:solidFill>
              <a:latin typeface="Calibri" panose="020F0502020204030204" pitchFamily="34" charset="0"/>
              <a:ea typeface="Calibri"/>
              <a:cs typeface="Times New Roman" panose="02020603050405020304" pitchFamily="18" charset="0"/>
            </a:endParaRPr>
          </a:p>
          <a:p>
            <a:pPr lvl="0"/>
            <a:endParaRPr lang="en-US" sz="1200" dirty="0">
              <a:solidFill>
                <a:srgbClr val="CC9900"/>
              </a:solidFill>
              <a:latin typeface="Calibri" panose="020F0502020204030204" pitchFamily="34" charset="0"/>
              <a:ea typeface="Calibri"/>
              <a:cs typeface="Times New Roman" panose="02020603050405020304" pitchFamily="18" charset="0"/>
            </a:endParaRPr>
          </a:p>
          <a:p>
            <a:pPr lvl="0"/>
            <a:endParaRPr lang="en-US" sz="1200" dirty="0">
              <a:solidFill>
                <a:srgbClr val="CC9900"/>
              </a:solidFill>
              <a:latin typeface="Calibri" panose="020F0502020204030204" pitchFamily="34" charset="0"/>
              <a:ea typeface="Calibri"/>
              <a:cs typeface="Times New Roman" panose="02020603050405020304" pitchFamily="18" charset="0"/>
            </a:endParaRPr>
          </a:p>
          <a:p>
            <a:pPr lvl="0"/>
            <a:endParaRPr lang="en-US" sz="1200" dirty="0">
              <a:solidFill>
                <a:srgbClr val="CC9900"/>
              </a:solidFill>
              <a:latin typeface="Calibri" panose="020F0502020204030204" pitchFamily="34" charset="0"/>
              <a:ea typeface="Calibri"/>
              <a:cs typeface="Times New Roman" panose="02020603050405020304" pitchFamily="18" charset="0"/>
            </a:endParaRPr>
          </a:p>
          <a:p>
            <a:pPr lvl="0"/>
            <a:endParaRPr lang="en-US" sz="1200" dirty="0">
              <a:solidFill>
                <a:srgbClr val="CC9900"/>
              </a:solidFill>
              <a:latin typeface="Calibri" panose="020F0502020204030204" pitchFamily="34" charset="0"/>
              <a:ea typeface="Calibri"/>
              <a:cs typeface="Times New Roman" panose="02020603050405020304" pitchFamily="18" charset="0"/>
            </a:endParaRPr>
          </a:p>
          <a:p>
            <a:pPr lvl="0"/>
            <a:r>
              <a:rPr lang="en-US" sz="1100" dirty="0">
                <a:solidFill>
                  <a:srgbClr val="595959"/>
                </a:solidFill>
                <a:ea typeface="Calibri"/>
                <a:cs typeface="Times New Roman"/>
              </a:rPr>
              <a:t> </a:t>
            </a:r>
            <a:endParaRPr lang="en-US" sz="1100" dirty="0">
              <a:ea typeface="Calibri"/>
              <a:cs typeface="Times New Roman"/>
            </a:endParaRPr>
          </a:p>
        </p:txBody>
      </p:sp>
      <p:sp>
        <p:nvSpPr>
          <p:cNvPr id="31" name="TextBox 30"/>
          <p:cNvSpPr txBox="1"/>
          <p:nvPr/>
        </p:nvSpPr>
        <p:spPr>
          <a:xfrm>
            <a:off x="4061315" y="6182436"/>
            <a:ext cx="1021370" cy="523220"/>
          </a:xfrm>
          <a:prstGeom prst="rect">
            <a:avLst/>
          </a:prstGeom>
          <a:noFill/>
        </p:spPr>
        <p:txBody>
          <a:bodyPr wrap="none" rtlCol="0">
            <a:spAutoFit/>
          </a:bodyPr>
          <a:lstStyle/>
          <a:p>
            <a:pPr algn="ctr"/>
            <a:r>
              <a:rPr lang="en-US" sz="1400" b="1" dirty="0">
                <a:solidFill>
                  <a:srgbClr val="CC9900"/>
                </a:solidFill>
                <a:ea typeface="Calibri"/>
                <a:cs typeface="Times New Roman"/>
                <a:sym typeface="Wingdings 3"/>
              </a:rPr>
              <a:t></a:t>
            </a:r>
            <a:endParaRPr lang="en-US" sz="1400" dirty="0">
              <a:ea typeface="Calibri"/>
              <a:cs typeface="Times New Roman"/>
            </a:endParaRPr>
          </a:p>
          <a:p>
            <a:r>
              <a:rPr lang="en-US" sz="1400" dirty="0">
                <a:solidFill>
                  <a:srgbClr val="595959"/>
                </a:solidFill>
                <a:ea typeface="Calibri"/>
                <a:cs typeface="Times New Roman"/>
              </a:rPr>
              <a:t>Back to Top</a:t>
            </a:r>
            <a:endParaRPr lang="en-US" sz="1400" dirty="0"/>
          </a:p>
        </p:txBody>
      </p:sp>
      <p:sp>
        <p:nvSpPr>
          <p:cNvPr id="7" name="Text Box 1"/>
          <p:cNvSpPr txBox="1"/>
          <p:nvPr/>
        </p:nvSpPr>
        <p:spPr>
          <a:xfrm>
            <a:off x="3794759" y="1100493"/>
            <a:ext cx="1554480" cy="182880"/>
          </a:xfrm>
          <a:prstGeom prst="rect">
            <a:avLst/>
          </a:prstGeom>
          <a:solidFill>
            <a:schemeClr val="bg1"/>
          </a:solidFill>
          <a:ln w="6350">
            <a:solidFill>
              <a:schemeClr val="accent5">
                <a:lumMod val="75000"/>
              </a:schemeClr>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ctr" anchorCtr="0" forceAA="0" compatLnSpc="1">
            <a:prstTxWarp prst="textNoShape">
              <a:avLst/>
            </a:prstTxWarp>
            <a:noAutofit/>
          </a:bodyPr>
          <a:lstStyle/>
          <a:p>
            <a:pPr marL="0" marR="0" algn="ctr">
              <a:spcBef>
                <a:spcPts val="0"/>
              </a:spcBef>
              <a:spcAft>
                <a:spcPts val="0"/>
              </a:spcAft>
            </a:pPr>
            <a:r>
              <a:rPr lang="en-US" sz="1100" b="1" dirty="0">
                <a:solidFill>
                  <a:schemeClr val="accent5">
                    <a:lumMod val="75000"/>
                  </a:schemeClr>
                </a:solidFill>
                <a:ea typeface="Calibri"/>
                <a:cs typeface="Times New Roman"/>
              </a:rPr>
              <a:t>General and Technical</a:t>
            </a:r>
            <a:endParaRPr lang="en-US" sz="1100" dirty="0">
              <a:solidFill>
                <a:schemeClr val="accent5">
                  <a:lumMod val="75000"/>
                </a:schemeClr>
              </a:solidFill>
              <a:effectLst/>
              <a:ea typeface="Calibri"/>
              <a:cs typeface="Times New Roman"/>
            </a:endParaRPr>
          </a:p>
        </p:txBody>
      </p:sp>
      <p:sp>
        <p:nvSpPr>
          <p:cNvPr id="8" name="Text Box 1"/>
          <p:cNvSpPr txBox="1"/>
          <p:nvPr/>
        </p:nvSpPr>
        <p:spPr>
          <a:xfrm>
            <a:off x="1981200" y="1100493"/>
            <a:ext cx="1554480" cy="182880"/>
          </a:xfrm>
          <a:prstGeom prst="rect">
            <a:avLst/>
          </a:prstGeom>
          <a:solidFill>
            <a:schemeClr val="bg1"/>
          </a:solidFill>
          <a:ln w="6350">
            <a:solidFill>
              <a:schemeClr val="accent5">
                <a:lumMod val="75000"/>
              </a:schemeClr>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ctr" anchorCtr="0" forceAA="0" compatLnSpc="1">
            <a:prstTxWarp prst="textNoShape">
              <a:avLst/>
            </a:prstTxWarp>
            <a:noAutofit/>
          </a:bodyPr>
          <a:lstStyle/>
          <a:p>
            <a:pPr marL="0" marR="0" algn="ctr">
              <a:spcBef>
                <a:spcPts val="0"/>
              </a:spcBef>
              <a:spcAft>
                <a:spcPts val="0"/>
              </a:spcAft>
            </a:pPr>
            <a:r>
              <a:rPr lang="en-US" sz="1100" b="1" dirty="0">
                <a:solidFill>
                  <a:schemeClr val="accent5">
                    <a:lumMod val="75000"/>
                  </a:schemeClr>
                </a:solidFill>
                <a:ea typeface="Calibri"/>
                <a:cs typeface="Times New Roman"/>
              </a:rPr>
              <a:t>Leadership</a:t>
            </a:r>
            <a:endParaRPr lang="en-US" sz="1100" dirty="0">
              <a:solidFill>
                <a:schemeClr val="accent5">
                  <a:lumMod val="75000"/>
                </a:schemeClr>
              </a:solidFill>
              <a:effectLst/>
              <a:ea typeface="Calibri"/>
              <a:cs typeface="Times New Roman"/>
            </a:endParaRPr>
          </a:p>
        </p:txBody>
      </p:sp>
      <p:sp>
        <p:nvSpPr>
          <p:cNvPr id="9" name="Text Box 1"/>
          <p:cNvSpPr txBox="1"/>
          <p:nvPr/>
        </p:nvSpPr>
        <p:spPr>
          <a:xfrm>
            <a:off x="5608318" y="1100493"/>
            <a:ext cx="1554480" cy="182880"/>
          </a:xfrm>
          <a:prstGeom prst="rect">
            <a:avLst/>
          </a:prstGeom>
          <a:solidFill>
            <a:schemeClr val="bg1"/>
          </a:solidFill>
          <a:ln w="6350">
            <a:solidFill>
              <a:schemeClr val="accent5">
                <a:lumMod val="75000"/>
              </a:schemeClr>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ctr" anchorCtr="0" forceAA="0" compatLnSpc="1">
            <a:prstTxWarp prst="textNoShape">
              <a:avLst/>
            </a:prstTxWarp>
            <a:noAutofit/>
          </a:bodyPr>
          <a:lstStyle/>
          <a:p>
            <a:pPr marL="0" marR="0" algn="ctr">
              <a:spcBef>
                <a:spcPts val="0"/>
              </a:spcBef>
              <a:spcAft>
                <a:spcPts val="0"/>
              </a:spcAft>
            </a:pPr>
            <a:r>
              <a:rPr lang="en-US" sz="1100" b="1" dirty="0">
                <a:solidFill>
                  <a:schemeClr val="accent5">
                    <a:lumMod val="75000"/>
                  </a:schemeClr>
                </a:solidFill>
                <a:ea typeface="Calibri"/>
                <a:cs typeface="Times New Roman"/>
              </a:rPr>
              <a:t>Career Growth</a:t>
            </a:r>
            <a:endParaRPr lang="en-US" sz="1100" dirty="0">
              <a:solidFill>
                <a:schemeClr val="accent5">
                  <a:lumMod val="75000"/>
                </a:schemeClr>
              </a:solidFill>
              <a:effectLst/>
              <a:ea typeface="Calibri"/>
              <a:cs typeface="Times New Roman"/>
            </a:endParaRPr>
          </a:p>
        </p:txBody>
      </p:sp>
      <p:graphicFrame>
        <p:nvGraphicFramePr>
          <p:cNvPr id="4" name="Table 3"/>
          <p:cNvGraphicFramePr>
            <a:graphicFrameLocks noGrp="1"/>
          </p:cNvGraphicFramePr>
          <p:nvPr>
            <p:extLst>
              <p:ext uri="{D42A27DB-BD31-4B8C-83A1-F6EECF244321}">
                <p14:modId xmlns:p14="http://schemas.microsoft.com/office/powerpoint/2010/main" val="2082796046"/>
              </p:ext>
            </p:extLst>
          </p:nvPr>
        </p:nvGraphicFramePr>
        <p:xfrm>
          <a:off x="457198" y="2096409"/>
          <a:ext cx="8229601" cy="727202"/>
        </p:xfrm>
        <a:graphic>
          <a:graphicData uri="http://schemas.openxmlformats.org/drawingml/2006/table">
            <a:tbl>
              <a:tblPr firstRow="1" firstCol="1" bandRow="1"/>
              <a:tblGrid>
                <a:gridCol w="4847479">
                  <a:extLst>
                    <a:ext uri="{9D8B030D-6E8A-4147-A177-3AD203B41FA5}">
                      <a16:colId xmlns:a16="http://schemas.microsoft.com/office/drawing/2014/main" val="20000"/>
                    </a:ext>
                  </a:extLst>
                </a:gridCol>
                <a:gridCol w="675970">
                  <a:extLst>
                    <a:ext uri="{9D8B030D-6E8A-4147-A177-3AD203B41FA5}">
                      <a16:colId xmlns:a16="http://schemas.microsoft.com/office/drawing/2014/main" val="20001"/>
                    </a:ext>
                  </a:extLst>
                </a:gridCol>
                <a:gridCol w="676538">
                  <a:extLst>
                    <a:ext uri="{9D8B030D-6E8A-4147-A177-3AD203B41FA5}">
                      <a16:colId xmlns:a16="http://schemas.microsoft.com/office/drawing/2014/main" val="20002"/>
                    </a:ext>
                  </a:extLst>
                </a:gridCol>
                <a:gridCol w="676538">
                  <a:extLst>
                    <a:ext uri="{9D8B030D-6E8A-4147-A177-3AD203B41FA5}">
                      <a16:colId xmlns:a16="http://schemas.microsoft.com/office/drawing/2014/main" val="20003"/>
                    </a:ext>
                  </a:extLst>
                </a:gridCol>
                <a:gridCol w="676538">
                  <a:extLst>
                    <a:ext uri="{9D8B030D-6E8A-4147-A177-3AD203B41FA5}">
                      <a16:colId xmlns:a16="http://schemas.microsoft.com/office/drawing/2014/main" val="20004"/>
                    </a:ext>
                  </a:extLst>
                </a:gridCol>
                <a:gridCol w="676538">
                  <a:extLst>
                    <a:ext uri="{9D8B030D-6E8A-4147-A177-3AD203B41FA5}">
                      <a16:colId xmlns:a16="http://schemas.microsoft.com/office/drawing/2014/main" val="20005"/>
                    </a:ext>
                  </a:extLst>
                </a:gridCol>
              </a:tblGrid>
              <a:tr h="16332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rgbClr val="CC9900"/>
                          </a:solidFill>
                          <a:effectLst/>
                          <a:latin typeface="Calibri" panose="020F0502020204030204" pitchFamily="34" charset="0"/>
                          <a:ea typeface="Calibri" panose="020F0502020204030204" pitchFamily="34" charset="0"/>
                          <a:cs typeface="Times New Roman" panose="02020603050405020304" pitchFamily="18" charset="0"/>
                        </a:rPr>
                        <a:t>Leadership Competencies </a:t>
                      </a:r>
                      <a:r>
                        <a:rPr lang="en-US" sz="800" baseline="30000" dirty="0">
                          <a:solidFill>
                            <a:srgbClr val="CC9900"/>
                          </a:solidFill>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1246" marR="61246" marT="0" marB="0">
                    <a:lnL>
                      <a:noFill/>
                    </a:lnL>
                    <a:lnR w="12700" cap="flat" cmpd="sng" algn="ctr">
                      <a:solidFill>
                        <a:srgbClr val="C4BC96"/>
                      </a:solidFill>
                      <a:prstDash val="solid"/>
                      <a:round/>
                      <a:headEnd type="none" w="med" len="med"/>
                      <a:tailEnd type="none" w="med" len="med"/>
                    </a:lnR>
                    <a:lnT>
                      <a:noFill/>
                    </a:lnT>
                    <a:lnB>
                      <a:noFill/>
                    </a:lnB>
                  </a:tcPr>
                </a:tc>
                <a:tc gridSpan="3">
                  <a:txBody>
                    <a:bodyPr/>
                    <a:lstStyle/>
                    <a:p>
                      <a:pPr marL="0" marR="0" algn="ctr">
                        <a:spcBef>
                          <a:spcPts val="0"/>
                        </a:spcBef>
                        <a:spcAft>
                          <a:spcPts val="0"/>
                        </a:spcAft>
                      </a:pPr>
                      <a:r>
                        <a:rPr lang="en-US" sz="9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Current Proficiency Rating </a:t>
                      </a:r>
                      <a:r>
                        <a:rPr lang="en-US" sz="900">
                          <a:solidFill>
                            <a:srgbClr val="FFFFFF"/>
                          </a:solidFill>
                          <a:effectLst/>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246" marR="61246" marT="0" marB="0">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948A54"/>
                    </a:solidFill>
                  </a:tcPr>
                </a:tc>
                <a:tc hMerge="1">
                  <a:txBody>
                    <a:bodyPr/>
                    <a:lstStyle/>
                    <a:p>
                      <a:endParaRPr lang="en-US"/>
                    </a:p>
                  </a:txBody>
                  <a:tcPr/>
                </a:tc>
                <a:tc hMerge="1">
                  <a:txBody>
                    <a:bodyPr/>
                    <a:lstStyle/>
                    <a:p>
                      <a:endParaRPr lang="en-US"/>
                    </a:p>
                  </a:txBody>
                  <a:tcPr/>
                </a:tc>
                <a:tc rowSpan="2">
                  <a:txBody>
                    <a:bodyPr/>
                    <a:lstStyle/>
                    <a:p>
                      <a:pPr marL="0" marR="0" algn="ctr">
                        <a:spcBef>
                          <a:spcPts val="0"/>
                        </a:spcBef>
                        <a:spcAft>
                          <a:spcPts val="0"/>
                        </a:spcAft>
                      </a:pPr>
                      <a:r>
                        <a:rPr lang="en-US" sz="9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Targeted Proficiency</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246" marR="61246" marT="0" marB="0">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948A54"/>
                    </a:solidFill>
                  </a:tcPr>
                </a:tc>
                <a:tc rowSpan="2">
                  <a:txBody>
                    <a:bodyPr/>
                    <a:lstStyle/>
                    <a:p>
                      <a:pPr marL="0" marR="0" algn="ctr">
                        <a:spcBef>
                          <a:spcPts val="0"/>
                        </a:spcBef>
                        <a:spcAft>
                          <a:spcPts val="0"/>
                        </a:spcAft>
                      </a:pPr>
                      <a:r>
                        <a:rPr lang="en-US" sz="9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Difference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246" marR="61246" marT="0" marB="0">
                    <a:lnL w="12700" cap="flat" cmpd="sng" algn="ctr">
                      <a:solidFill>
                        <a:srgbClr val="C4BC96"/>
                      </a:solidFill>
                      <a:prstDash val="solid"/>
                      <a:round/>
                      <a:headEnd type="none" w="med" len="med"/>
                      <a:tailEnd type="none" w="med" len="med"/>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948A54"/>
                    </a:solidFill>
                  </a:tcPr>
                </a:tc>
                <a:extLst>
                  <a:ext uri="{0D108BD9-81ED-4DB2-BD59-A6C34878D82A}">
                    <a16:rowId xmlns:a16="http://schemas.microsoft.com/office/drawing/2014/main" val="10000"/>
                  </a:ext>
                </a:extLst>
              </a:tr>
              <a:tr h="1497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1" u="none" baseline="0"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     </a:t>
                      </a:r>
                      <a:r>
                        <a:rPr lang="en-US" sz="800" u="sng" dirty="0">
                          <a:solidFill>
                            <a:srgbClr val="CC9900"/>
                          </a:solidFill>
                          <a:latin typeface="Calibri" panose="020F0502020204030204" pitchFamily="34" charset="0"/>
                          <a:ea typeface="Calibri" panose="020F0502020204030204" pitchFamily="34" charset="0"/>
                          <a:cs typeface="Times New Roman" panose="02020603050405020304" pitchFamily="18" charset="0"/>
                        </a:rPr>
                        <a:t>View Proficiency Level Illustrations</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1246" marR="61246" marT="0" marB="0">
                    <a:lnL>
                      <a:noFill/>
                    </a:lnL>
                    <a:lnR w="12700" cap="flat" cmpd="sng" algn="ctr">
                      <a:solidFill>
                        <a:srgbClr val="C4BC96"/>
                      </a:solidFill>
                      <a:prstDash val="solid"/>
                      <a:round/>
                      <a:headEnd type="none" w="med" len="med"/>
                      <a:tailEnd type="none" w="med" len="med"/>
                    </a:lnR>
                    <a:lnT>
                      <a:noFill/>
                    </a:lnT>
                    <a:lnB w="12700" cap="flat" cmpd="sng" algn="ctr">
                      <a:solidFill>
                        <a:srgbClr val="C4BC96"/>
                      </a:solidFill>
                      <a:prstDash val="solid"/>
                      <a:round/>
                      <a:headEnd type="none" w="med" len="med"/>
                      <a:tailEnd type="none" w="med" len="med"/>
                    </a:lnB>
                  </a:tcPr>
                </a:tc>
                <a:tc>
                  <a:txBody>
                    <a:bodyPr/>
                    <a:lstStyle/>
                    <a:p>
                      <a:pPr marL="0" marR="0" algn="ctr">
                        <a:spcBef>
                          <a:spcPts val="0"/>
                        </a:spcBef>
                        <a:spcAft>
                          <a:spcPts val="0"/>
                        </a:spcAft>
                      </a:pPr>
                      <a:r>
                        <a:rPr lang="en-US" sz="9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Supervisor</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246" marR="61246" marT="0" marB="0">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948A54"/>
                    </a:solidFill>
                  </a:tcPr>
                </a:tc>
                <a:tc>
                  <a:txBody>
                    <a:bodyPr/>
                    <a:lstStyle/>
                    <a:p>
                      <a:pPr marL="0" marR="0" algn="ctr">
                        <a:spcBef>
                          <a:spcPts val="0"/>
                        </a:spcBef>
                        <a:spcAft>
                          <a:spcPts val="0"/>
                        </a:spcAft>
                      </a:pPr>
                      <a:r>
                        <a:rPr lang="en-US" sz="9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Self</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246" marR="61246" marT="0" marB="0">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948A54"/>
                    </a:solidFill>
                  </a:tcPr>
                </a:tc>
                <a:tc>
                  <a:txBody>
                    <a:bodyPr/>
                    <a:lstStyle/>
                    <a:p>
                      <a:pPr marL="0" marR="0" algn="ctr">
                        <a:spcBef>
                          <a:spcPts val="0"/>
                        </a:spcBef>
                        <a:spcAft>
                          <a:spcPts val="0"/>
                        </a:spcAft>
                      </a:pPr>
                      <a:r>
                        <a:rPr lang="en-US" sz="9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Average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246" marR="61246" marT="0" marB="0">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948A54"/>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1"/>
                  </a:ext>
                </a:extLst>
              </a:tr>
              <a:tr h="136101">
                <a:tc gridSpan="6">
                  <a:txBody>
                    <a:bodyPr/>
                    <a:lstStyle/>
                    <a:p>
                      <a:pPr marL="0" marR="0">
                        <a:spcBef>
                          <a:spcPts val="0"/>
                        </a:spcBef>
                        <a:spcAft>
                          <a:spcPts val="0"/>
                        </a:spcAft>
                      </a:pPr>
                      <a:r>
                        <a:rPr lang="en-US" sz="9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Building Coalitions </a:t>
                      </a:r>
                      <a:r>
                        <a:rPr lang="en-US" sz="9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246" marR="61246" marT="0" marB="0">
                    <a:lnL>
                      <a:noFill/>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31849B"/>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272203">
                <a:tc>
                  <a:txBody>
                    <a:bodyPr/>
                    <a:lstStyle/>
                    <a:p>
                      <a:pPr marL="0" marR="0">
                        <a:spcBef>
                          <a:spcPts val="500"/>
                        </a:spcBef>
                        <a:spcAft>
                          <a:spcPts val="500"/>
                        </a:spcAft>
                      </a:pPr>
                      <a:r>
                        <a:rPr lang="en-US" sz="900" b="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Partnering </a:t>
                      </a:r>
                      <a:r>
                        <a:rPr lang="en-US" sz="900"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 Develops networks and builds alliances; collaborates across boundaries to build strategic relationships and achieve common goals.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246" marR="61246" marT="0" marB="0">
                    <a:lnL>
                      <a:noFill/>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3</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800"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Intermediate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246" marR="61246"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2</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800"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Basic</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246" marR="61246"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lgn="ctr">
                        <a:spcBef>
                          <a:spcPts val="0"/>
                        </a:spcBef>
                        <a:spcAft>
                          <a:spcPts val="0"/>
                        </a:spcAft>
                      </a:pPr>
                      <a:r>
                        <a:rPr lang="en-US" sz="900" b="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2.5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800" b="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Basic</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246" marR="61246"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lgn="ctr">
                        <a:spcBef>
                          <a:spcPts val="0"/>
                        </a:spcBef>
                        <a:spcAft>
                          <a:spcPts val="0"/>
                        </a:spcAft>
                      </a:pPr>
                      <a:r>
                        <a:rPr lang="en-US" sz="900" b="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2</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800" b="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Basic</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246" marR="61246"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lgn="ctr">
                        <a:spcBef>
                          <a:spcPts val="0"/>
                        </a:spcBef>
                        <a:spcAft>
                          <a:spcPts val="0"/>
                        </a:spcAft>
                      </a:pPr>
                      <a:r>
                        <a:rPr lang="en-US" sz="900" b="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+0.5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246" marR="61246" marT="0" marB="0" anchor="ctr">
                    <a:lnL w="12700" cap="flat" cmpd="sng" algn="ctr">
                      <a:solidFill>
                        <a:srgbClr val="C4BC96"/>
                      </a:solidFill>
                      <a:prstDash val="solid"/>
                      <a:round/>
                      <a:headEnd type="none" w="med" len="med"/>
                      <a:tailEnd type="none" w="med" len="med"/>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EEECE1"/>
                    </a:solidFill>
                  </a:tcPr>
                </a:tc>
                <a:extLst>
                  <a:ext uri="{0D108BD9-81ED-4DB2-BD59-A6C34878D82A}">
                    <a16:rowId xmlns:a16="http://schemas.microsoft.com/office/drawing/2014/main" val="10003"/>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949559028"/>
              </p:ext>
            </p:extLst>
          </p:nvPr>
        </p:nvGraphicFramePr>
        <p:xfrm>
          <a:off x="457197" y="2952861"/>
          <a:ext cx="8229601" cy="1550162"/>
        </p:xfrm>
        <a:graphic>
          <a:graphicData uri="http://schemas.openxmlformats.org/drawingml/2006/table">
            <a:tbl>
              <a:tblPr firstRow="1" firstCol="1" bandRow="1"/>
              <a:tblGrid>
                <a:gridCol w="4847479">
                  <a:extLst>
                    <a:ext uri="{9D8B030D-6E8A-4147-A177-3AD203B41FA5}">
                      <a16:colId xmlns:a16="http://schemas.microsoft.com/office/drawing/2014/main" val="20000"/>
                    </a:ext>
                  </a:extLst>
                </a:gridCol>
                <a:gridCol w="675970">
                  <a:extLst>
                    <a:ext uri="{9D8B030D-6E8A-4147-A177-3AD203B41FA5}">
                      <a16:colId xmlns:a16="http://schemas.microsoft.com/office/drawing/2014/main" val="20001"/>
                    </a:ext>
                  </a:extLst>
                </a:gridCol>
                <a:gridCol w="676538">
                  <a:extLst>
                    <a:ext uri="{9D8B030D-6E8A-4147-A177-3AD203B41FA5}">
                      <a16:colId xmlns:a16="http://schemas.microsoft.com/office/drawing/2014/main" val="20002"/>
                    </a:ext>
                  </a:extLst>
                </a:gridCol>
                <a:gridCol w="676538">
                  <a:extLst>
                    <a:ext uri="{9D8B030D-6E8A-4147-A177-3AD203B41FA5}">
                      <a16:colId xmlns:a16="http://schemas.microsoft.com/office/drawing/2014/main" val="20003"/>
                    </a:ext>
                  </a:extLst>
                </a:gridCol>
                <a:gridCol w="676538">
                  <a:extLst>
                    <a:ext uri="{9D8B030D-6E8A-4147-A177-3AD203B41FA5}">
                      <a16:colId xmlns:a16="http://schemas.microsoft.com/office/drawing/2014/main" val="20004"/>
                    </a:ext>
                  </a:extLst>
                </a:gridCol>
                <a:gridCol w="676538">
                  <a:extLst>
                    <a:ext uri="{9D8B030D-6E8A-4147-A177-3AD203B41FA5}">
                      <a16:colId xmlns:a16="http://schemas.microsoft.com/office/drawing/2014/main" val="20005"/>
                    </a:ext>
                  </a:extLst>
                </a:gridCol>
              </a:tblGrid>
              <a:tr h="163322">
                <a:tc>
                  <a:txBody>
                    <a:bodyPr/>
                    <a:lstStyle/>
                    <a:p>
                      <a:pPr marL="0" marR="0">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246" marR="61246" marT="0" marB="0">
                    <a:lnL>
                      <a:noFill/>
                    </a:lnL>
                    <a:lnR w="12700" cap="flat" cmpd="sng" algn="ctr">
                      <a:solidFill>
                        <a:srgbClr val="C4BC96"/>
                      </a:solidFill>
                      <a:prstDash val="solid"/>
                      <a:round/>
                      <a:headEnd type="none" w="med" len="med"/>
                      <a:tailEnd type="none" w="med" len="med"/>
                    </a:lnR>
                    <a:lnT>
                      <a:noFill/>
                    </a:lnT>
                    <a:lnB>
                      <a:noFill/>
                    </a:lnB>
                  </a:tcPr>
                </a:tc>
                <a:tc gridSpan="3">
                  <a:txBody>
                    <a:bodyPr/>
                    <a:lstStyle/>
                    <a:p>
                      <a:pPr marL="0" marR="0" algn="ctr">
                        <a:spcBef>
                          <a:spcPts val="0"/>
                        </a:spcBef>
                        <a:spcAft>
                          <a:spcPts val="0"/>
                        </a:spcAft>
                      </a:pPr>
                      <a:r>
                        <a:rPr lang="en-US" sz="9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Current Proficiency Rating </a:t>
                      </a:r>
                      <a:r>
                        <a:rPr lang="en-US" sz="9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246" marR="61246" marT="0" marB="0">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948A54"/>
                    </a:solidFill>
                  </a:tcPr>
                </a:tc>
                <a:tc hMerge="1">
                  <a:txBody>
                    <a:bodyPr/>
                    <a:lstStyle/>
                    <a:p>
                      <a:endParaRPr lang="en-US"/>
                    </a:p>
                  </a:txBody>
                  <a:tcPr/>
                </a:tc>
                <a:tc hMerge="1">
                  <a:txBody>
                    <a:bodyPr/>
                    <a:lstStyle/>
                    <a:p>
                      <a:endParaRPr lang="en-US"/>
                    </a:p>
                  </a:txBody>
                  <a:tcPr/>
                </a:tc>
                <a:tc rowSpan="2">
                  <a:txBody>
                    <a:bodyPr/>
                    <a:lstStyle/>
                    <a:p>
                      <a:pPr marL="0" marR="0" algn="ctr">
                        <a:spcBef>
                          <a:spcPts val="0"/>
                        </a:spcBef>
                        <a:spcAft>
                          <a:spcPts val="0"/>
                        </a:spcAft>
                      </a:pPr>
                      <a:r>
                        <a:rPr lang="en-US" sz="9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Targeted Proficiency</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246" marR="61246" marT="0" marB="0">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948A54"/>
                    </a:solidFill>
                  </a:tcPr>
                </a:tc>
                <a:tc rowSpan="2">
                  <a:txBody>
                    <a:bodyPr/>
                    <a:lstStyle/>
                    <a:p>
                      <a:pPr marL="0" marR="0" algn="ctr">
                        <a:spcBef>
                          <a:spcPts val="0"/>
                        </a:spcBef>
                        <a:spcAft>
                          <a:spcPts val="0"/>
                        </a:spcAft>
                      </a:pPr>
                      <a:r>
                        <a:rPr lang="en-US" sz="9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Difference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246" marR="61246" marT="0" marB="0">
                    <a:lnL w="12700" cap="flat" cmpd="sng" algn="ctr">
                      <a:solidFill>
                        <a:srgbClr val="C4BC96"/>
                      </a:solidFill>
                      <a:prstDash val="solid"/>
                      <a:round/>
                      <a:headEnd type="none" w="med" len="med"/>
                      <a:tailEnd type="none" w="med" len="med"/>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948A54"/>
                    </a:solidFill>
                  </a:tcPr>
                </a:tc>
                <a:extLst>
                  <a:ext uri="{0D108BD9-81ED-4DB2-BD59-A6C34878D82A}">
                    <a16:rowId xmlns:a16="http://schemas.microsoft.com/office/drawing/2014/main" val="10000"/>
                  </a:ext>
                </a:extLst>
              </a:tr>
              <a:tr h="149712">
                <a:tc>
                  <a:txBody>
                    <a:bodyPr/>
                    <a:lstStyle/>
                    <a:p>
                      <a:pPr marL="0" marR="0">
                        <a:spcBef>
                          <a:spcPts val="0"/>
                        </a:spcBef>
                        <a:spcAft>
                          <a:spcPts val="0"/>
                        </a:spcAft>
                      </a:pPr>
                      <a:r>
                        <a:rPr lang="en-US" sz="1000" b="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 </a:t>
                      </a:r>
                      <a:r>
                        <a:rPr lang="en-US" sz="1000" dirty="0">
                          <a:solidFill>
                            <a:srgbClr val="CC9900"/>
                          </a:solidFill>
                          <a:effectLst/>
                          <a:latin typeface="Calibri" panose="020F0502020204030204" pitchFamily="34" charset="0"/>
                          <a:ea typeface="Calibri" panose="020F0502020204030204" pitchFamily="34" charset="0"/>
                          <a:cs typeface="Times New Roman" panose="02020603050405020304" pitchFamily="18" charset="0"/>
                        </a:rPr>
                        <a:t>General and Technical Competencies </a:t>
                      </a:r>
                      <a:r>
                        <a:rPr lang="en-US" sz="800" baseline="30000" dirty="0">
                          <a:solidFill>
                            <a:srgbClr val="CC9900"/>
                          </a:solidFill>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246" marR="61246" marT="0" marB="0">
                    <a:lnL>
                      <a:noFill/>
                    </a:lnL>
                    <a:lnR w="12700" cap="flat" cmpd="sng" algn="ctr">
                      <a:solidFill>
                        <a:srgbClr val="C4BC96"/>
                      </a:solidFill>
                      <a:prstDash val="solid"/>
                      <a:round/>
                      <a:headEnd type="none" w="med" len="med"/>
                      <a:tailEnd type="none" w="med" len="med"/>
                    </a:lnR>
                    <a:lnT>
                      <a:noFill/>
                    </a:lnT>
                    <a:lnB w="12700" cap="flat" cmpd="sng" algn="ctr">
                      <a:solidFill>
                        <a:srgbClr val="C4BC96"/>
                      </a:solidFill>
                      <a:prstDash val="solid"/>
                      <a:round/>
                      <a:headEnd type="none" w="med" len="med"/>
                      <a:tailEnd type="none" w="med" len="med"/>
                    </a:lnB>
                  </a:tcPr>
                </a:tc>
                <a:tc>
                  <a:txBody>
                    <a:bodyPr/>
                    <a:lstStyle/>
                    <a:p>
                      <a:pPr marL="0" marR="0" algn="ctr">
                        <a:spcBef>
                          <a:spcPts val="0"/>
                        </a:spcBef>
                        <a:spcAft>
                          <a:spcPts val="0"/>
                        </a:spcAft>
                      </a:pPr>
                      <a:r>
                        <a:rPr lang="en-US" sz="9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Supervisor</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246" marR="61246" marT="0" marB="0">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948A54"/>
                    </a:solidFill>
                  </a:tcPr>
                </a:tc>
                <a:tc>
                  <a:txBody>
                    <a:bodyPr/>
                    <a:lstStyle/>
                    <a:p>
                      <a:pPr marL="0" marR="0" algn="ctr">
                        <a:spcBef>
                          <a:spcPts val="0"/>
                        </a:spcBef>
                        <a:spcAft>
                          <a:spcPts val="0"/>
                        </a:spcAft>
                      </a:pPr>
                      <a:r>
                        <a:rPr lang="en-US" sz="9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Self</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246" marR="61246" marT="0" marB="0">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948A54"/>
                    </a:solidFill>
                  </a:tcPr>
                </a:tc>
                <a:tc>
                  <a:txBody>
                    <a:bodyPr/>
                    <a:lstStyle/>
                    <a:p>
                      <a:pPr marL="0" marR="0" algn="ctr">
                        <a:spcBef>
                          <a:spcPts val="0"/>
                        </a:spcBef>
                        <a:spcAft>
                          <a:spcPts val="0"/>
                        </a:spcAft>
                      </a:pPr>
                      <a:r>
                        <a:rPr lang="en-US" sz="9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Average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246" marR="61246" marT="0" marB="0">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948A54"/>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1"/>
                  </a:ext>
                </a:extLst>
              </a:tr>
              <a:tr h="136101">
                <a:tc gridSpan="6">
                  <a:txBody>
                    <a:bodyPr/>
                    <a:lstStyle/>
                    <a:p>
                      <a:pPr marL="0" marR="0">
                        <a:spcBef>
                          <a:spcPts val="0"/>
                        </a:spcBef>
                        <a:spcAft>
                          <a:spcPts val="0"/>
                        </a:spcAft>
                      </a:pPr>
                      <a:r>
                        <a:rPr lang="en-US" sz="9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General </a:t>
                      </a:r>
                      <a:r>
                        <a:rPr lang="en-US" sz="900">
                          <a:solidFill>
                            <a:srgbClr val="FFFFFF"/>
                          </a:solidFill>
                          <a:effectLst/>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246" marR="61246" marT="0" marB="0">
                    <a:lnL>
                      <a:noFill/>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31849B"/>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408304">
                <a:tc>
                  <a:txBody>
                    <a:bodyPr/>
                    <a:lstStyle/>
                    <a:p>
                      <a:pPr marL="0" marR="0" lvl="0" indent="0" algn="l" defTabSz="914400" rtl="0" eaLnBrk="1" fontAlgn="auto" latinLnBrk="0" hangingPunct="1">
                        <a:lnSpc>
                          <a:spcPct val="100000"/>
                        </a:lnSpc>
                        <a:spcBef>
                          <a:spcPts val="500"/>
                        </a:spcBef>
                        <a:spcAft>
                          <a:spcPts val="500"/>
                        </a:spcAft>
                        <a:buClrTx/>
                        <a:buSzTx/>
                        <a:buFontTx/>
                        <a:buNone/>
                        <a:tabLst/>
                        <a:defRPr/>
                      </a:pPr>
                      <a:r>
                        <a:rPr kumimoji="0" lang="en-US" sz="900" b="1" i="0" u="none" strike="noStrike" kern="1200" cap="none" spc="0" normalizeH="0" baseline="0" noProof="0" dirty="0">
                          <a:ln>
                            <a:noFill/>
                          </a:ln>
                          <a:solidFill>
                            <a:prstClr val="black">
                              <a:lumMod val="75000"/>
                              <a:lumOff val="25000"/>
                            </a:prstClr>
                          </a:solidFill>
                          <a:effectLst/>
                          <a:uLnTx/>
                          <a:uFillTx/>
                          <a:latin typeface="Calibri" panose="020F0502020204030204" pitchFamily="34" charset="0"/>
                          <a:ea typeface="Calibri" panose="020F0502020204030204" pitchFamily="34" charset="0"/>
                          <a:cs typeface="Times New Roman" panose="02020603050405020304" pitchFamily="18" charset="0"/>
                        </a:rPr>
                        <a:t>Oral Communication (*)</a:t>
                      </a:r>
                      <a:r>
                        <a:rPr kumimoji="0" lang="en-US" sz="900" b="0" i="0" u="none" strike="noStrike" kern="1200" cap="none" spc="0" normalizeH="0" baseline="0" noProof="0" dirty="0">
                          <a:ln>
                            <a:noFill/>
                          </a:ln>
                          <a:solidFill>
                            <a:prstClr val="black">
                              <a:lumMod val="75000"/>
                              <a:lumOff val="25000"/>
                            </a:prstClr>
                          </a:solidFill>
                          <a:effectLst/>
                          <a:uLnTx/>
                          <a:uFillTx/>
                          <a:latin typeface="Calibri" panose="020F0502020204030204" pitchFamily="34" charset="0"/>
                          <a:ea typeface="Calibri" panose="020F0502020204030204" pitchFamily="34" charset="0"/>
                          <a:cs typeface="Times New Roman" panose="02020603050405020304" pitchFamily="18" charset="0"/>
                        </a:rPr>
                        <a:t> - Expresses information (for example, ideas or facts) to individuals or groups effectively, taking into account the audience and nature of the information (for example, technical, sensitive, controversial); makes clear and convincing oral presentations; listens to others, attends to nonverbal cues, and responds appropriately.</a:t>
                      </a:r>
                      <a:endParaRPr kumimoji="0" lang="en-US" sz="900" b="0" i="0" u="none" strike="noStrike" kern="1200" cap="none" spc="0" normalizeH="0" baseline="0" noProof="0" dirty="0">
                        <a:ln>
                          <a:noFill/>
                        </a:ln>
                        <a:solidFill>
                          <a:prstClr val="black">
                            <a:lumMod val="75000"/>
                            <a:lumOff val="25000"/>
                          </a:prstClr>
                        </a:solidFill>
                        <a:effectLst/>
                        <a:uLnTx/>
                        <a:uFillTx/>
                        <a:latin typeface="+mn-lt"/>
                        <a:ea typeface="Calibri"/>
                        <a:cs typeface="Times New Roman"/>
                      </a:endParaRPr>
                    </a:p>
                  </a:txBody>
                  <a:tcPr marL="61246" marR="61246" marT="0" marB="0">
                    <a:lnL>
                      <a:noFill/>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80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Intermediate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246" marR="61246"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80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Advanced</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246" marR="61246"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lgn="ctr">
                        <a:spcBef>
                          <a:spcPts val="0"/>
                        </a:spcBef>
                        <a:spcAft>
                          <a:spcPts val="0"/>
                        </a:spcAft>
                      </a:pPr>
                      <a:r>
                        <a:rPr lang="en-US" sz="900" b="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3.5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800" b="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Intermediate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246" marR="61246"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lgn="ctr">
                        <a:spcBef>
                          <a:spcPts val="0"/>
                        </a:spcBef>
                        <a:spcAft>
                          <a:spcPts val="0"/>
                        </a:spcAft>
                      </a:pPr>
                      <a:r>
                        <a:rPr lang="en-US" sz="900" b="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3</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800" b="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Intermediate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246" marR="61246"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lgn="ctr">
                        <a:spcBef>
                          <a:spcPts val="0"/>
                        </a:spcBef>
                        <a:spcAft>
                          <a:spcPts val="0"/>
                        </a:spcAft>
                      </a:pPr>
                      <a:r>
                        <a:rPr lang="en-US" sz="900" b="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+0.5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246" marR="61246" marT="0" marB="0" anchor="ctr">
                    <a:lnL w="12700" cap="flat" cmpd="sng" algn="ctr">
                      <a:solidFill>
                        <a:srgbClr val="C4BC96"/>
                      </a:solidFill>
                      <a:prstDash val="solid"/>
                      <a:round/>
                      <a:headEnd type="none" w="med" len="med"/>
                      <a:tailEnd type="none" w="med" len="med"/>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EEECE1"/>
                    </a:solidFill>
                  </a:tcPr>
                </a:tc>
                <a:extLst>
                  <a:ext uri="{0D108BD9-81ED-4DB2-BD59-A6C34878D82A}">
                    <a16:rowId xmlns:a16="http://schemas.microsoft.com/office/drawing/2014/main" val="10003"/>
                  </a:ext>
                </a:extLst>
              </a:tr>
              <a:tr h="136101">
                <a:tc gridSpan="6">
                  <a:txBody>
                    <a:bodyPr/>
                    <a:lstStyle/>
                    <a:p>
                      <a:pPr marL="0" marR="0">
                        <a:spcBef>
                          <a:spcPts val="0"/>
                        </a:spcBef>
                        <a:spcAft>
                          <a:spcPts val="0"/>
                        </a:spcAft>
                      </a:pPr>
                      <a:r>
                        <a:rPr lang="en-US" sz="9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Technical </a:t>
                      </a:r>
                      <a:r>
                        <a:rPr lang="en-US" sz="9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246" marR="61246" marT="0" marB="0">
                    <a:lnL>
                      <a:noFill/>
                    </a:lnL>
                    <a:lnR w="12700" cap="flat" cmpd="sng" algn="ctr">
                      <a:no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31849B"/>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4"/>
                  </a:ext>
                </a:extLst>
              </a:tr>
              <a:tr h="408304">
                <a:tc>
                  <a:txBody>
                    <a:bodyPr/>
                    <a:lstStyle/>
                    <a:p>
                      <a:pPr marL="0" marR="0">
                        <a:spcBef>
                          <a:spcPts val="600"/>
                        </a:spcBef>
                        <a:spcAft>
                          <a:spcPts val="600"/>
                        </a:spcAft>
                      </a:pPr>
                      <a:r>
                        <a:rPr lang="en-US" sz="900" b="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Workforce Planning</a:t>
                      </a:r>
                      <a:r>
                        <a:rPr lang="en-US" sz="900"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 - Knowledge of HR concepts, principles, and practices related to determining workload projections and current and future competency gaps to align human capital with organizational goals.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246" marR="61246" marT="0" marB="0">
                    <a:lnL>
                      <a:noFill/>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2</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800"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Basic</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246" marR="61246"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3</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800"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Intermediate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246" marR="61246"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lgn="ctr">
                        <a:spcBef>
                          <a:spcPts val="0"/>
                        </a:spcBef>
                        <a:spcAft>
                          <a:spcPts val="0"/>
                        </a:spcAft>
                      </a:pPr>
                      <a:r>
                        <a:rPr lang="en-US" sz="900" b="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2.5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800" b="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Basic</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246" marR="61246"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lgn="ctr">
                        <a:spcBef>
                          <a:spcPts val="0"/>
                        </a:spcBef>
                        <a:spcAft>
                          <a:spcPts val="0"/>
                        </a:spcAft>
                      </a:pPr>
                      <a:r>
                        <a:rPr lang="en-US" sz="900" b="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3</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800" b="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Intermediate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246" marR="61246"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lgn="ctr">
                        <a:spcBef>
                          <a:spcPts val="0"/>
                        </a:spcBef>
                        <a:spcAft>
                          <a:spcPts val="0"/>
                        </a:spcAft>
                      </a:pPr>
                      <a:r>
                        <a:rPr lang="en-US" sz="900" b="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-0.5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246" marR="61246" marT="0" marB="0" anchor="ctr">
                    <a:lnL w="12700" cap="flat" cmpd="sng" algn="ctr">
                      <a:solidFill>
                        <a:srgbClr val="C4BC96"/>
                      </a:solidFill>
                      <a:prstDash val="solid"/>
                      <a:round/>
                      <a:headEnd type="none" w="med" len="med"/>
                      <a:tailEnd type="none" w="med" len="med"/>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EEECE1"/>
                    </a:solidFill>
                  </a:tcPr>
                </a:tc>
                <a:extLst>
                  <a:ext uri="{0D108BD9-81ED-4DB2-BD59-A6C34878D82A}">
                    <a16:rowId xmlns:a16="http://schemas.microsoft.com/office/drawing/2014/main" val="10005"/>
                  </a:ext>
                </a:extLst>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3076256301"/>
              </p:ext>
            </p:extLst>
          </p:nvPr>
        </p:nvGraphicFramePr>
        <p:xfrm>
          <a:off x="457197" y="4972559"/>
          <a:ext cx="8229601" cy="1092960"/>
        </p:xfrm>
        <a:graphic>
          <a:graphicData uri="http://schemas.openxmlformats.org/drawingml/2006/table">
            <a:tbl>
              <a:tblPr firstRow="1" firstCol="1" bandRow="1"/>
              <a:tblGrid>
                <a:gridCol w="6199987">
                  <a:extLst>
                    <a:ext uri="{9D8B030D-6E8A-4147-A177-3AD203B41FA5}">
                      <a16:colId xmlns:a16="http://schemas.microsoft.com/office/drawing/2014/main" val="20000"/>
                    </a:ext>
                  </a:extLst>
                </a:gridCol>
                <a:gridCol w="676538">
                  <a:extLst>
                    <a:ext uri="{9D8B030D-6E8A-4147-A177-3AD203B41FA5}">
                      <a16:colId xmlns:a16="http://schemas.microsoft.com/office/drawing/2014/main" val="20001"/>
                    </a:ext>
                  </a:extLst>
                </a:gridCol>
                <a:gridCol w="676538">
                  <a:extLst>
                    <a:ext uri="{9D8B030D-6E8A-4147-A177-3AD203B41FA5}">
                      <a16:colId xmlns:a16="http://schemas.microsoft.com/office/drawing/2014/main" val="20002"/>
                    </a:ext>
                  </a:extLst>
                </a:gridCol>
                <a:gridCol w="676538">
                  <a:extLst>
                    <a:ext uri="{9D8B030D-6E8A-4147-A177-3AD203B41FA5}">
                      <a16:colId xmlns:a16="http://schemas.microsoft.com/office/drawing/2014/main" val="20003"/>
                    </a:ext>
                  </a:extLst>
                </a:gridCol>
              </a:tblGrid>
              <a:tr h="149712">
                <a:tc>
                  <a:txBody>
                    <a:bodyPr/>
                    <a:lstStyle/>
                    <a:p>
                      <a:pPr marL="0" marR="0" algn="ctr">
                        <a:spcBef>
                          <a:spcPts val="0"/>
                        </a:spcBef>
                        <a:spcAft>
                          <a:spcPts val="0"/>
                        </a:spcAft>
                      </a:pPr>
                      <a:r>
                        <a:rPr lang="en-US" sz="9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Supervisor</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9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Self</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246" marR="61246" marT="0" marB="0">
                    <a:lnL>
                      <a:noFill/>
                    </a:lnL>
                    <a:lnR w="12700" cap="flat" cmpd="sng" algn="ctr">
                      <a:solidFill>
                        <a:srgbClr val="C4BC96"/>
                      </a:solidFill>
                      <a:prstDash val="solid"/>
                      <a:round/>
                      <a:headEnd type="none" w="med" len="med"/>
                      <a:tailEnd type="none" w="med" len="med"/>
                    </a:lnR>
                    <a:lnT>
                      <a:noFill/>
                    </a:lnT>
                    <a:lnB w="12700" cap="flat" cmpd="sng" algn="ctr">
                      <a:solidFill>
                        <a:srgbClr val="C4BC96"/>
                      </a:solidFill>
                      <a:prstDash val="solid"/>
                      <a:round/>
                      <a:headEnd type="none" w="med" len="med"/>
                      <a:tailEnd type="none" w="med" len="med"/>
                    </a:lnB>
                  </a:tcPr>
                </a:tc>
                <a:tc>
                  <a:txBody>
                    <a:bodyPr/>
                    <a:lstStyle/>
                    <a:p>
                      <a:pPr marL="0" marR="0" algn="ctr">
                        <a:spcBef>
                          <a:spcPts val="0"/>
                        </a:spcBef>
                        <a:spcAft>
                          <a:spcPts val="0"/>
                        </a:spcAft>
                      </a:pPr>
                      <a:r>
                        <a:rPr lang="en-US" sz="9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Current Proficiency</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246" marR="61246" marT="0" marB="0">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948A54"/>
                    </a:solidFill>
                  </a:tcPr>
                </a:tc>
                <a:tc>
                  <a:txBody>
                    <a:bodyPr/>
                    <a:lstStyle/>
                    <a:p>
                      <a:pPr marL="0" marR="0" algn="ctr">
                        <a:spcBef>
                          <a:spcPts val="0"/>
                        </a:spcBef>
                        <a:spcAft>
                          <a:spcPts val="0"/>
                        </a:spcAft>
                      </a:pPr>
                      <a:r>
                        <a:rPr lang="en-US" sz="9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Desired Proficiency</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246" marR="61246" marT="0" marB="0">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948A54"/>
                    </a:solidFill>
                  </a:tcPr>
                </a:tc>
                <a:tc>
                  <a:txBody>
                    <a:bodyPr/>
                    <a:lstStyle/>
                    <a:p>
                      <a:pPr marL="0" marR="0" algn="ctr">
                        <a:spcBef>
                          <a:spcPts val="0"/>
                        </a:spcBef>
                        <a:spcAft>
                          <a:spcPts val="0"/>
                        </a:spcAft>
                      </a:pPr>
                      <a:r>
                        <a:rPr lang="en-US" sz="9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Difference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246" marR="61246" marT="0" marB="0">
                    <a:lnL w="12700" cap="flat" cmpd="sng" algn="ctr">
                      <a:solidFill>
                        <a:srgbClr val="C4BC96"/>
                      </a:solidFill>
                      <a:prstDash val="solid"/>
                      <a:round/>
                      <a:headEnd type="none" w="med" len="med"/>
                      <a:tailEnd type="none" w="med" len="med"/>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948A54"/>
                    </a:solidFill>
                  </a:tcPr>
                </a:tc>
                <a:extLst>
                  <a:ext uri="{0D108BD9-81ED-4DB2-BD59-A6C34878D82A}">
                    <a16:rowId xmlns:a16="http://schemas.microsoft.com/office/drawing/2014/main" val="10000"/>
                  </a:ext>
                </a:extLst>
              </a:tr>
              <a:tr h="136101">
                <a:tc gridSpan="4">
                  <a:txBody>
                    <a:bodyPr/>
                    <a:lstStyle/>
                    <a:p>
                      <a:pPr marL="0" marR="0">
                        <a:spcBef>
                          <a:spcPts val="0"/>
                        </a:spcBef>
                        <a:spcAft>
                          <a:spcPts val="0"/>
                        </a:spcAft>
                      </a:pPr>
                      <a:r>
                        <a:rPr lang="en-US" sz="9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Included in the Position </a:t>
                      </a:r>
                      <a:r>
                        <a:rPr lang="en-US" sz="9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246" marR="61246" marT="0" marB="0">
                    <a:lnL>
                      <a:noFill/>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31849B"/>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330961">
                <a:tc>
                  <a:txBody>
                    <a:bodyPr/>
                    <a:lstStyle/>
                    <a:p>
                      <a:pPr marL="0" marR="0">
                        <a:spcBef>
                          <a:spcPts val="600"/>
                        </a:spcBef>
                        <a:spcAft>
                          <a:spcPts val="600"/>
                        </a:spcAft>
                      </a:pPr>
                      <a:r>
                        <a:rPr lang="en-US" sz="900" b="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Workforce Planning</a:t>
                      </a:r>
                      <a:r>
                        <a:rPr lang="en-US" sz="900"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 - Knowledge of HR concepts, principles, and practices related to determining workload projections and current and future competency gaps to align human capital with organizational goals.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246" marR="61246" marT="0" marB="0" anchor="ctr">
                    <a:lnL>
                      <a:noFill/>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lgn="ctr">
                        <a:spcBef>
                          <a:spcPts val="0"/>
                        </a:spcBef>
                        <a:spcAft>
                          <a:spcPts val="0"/>
                        </a:spcAft>
                      </a:pPr>
                      <a:r>
                        <a:rPr lang="en-US" sz="900" b="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2.5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800" b="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Basic</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246" marR="61246"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lgn="ctr">
                        <a:spcBef>
                          <a:spcPts val="0"/>
                        </a:spcBef>
                        <a:spcAft>
                          <a:spcPts val="0"/>
                        </a:spcAft>
                      </a:pPr>
                      <a:r>
                        <a:rPr lang="en-US" sz="900" b="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4</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800" b="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Advanced</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246" marR="61246"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lgn="ctr">
                        <a:spcBef>
                          <a:spcPts val="0"/>
                        </a:spcBef>
                        <a:spcAft>
                          <a:spcPts val="0"/>
                        </a:spcAft>
                      </a:pPr>
                      <a:r>
                        <a:rPr lang="en-US" sz="900" b="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-1.5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246" marR="61246" marT="0" marB="0" anchor="ctr">
                    <a:lnL w="12700" cap="flat" cmpd="sng" algn="ctr">
                      <a:solidFill>
                        <a:srgbClr val="C4BC96"/>
                      </a:solidFill>
                      <a:prstDash val="solid"/>
                      <a:round/>
                      <a:headEnd type="none" w="med" len="med"/>
                      <a:tailEnd type="none" w="med" len="med"/>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EEECE1"/>
                    </a:solidFill>
                  </a:tcPr>
                </a:tc>
                <a:extLst>
                  <a:ext uri="{0D108BD9-81ED-4DB2-BD59-A6C34878D82A}">
                    <a16:rowId xmlns:a16="http://schemas.microsoft.com/office/drawing/2014/main" val="10002"/>
                  </a:ext>
                </a:extLst>
              </a:tr>
              <a:tr h="136101">
                <a:tc gridSpan="4">
                  <a:txBody>
                    <a:bodyPr/>
                    <a:lstStyle/>
                    <a:p>
                      <a:pPr marL="0" marR="0">
                        <a:spcBef>
                          <a:spcPts val="0"/>
                        </a:spcBef>
                        <a:spcAft>
                          <a:spcPts val="0"/>
                        </a:spcAft>
                      </a:pPr>
                      <a:r>
                        <a:rPr lang="en-US" sz="9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Not Included in the Position </a:t>
                      </a:r>
                      <a:r>
                        <a:rPr lang="en-US" sz="9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246" marR="61246" marT="0" marB="0">
                    <a:lnL>
                      <a:noFill/>
                    </a:lnL>
                    <a:lnR w="12700" cap="flat" cmpd="sng" algn="ctr">
                      <a:no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31849B"/>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3"/>
                  </a:ext>
                </a:extLst>
              </a:tr>
              <a:tr h="213359">
                <a:tc gridSpan="4">
                  <a:txBody>
                    <a:bodyPr/>
                    <a:lstStyle/>
                    <a:p>
                      <a:pPr marL="0" marR="0">
                        <a:spcBef>
                          <a:spcPts val="600"/>
                        </a:spcBef>
                        <a:spcAft>
                          <a:spcPts val="600"/>
                        </a:spcAft>
                      </a:pPr>
                      <a:r>
                        <a:rPr lang="en-US" sz="900" b="0" i="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None</a:t>
                      </a:r>
                      <a:endParaRPr lang="en-US" sz="1000" b="0" i="1" dirty="0">
                        <a:effectLst/>
                        <a:latin typeface="Calibri" panose="020F0502020204030204" pitchFamily="34" charset="0"/>
                        <a:ea typeface="Calibri" panose="020F0502020204030204" pitchFamily="34" charset="0"/>
                        <a:cs typeface="Times New Roman" panose="02020603050405020304" pitchFamily="18" charset="0"/>
                      </a:endParaRPr>
                    </a:p>
                  </a:txBody>
                  <a:tcPr marL="61246" marR="61246" marT="0" marB="0" anchor="ctr">
                    <a:lnL>
                      <a:noFill/>
                    </a:lnL>
                    <a:lnR w="12700" cap="flat" cmpd="sng" algn="ctr">
                      <a:no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246" marR="61246"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246" marR="61246"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246" marR="61246" marT="0" marB="0" anchor="ctr">
                    <a:lnL w="12700" cap="flat" cmpd="sng" algn="ctr">
                      <a:solidFill>
                        <a:srgbClr val="C4BC96"/>
                      </a:solidFill>
                      <a:prstDash val="solid"/>
                      <a:round/>
                      <a:headEnd type="none" w="med" len="med"/>
                      <a:tailEnd type="none" w="med" len="med"/>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EEECE1"/>
                    </a:solidFill>
                  </a:tcPr>
                </a:tc>
                <a:extLst>
                  <a:ext uri="{0D108BD9-81ED-4DB2-BD59-A6C34878D82A}">
                    <a16:rowId xmlns:a16="http://schemas.microsoft.com/office/drawing/2014/main" val="10004"/>
                  </a:ext>
                </a:extLst>
              </a:tr>
            </a:tbl>
          </a:graphicData>
        </a:graphic>
      </p:graphicFrame>
      <p:sp>
        <p:nvSpPr>
          <p:cNvPr id="19" name="Text Box 1"/>
          <p:cNvSpPr txBox="1"/>
          <p:nvPr/>
        </p:nvSpPr>
        <p:spPr>
          <a:xfrm>
            <a:off x="7848600" y="593986"/>
            <a:ext cx="924560" cy="36576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100">
                <a:effectLst/>
                <a:ea typeface="Calibri" panose="020F0502020204030204" pitchFamily="34" charset="0"/>
                <a:cs typeface="Times New Roman" panose="02020603050405020304" pitchFamily="18" charset="0"/>
                <a:sym typeface="Wingdings 2" panose="05020102010507070707" pitchFamily="18" charset="2"/>
              </a:rPr>
              <a:t></a:t>
            </a:r>
            <a:r>
              <a:rPr lang="en-US" sz="1100">
                <a:effectLst/>
                <a:ea typeface="Calibri" panose="020F0502020204030204" pitchFamily="34" charset="0"/>
                <a:cs typeface="Times New Roman" panose="02020603050405020304" pitchFamily="18" charset="0"/>
              </a:rPr>
              <a:t> </a:t>
            </a:r>
            <a:r>
              <a:rPr lang="en-US" sz="1100" u="sng">
                <a:effectLst/>
                <a:ea typeface="Calibri" panose="020F0502020204030204" pitchFamily="34" charset="0"/>
                <a:cs typeface="Times New Roman" panose="02020603050405020304" pitchFamily="18" charset="0"/>
              </a:rPr>
              <a:t>Print Page</a:t>
            </a:r>
            <a:endParaRPr lang="en-US" sz="110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22079453"/>
      </p:ext>
    </p:extLst>
  </p:cSld>
  <p:clrMapOvr>
    <a:masterClrMapping/>
  </p:clrMapOvr>
  <p:transition spd="slow">
    <p:push/>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37160" y="228600"/>
            <a:ext cx="8869680" cy="261610"/>
          </a:xfrm>
          <a:prstGeom prst="rect">
            <a:avLst/>
          </a:prstGeom>
          <a:solidFill>
            <a:schemeClr val="tx1">
              <a:lumMod val="85000"/>
              <a:lumOff val="15000"/>
            </a:schemeClr>
          </a:solidFill>
        </p:spPr>
        <p:txBody>
          <a:bodyPr wrap="square" rtlCol="0">
            <a:spAutoFit/>
          </a:bodyPr>
          <a:lstStyle/>
          <a:p>
            <a:pPr>
              <a:tabLst>
                <a:tab pos="3138488" algn="l"/>
              </a:tabLst>
            </a:pPr>
            <a:r>
              <a:rPr lang="en-US" sz="1100" b="1" dirty="0">
                <a:solidFill>
                  <a:srgbClr val="FFFFFF"/>
                </a:solidFill>
                <a:ea typeface="Calibri"/>
                <a:cs typeface="Times New Roman"/>
              </a:rPr>
              <a:t> Home			About 	</a:t>
            </a:r>
            <a:r>
              <a:rPr lang="en-US" sz="1100" b="1" dirty="0">
                <a:solidFill>
                  <a:schemeClr val="bg1"/>
                </a:solidFill>
                <a:ea typeface="Calibri"/>
                <a:cs typeface="Times New Roman"/>
              </a:rPr>
              <a:t>Register	Help </a:t>
            </a:r>
            <a:r>
              <a:rPr lang="en-US" sz="1100" b="1" dirty="0">
                <a:solidFill>
                  <a:schemeClr val="bg1"/>
                </a:solidFill>
                <a:ea typeface="Calibri"/>
                <a:cs typeface="Times New Roman"/>
                <a:sym typeface="Wingdings 3"/>
              </a:rPr>
              <a:t></a:t>
            </a:r>
            <a:r>
              <a:rPr lang="en-US" sz="1100" b="1" dirty="0">
                <a:solidFill>
                  <a:schemeClr val="bg1"/>
                </a:solidFill>
                <a:ea typeface="Calibri"/>
                <a:cs typeface="Times New Roman"/>
              </a:rPr>
              <a:t>	</a:t>
            </a:r>
            <a:r>
              <a:rPr lang="en-US" sz="1100" b="1" dirty="0">
                <a:solidFill>
                  <a:srgbClr val="FFFFFF"/>
                </a:solidFill>
                <a:ea typeface="Calibri"/>
                <a:cs typeface="Times New Roman"/>
              </a:rPr>
              <a:t> </a:t>
            </a:r>
            <a:endParaRPr lang="en-US" sz="1100" u="sng" dirty="0"/>
          </a:p>
        </p:txBody>
      </p:sp>
      <p:sp>
        <p:nvSpPr>
          <p:cNvPr id="17" name="TextBox 16"/>
          <p:cNvSpPr txBox="1"/>
          <p:nvPr/>
        </p:nvSpPr>
        <p:spPr>
          <a:xfrm>
            <a:off x="3349678" y="524754"/>
            <a:ext cx="2444644" cy="430887"/>
          </a:xfrm>
          <a:prstGeom prst="rect">
            <a:avLst/>
          </a:prstGeom>
          <a:noFill/>
        </p:spPr>
        <p:txBody>
          <a:bodyPr wrap="none" rtlCol="0">
            <a:spAutoFit/>
          </a:bodyPr>
          <a:lstStyle/>
          <a:p>
            <a:r>
              <a:rPr lang="en-US" sz="2200" b="1" dirty="0">
                <a:solidFill>
                  <a:srgbClr val="CC9900"/>
                </a:solidFill>
              </a:rPr>
              <a:t>CEDAR Registration</a:t>
            </a:r>
            <a:endParaRPr lang="en-US" sz="2200" dirty="0">
              <a:solidFill>
                <a:srgbClr val="CC9900"/>
              </a:solidFill>
            </a:endParaRPr>
          </a:p>
        </p:txBody>
      </p:sp>
      <p:sp>
        <p:nvSpPr>
          <p:cNvPr id="18" name="TextBox 17"/>
          <p:cNvSpPr txBox="1"/>
          <p:nvPr/>
        </p:nvSpPr>
        <p:spPr>
          <a:xfrm>
            <a:off x="1709540" y="1208631"/>
            <a:ext cx="5724921" cy="830997"/>
          </a:xfrm>
          <a:prstGeom prst="rect">
            <a:avLst/>
          </a:prstGeom>
          <a:noFill/>
        </p:spPr>
        <p:txBody>
          <a:bodyPr wrap="square" rtlCol="0">
            <a:spAutoFit/>
          </a:bodyPr>
          <a:lstStyle/>
          <a:p>
            <a:pPr algn="just"/>
            <a:r>
              <a:rPr lang="en-US" sz="1200" dirty="0"/>
              <a:t>Thank you for your interest in using the Competency Exploration for Development And Readiness (CEDAR) tool. You may create a supervisor account that will allow you to begin assessments for your employees, by submitting the form below.  If you are interested in a personal assessment, you may send a request to your immediate supervisor </a:t>
            </a:r>
            <a:r>
              <a:rPr lang="en-US" sz="1200" u="sng" dirty="0">
                <a:solidFill>
                  <a:srgbClr val="0070C0"/>
                </a:solidFill>
              </a:rPr>
              <a:t>here</a:t>
            </a:r>
            <a:r>
              <a:rPr lang="en-US" sz="1200" dirty="0"/>
              <a:t>.</a:t>
            </a:r>
          </a:p>
        </p:txBody>
      </p:sp>
      <p:sp>
        <p:nvSpPr>
          <p:cNvPr id="5" name="TextBox 4"/>
          <p:cNvSpPr txBox="1"/>
          <p:nvPr/>
        </p:nvSpPr>
        <p:spPr>
          <a:xfrm>
            <a:off x="228600" y="1942622"/>
            <a:ext cx="6553201" cy="1000274"/>
          </a:xfrm>
          <a:prstGeom prst="rect">
            <a:avLst/>
          </a:prstGeom>
          <a:noFill/>
        </p:spPr>
        <p:txBody>
          <a:bodyPr wrap="square" rtlCol="0">
            <a:spAutoFit/>
          </a:bodyPr>
          <a:lstStyle/>
          <a:p>
            <a:pPr>
              <a:tabLst>
                <a:tab pos="5429250" algn="l"/>
              </a:tabLst>
            </a:pPr>
            <a:endParaRPr lang="en-US" sz="1600" dirty="0">
              <a:solidFill>
                <a:srgbClr val="CC9900"/>
              </a:solidFill>
              <a:ea typeface="Calibri"/>
              <a:cs typeface="Times New Roman"/>
            </a:endParaRPr>
          </a:p>
          <a:p>
            <a:pPr>
              <a:tabLst>
                <a:tab pos="5429250" algn="l"/>
              </a:tabLst>
            </a:pPr>
            <a:r>
              <a:rPr lang="en-US" sz="1600" dirty="0">
                <a:solidFill>
                  <a:srgbClr val="CC9900"/>
                </a:solidFill>
                <a:ea typeface="Calibri"/>
                <a:cs typeface="Times New Roman"/>
              </a:rPr>
              <a:t>Registration Form</a:t>
            </a:r>
            <a:endParaRPr lang="en-US" sz="1600" dirty="0">
              <a:ea typeface="Calibri"/>
              <a:cs typeface="Times New Roman"/>
            </a:endParaRPr>
          </a:p>
          <a:p>
            <a:r>
              <a:rPr lang="en-US" sz="1600" i="1" dirty="0">
                <a:solidFill>
                  <a:srgbClr val="7F7F7F"/>
                </a:solidFill>
                <a:ea typeface="Calibri"/>
                <a:cs typeface="Times New Roman"/>
              </a:rPr>
              <a:t> </a:t>
            </a:r>
            <a:endParaRPr lang="en-US" sz="1100" dirty="0">
              <a:ea typeface="Calibri"/>
              <a:cs typeface="Times New Roman"/>
            </a:endParaRPr>
          </a:p>
          <a:p>
            <a:r>
              <a:rPr lang="en-US" sz="1100" dirty="0">
                <a:solidFill>
                  <a:srgbClr val="000000"/>
                </a:solidFill>
                <a:ea typeface="Calibri"/>
                <a:cs typeface="Times New Roman"/>
              </a:rPr>
              <a:t> </a:t>
            </a:r>
          </a:p>
        </p:txBody>
      </p:sp>
      <p:sp>
        <p:nvSpPr>
          <p:cNvPr id="8" name="TextBox 7"/>
          <p:cNvSpPr txBox="1"/>
          <p:nvPr/>
        </p:nvSpPr>
        <p:spPr>
          <a:xfrm>
            <a:off x="4061314" y="6324062"/>
            <a:ext cx="1021370" cy="523220"/>
          </a:xfrm>
          <a:prstGeom prst="rect">
            <a:avLst/>
          </a:prstGeom>
          <a:noFill/>
        </p:spPr>
        <p:txBody>
          <a:bodyPr wrap="none" rtlCol="0">
            <a:spAutoFit/>
          </a:bodyPr>
          <a:lstStyle/>
          <a:p>
            <a:pPr algn="ctr"/>
            <a:r>
              <a:rPr lang="en-US" sz="1400" b="1" dirty="0">
                <a:solidFill>
                  <a:srgbClr val="CC9900"/>
                </a:solidFill>
                <a:ea typeface="Calibri"/>
                <a:cs typeface="Times New Roman"/>
                <a:sym typeface="Wingdings 3"/>
              </a:rPr>
              <a:t></a:t>
            </a:r>
            <a:endParaRPr lang="en-US" sz="1400" dirty="0">
              <a:ea typeface="Calibri"/>
              <a:cs typeface="Times New Roman"/>
            </a:endParaRPr>
          </a:p>
          <a:p>
            <a:r>
              <a:rPr lang="en-US" sz="1400" dirty="0">
                <a:solidFill>
                  <a:srgbClr val="595959"/>
                </a:solidFill>
                <a:ea typeface="Calibri"/>
                <a:cs typeface="Times New Roman"/>
              </a:rPr>
              <a:t>Back to Top</a:t>
            </a:r>
            <a:endParaRPr lang="en-US" sz="1400" dirty="0"/>
          </a:p>
        </p:txBody>
      </p:sp>
      <p:sp>
        <p:nvSpPr>
          <p:cNvPr id="9" name="Text Box 1"/>
          <p:cNvSpPr txBox="1"/>
          <p:nvPr/>
        </p:nvSpPr>
        <p:spPr>
          <a:xfrm>
            <a:off x="3840480" y="5943600"/>
            <a:ext cx="1463040" cy="182880"/>
          </a:xfrm>
          <a:prstGeom prst="rect">
            <a:avLst/>
          </a:prstGeom>
          <a:solidFill>
            <a:schemeClr val="accent5">
              <a:lumMod val="75000"/>
            </a:schemeClr>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ctr" anchorCtr="0" forceAA="0" compatLnSpc="1">
            <a:prstTxWarp prst="textNoShape">
              <a:avLst/>
            </a:prstTxWarp>
            <a:noAutofit/>
          </a:bodyPr>
          <a:lstStyle/>
          <a:p>
            <a:pPr marL="0" marR="0" algn="ctr">
              <a:spcBef>
                <a:spcPts val="0"/>
              </a:spcBef>
              <a:spcAft>
                <a:spcPts val="0"/>
              </a:spcAft>
            </a:pPr>
            <a:r>
              <a:rPr lang="en-US" sz="1100" b="1" dirty="0">
                <a:solidFill>
                  <a:srgbClr val="FFFFFF"/>
                </a:solidFill>
                <a:effectLst/>
                <a:ea typeface="Calibri"/>
                <a:cs typeface="Times New Roman"/>
              </a:rPr>
              <a:t>Register</a:t>
            </a:r>
            <a:endParaRPr lang="en-US" sz="1100" dirty="0">
              <a:effectLst/>
              <a:ea typeface="Calibri"/>
              <a:cs typeface="Times New Roman"/>
            </a:endParaRPr>
          </a:p>
        </p:txBody>
      </p:sp>
      <p:graphicFrame>
        <p:nvGraphicFramePr>
          <p:cNvPr id="2" name="Table 1"/>
          <p:cNvGraphicFramePr>
            <a:graphicFrameLocks noGrp="1"/>
          </p:cNvGraphicFramePr>
          <p:nvPr>
            <p:extLst>
              <p:ext uri="{D42A27DB-BD31-4B8C-83A1-F6EECF244321}">
                <p14:modId xmlns:p14="http://schemas.microsoft.com/office/powerpoint/2010/main" val="1590920864"/>
              </p:ext>
            </p:extLst>
          </p:nvPr>
        </p:nvGraphicFramePr>
        <p:xfrm>
          <a:off x="457199" y="2758049"/>
          <a:ext cx="4171950" cy="853440"/>
        </p:xfrm>
        <a:graphic>
          <a:graphicData uri="http://schemas.openxmlformats.org/drawingml/2006/table">
            <a:tbl>
              <a:tblPr firstRow="1" firstCol="1" bandRow="1"/>
              <a:tblGrid>
                <a:gridCol w="1257300">
                  <a:extLst>
                    <a:ext uri="{9D8B030D-6E8A-4147-A177-3AD203B41FA5}">
                      <a16:colId xmlns:a16="http://schemas.microsoft.com/office/drawing/2014/main" val="20000"/>
                    </a:ext>
                  </a:extLst>
                </a:gridCol>
                <a:gridCol w="2914650">
                  <a:extLst>
                    <a:ext uri="{9D8B030D-6E8A-4147-A177-3AD203B41FA5}">
                      <a16:colId xmlns:a16="http://schemas.microsoft.com/office/drawing/2014/main" val="20001"/>
                    </a:ext>
                  </a:extLst>
                </a:gridCol>
              </a:tblGrid>
              <a:tr h="0">
                <a:tc>
                  <a:txBody>
                    <a:bodyPr/>
                    <a:lstStyle/>
                    <a:p>
                      <a:pPr marL="0" marR="0">
                        <a:spcBef>
                          <a:spcPts val="0"/>
                        </a:spcBef>
                        <a:spcAft>
                          <a:spcPts val="0"/>
                        </a:spcAft>
                        <a:tabLst>
                          <a:tab pos="5429250" algn="l"/>
                        </a:tabLst>
                      </a:pPr>
                      <a:r>
                        <a:rPr lang="en-US" sz="1000" b="1" dirty="0">
                          <a:solidFill>
                            <a:srgbClr val="31849B"/>
                          </a:solidFill>
                          <a:effectLst/>
                          <a:latin typeface="Calibri" panose="020F0502020204030204" pitchFamily="34" charset="0"/>
                          <a:ea typeface="Calibri" panose="020F0502020204030204" pitchFamily="34" charset="0"/>
                          <a:cs typeface="Times New Roman" panose="02020603050405020304" pitchFamily="18" charset="0"/>
                        </a:rPr>
                        <a:t>First Name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7F7F7F"/>
                      </a:solidFill>
                      <a:prstDash val="solid"/>
                      <a:round/>
                      <a:headEnd type="none" w="med" len="med"/>
                      <a:tailEnd type="none" w="med" len="med"/>
                    </a:lnR>
                    <a:lnT>
                      <a:noFill/>
                    </a:lnT>
                    <a:lnB>
                      <a:noFill/>
                    </a:lnB>
                  </a:tcPr>
                </a:tc>
                <a:tc>
                  <a:txBody>
                    <a:bodyPr/>
                    <a:lstStyle/>
                    <a:p>
                      <a:pPr marL="0" marR="0">
                        <a:spcBef>
                          <a:spcPts val="0"/>
                        </a:spcBef>
                        <a:spcAft>
                          <a:spcPts val="0"/>
                        </a:spcAft>
                        <a:tabLst>
                          <a:tab pos="5429250" algn="l"/>
                        </a:tabLs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p>
                      <a:pPr marL="0" marR="0">
                        <a:spcBef>
                          <a:spcPts val="0"/>
                        </a:spcBef>
                        <a:spcAft>
                          <a:spcPts val="0"/>
                        </a:spcAft>
                        <a:tabLst>
                          <a:tab pos="5429250" algn="l"/>
                        </a:tabLst>
                      </a:pPr>
                      <a:r>
                        <a:rPr lang="en-US" sz="500" b="1" dirty="0">
                          <a:solidFill>
                            <a:srgbClr val="31849B"/>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marL="0" marR="0">
                        <a:spcBef>
                          <a:spcPts val="0"/>
                        </a:spcBef>
                        <a:spcAft>
                          <a:spcPts val="0"/>
                        </a:spcAft>
                        <a:tabLst>
                          <a:tab pos="5429250" algn="l"/>
                        </a:tabLst>
                      </a:pPr>
                      <a:r>
                        <a:rPr lang="en-US" sz="500"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marL="0" marR="0">
                        <a:spcBef>
                          <a:spcPts val="0"/>
                        </a:spcBef>
                        <a:spcAft>
                          <a:spcPts val="0"/>
                        </a:spcAft>
                        <a:tabLst>
                          <a:tab pos="5429250" algn="l"/>
                        </a:tabLst>
                      </a:pPr>
                      <a:r>
                        <a:rPr lang="en-US" sz="1000" b="1" dirty="0">
                          <a:solidFill>
                            <a:srgbClr val="31849B"/>
                          </a:solidFill>
                          <a:effectLst/>
                          <a:latin typeface="Calibri" panose="020F0502020204030204" pitchFamily="34" charset="0"/>
                          <a:ea typeface="Calibri" panose="020F0502020204030204" pitchFamily="34" charset="0"/>
                          <a:cs typeface="Times New Roman" panose="02020603050405020304" pitchFamily="18" charset="0"/>
                        </a:rPr>
                        <a:t>Last Name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7F7F7F"/>
                      </a:solidFill>
                      <a:prstDash val="solid"/>
                      <a:round/>
                      <a:headEnd type="none" w="med" len="med"/>
                      <a:tailEnd type="none" w="med" len="med"/>
                    </a:lnR>
                    <a:lnT>
                      <a:noFill/>
                    </a:lnT>
                    <a:lnB>
                      <a:noFill/>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tab pos="5429250" algn="l"/>
                        </a:tabLst>
                        <a:defRPr/>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0002"/>
                  </a:ext>
                </a:extLst>
              </a:tr>
              <a:tr h="0">
                <a:tc>
                  <a:txBody>
                    <a:bodyPr/>
                    <a:lstStyle/>
                    <a:p>
                      <a:pPr marL="0" marR="0">
                        <a:spcBef>
                          <a:spcPts val="0"/>
                        </a:spcBef>
                        <a:spcAft>
                          <a:spcPts val="0"/>
                        </a:spcAft>
                        <a:tabLst>
                          <a:tab pos="5429250" algn="l"/>
                        </a:tabLst>
                      </a:pPr>
                      <a:r>
                        <a:rPr lang="en-US" sz="600" b="1">
                          <a:solidFill>
                            <a:srgbClr val="31849B"/>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marL="0" marR="0">
                        <a:spcBef>
                          <a:spcPts val="0"/>
                        </a:spcBef>
                        <a:spcAft>
                          <a:spcPts val="0"/>
                        </a:spcAft>
                        <a:tabLst>
                          <a:tab pos="5429250" algn="l"/>
                        </a:tabLst>
                      </a:pPr>
                      <a:r>
                        <a:rPr lang="en-US" sz="600"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3"/>
                  </a:ext>
                </a:extLst>
              </a:tr>
              <a:tr h="0">
                <a:tc>
                  <a:txBody>
                    <a:bodyPr/>
                    <a:lstStyle/>
                    <a:p>
                      <a:pPr marL="0" marR="0" indent="0" algn="l" defTabSz="914400" rtl="0" eaLnBrk="1" fontAlgn="auto" latinLnBrk="0" hangingPunct="1">
                        <a:lnSpc>
                          <a:spcPct val="100000"/>
                        </a:lnSpc>
                        <a:spcBef>
                          <a:spcPts val="0"/>
                        </a:spcBef>
                        <a:spcAft>
                          <a:spcPts val="0"/>
                        </a:spcAft>
                        <a:buClrTx/>
                        <a:buSzTx/>
                        <a:buFontTx/>
                        <a:buNone/>
                        <a:tabLst>
                          <a:tab pos="5429250" algn="l"/>
                        </a:tabLst>
                        <a:defRPr/>
                      </a:pPr>
                      <a:r>
                        <a:rPr lang="en-US" sz="1000" b="1" dirty="0">
                          <a:solidFill>
                            <a:srgbClr val="31849B"/>
                          </a:solidFill>
                          <a:effectLst/>
                          <a:latin typeface="Calibri" panose="020F0502020204030204" pitchFamily="34" charset="0"/>
                          <a:ea typeface="Calibri" panose="020F0502020204030204" pitchFamily="34" charset="0"/>
                          <a:cs typeface="Times New Roman" panose="02020603050405020304" pitchFamily="18" charset="0"/>
                        </a:rPr>
                        <a:t>I am a supervisor:</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noFill/>
                      <a:prstDash val="solid"/>
                      <a:round/>
                      <a:headEnd type="none" w="med" len="med"/>
                      <a:tailEnd type="none" w="med" len="med"/>
                    </a:lnR>
                    <a:lnT>
                      <a:noFill/>
                    </a:lnT>
                    <a:lnB>
                      <a:noFill/>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tab pos="5429250" algn="l"/>
                        </a:tabLst>
                        <a:defRPr/>
                      </a:pPr>
                      <a:r>
                        <a:rPr lang="en-US" sz="1000" dirty="0">
                          <a:solidFill>
                            <a:srgbClr val="595959"/>
                          </a:solidFill>
                          <a:effectLs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 Yes        No</a:t>
                      </a:r>
                      <a:endParaRPr lang="en-US" sz="1000" dirty="0">
                        <a:solidFill>
                          <a:srgbClr val="595959"/>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0">
                <a:tc>
                  <a:txBody>
                    <a:bodyPr/>
                    <a:lstStyle/>
                    <a:p>
                      <a:pPr marL="0" marR="0">
                        <a:spcBef>
                          <a:spcPts val="0"/>
                        </a:spcBef>
                        <a:spcAft>
                          <a:spcPts val="0"/>
                        </a:spcAft>
                        <a:tabLst>
                          <a:tab pos="5429250" algn="l"/>
                        </a:tabLst>
                      </a:pPr>
                      <a:endParaRPr lang="en-US" sz="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noFill/>
                      <a:prstDash val="solid"/>
                      <a:round/>
                      <a:headEnd type="none" w="med" len="med"/>
                      <a:tailEnd type="none" w="med" len="med"/>
                    </a:lnR>
                    <a:lnT>
                      <a:noFill/>
                    </a:lnT>
                    <a:lnB>
                      <a:noFill/>
                    </a:lnB>
                  </a:tcPr>
                </a:tc>
                <a:tc>
                  <a:txBody>
                    <a:bodyPr/>
                    <a:lstStyle/>
                    <a:p>
                      <a:pPr marL="0" marR="0">
                        <a:spcBef>
                          <a:spcPts val="0"/>
                        </a:spcBef>
                        <a:spcAft>
                          <a:spcPts val="0"/>
                        </a:spcAft>
                        <a:tabLst>
                          <a:tab pos="5429250" algn="l"/>
                        </a:tabLst>
                      </a:pPr>
                      <a:endParaRPr lang="en-US" sz="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005"/>
                  </a:ext>
                </a:extLst>
              </a:tr>
              <a:tr h="0">
                <a:tc>
                  <a:txBody>
                    <a:bodyPr/>
                    <a:lstStyle/>
                    <a:p>
                      <a:pPr marL="0" marR="0">
                        <a:spcBef>
                          <a:spcPts val="0"/>
                        </a:spcBef>
                        <a:spcAft>
                          <a:spcPts val="0"/>
                        </a:spcAft>
                        <a:tabLst>
                          <a:tab pos="5429250" algn="l"/>
                        </a:tabLst>
                      </a:pPr>
                      <a:r>
                        <a:rPr lang="en-US" sz="1000" b="1" dirty="0">
                          <a:solidFill>
                            <a:srgbClr val="31849B"/>
                          </a:solidFill>
                          <a:effectLst/>
                          <a:latin typeface="Calibri" panose="020F0502020204030204" pitchFamily="34" charset="0"/>
                          <a:ea typeface="Calibri" panose="020F0502020204030204" pitchFamily="34" charset="0"/>
                          <a:cs typeface="Times New Roman" panose="02020603050405020304" pitchFamily="18" charset="0"/>
                        </a:rPr>
                        <a:t>Work Email</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chemeClr val="tx1">
                          <a:lumMod val="50000"/>
                          <a:lumOff val="50000"/>
                        </a:schemeClr>
                      </a:solidFill>
                      <a:prstDash val="solid"/>
                      <a:round/>
                      <a:headEnd type="none" w="med" len="med"/>
                      <a:tailEnd type="none" w="med" len="med"/>
                    </a:lnR>
                    <a:lnT>
                      <a:noFill/>
                    </a:lnT>
                    <a:lnB>
                      <a:noFill/>
                    </a:lnB>
                  </a:tcPr>
                </a:tc>
                <a:tc>
                  <a:txBody>
                    <a:bodyPr/>
                    <a:lstStyle/>
                    <a:p>
                      <a:pPr marL="0" marR="0">
                        <a:spcBef>
                          <a:spcPts val="0"/>
                        </a:spcBef>
                        <a:spcAft>
                          <a:spcPts val="0"/>
                        </a:spcAft>
                        <a:tabLst>
                          <a:tab pos="5429250" algn="l"/>
                        </a:tabLs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10" name="TextBox 9"/>
          <p:cNvSpPr txBox="1"/>
          <p:nvPr/>
        </p:nvSpPr>
        <p:spPr>
          <a:xfrm>
            <a:off x="1676400" y="2942896"/>
            <a:ext cx="1219200" cy="246221"/>
          </a:xfrm>
          <a:prstGeom prst="rect">
            <a:avLst/>
          </a:prstGeom>
          <a:noFill/>
        </p:spPr>
        <p:txBody>
          <a:bodyPr wrap="square" rtlCol="0">
            <a:spAutoFit/>
          </a:bodyPr>
          <a:lstStyle/>
          <a:p>
            <a:r>
              <a:rPr lang="en-US" sz="1000" dirty="0">
                <a:solidFill>
                  <a:srgbClr val="595959"/>
                </a:solidFill>
                <a:latin typeface="Calibri" panose="020F0502020204030204" pitchFamily="34" charset="0"/>
                <a:ea typeface="Calibri" panose="020F0502020204030204" pitchFamily="34" charset="0"/>
                <a:cs typeface="Times New Roman" panose="02020603050405020304" pitchFamily="18" charset="0"/>
              </a:rPr>
              <a:t>Mouse</a:t>
            </a:r>
            <a:endParaRPr lang="en-US" sz="1000" dirty="0"/>
          </a:p>
        </p:txBody>
      </p:sp>
      <p:sp>
        <p:nvSpPr>
          <p:cNvPr id="11" name="TextBox 10"/>
          <p:cNvSpPr txBox="1"/>
          <p:nvPr/>
        </p:nvSpPr>
        <p:spPr>
          <a:xfrm>
            <a:off x="1676400" y="2707920"/>
            <a:ext cx="1219200" cy="246221"/>
          </a:xfrm>
          <a:prstGeom prst="rect">
            <a:avLst/>
          </a:prstGeom>
          <a:noFill/>
        </p:spPr>
        <p:txBody>
          <a:bodyPr wrap="square" rtlCol="0">
            <a:spAutoFit/>
          </a:bodyPr>
          <a:lstStyle/>
          <a:p>
            <a:r>
              <a:rPr lang="en-US" sz="1000" dirty="0">
                <a:solidFill>
                  <a:srgbClr val="595959"/>
                </a:solidFill>
                <a:latin typeface="Calibri" panose="020F0502020204030204" pitchFamily="34" charset="0"/>
                <a:ea typeface="Calibri" panose="020F0502020204030204" pitchFamily="34" charset="0"/>
                <a:cs typeface="Times New Roman" panose="02020603050405020304" pitchFamily="18" charset="0"/>
              </a:rPr>
              <a:t>Minnie</a:t>
            </a:r>
            <a:endParaRPr lang="en-US" sz="1000" dirty="0"/>
          </a:p>
        </p:txBody>
      </p:sp>
      <p:sp>
        <p:nvSpPr>
          <p:cNvPr id="12" name="TextBox 11"/>
          <p:cNvSpPr txBox="1"/>
          <p:nvPr/>
        </p:nvSpPr>
        <p:spPr>
          <a:xfrm>
            <a:off x="1690386" y="3415096"/>
            <a:ext cx="1512425" cy="246221"/>
          </a:xfrm>
          <a:prstGeom prst="rect">
            <a:avLst/>
          </a:prstGeom>
          <a:noFill/>
        </p:spPr>
        <p:txBody>
          <a:bodyPr wrap="square" rtlCol="0">
            <a:spAutoFit/>
          </a:bodyPr>
          <a:lstStyle/>
          <a:p>
            <a:r>
              <a:rPr lang="en-US" sz="1000" dirty="0">
                <a:solidFill>
                  <a:srgbClr val="595959"/>
                </a:solidFill>
                <a:latin typeface="Calibri" panose="020F0502020204030204" pitchFamily="34" charset="0"/>
                <a:ea typeface="Calibri" panose="020F0502020204030204" pitchFamily="34" charset="0"/>
                <a:cs typeface="Times New Roman" panose="02020603050405020304" pitchFamily="18" charset="0"/>
              </a:rPr>
              <a:t>Minnie.Mouse@opm.gov</a:t>
            </a:r>
            <a:endParaRPr lang="en-US" sz="1000" dirty="0"/>
          </a:p>
        </p:txBody>
      </p:sp>
      <p:sp>
        <p:nvSpPr>
          <p:cNvPr id="13" name="TextBox 12"/>
          <p:cNvSpPr txBox="1"/>
          <p:nvPr/>
        </p:nvSpPr>
        <p:spPr>
          <a:xfrm>
            <a:off x="1690386" y="3242157"/>
            <a:ext cx="290814" cy="123111"/>
          </a:xfrm>
          <a:prstGeom prst="rect">
            <a:avLst/>
          </a:prstGeom>
          <a:noFill/>
        </p:spPr>
        <p:txBody>
          <a:bodyPr wrap="square" lIns="0" tIns="0" rIns="0" bIns="0" rtlCol="0" anchor="b" anchorCtr="0">
            <a:spAutoFit/>
          </a:bodyPr>
          <a:lstStyle/>
          <a:p>
            <a:pPr algn="ctr"/>
            <a:r>
              <a:rPr lang="en-US" sz="800" dirty="0">
                <a:solidFill>
                  <a:schemeClr val="tx1">
                    <a:lumMod val="65000"/>
                    <a:lumOff val="35000"/>
                  </a:schemeClr>
                </a:solidFill>
                <a:sym typeface="Wingdings 2" panose="05020102010507070707" pitchFamily="18" charset="2"/>
              </a:rPr>
              <a:t></a:t>
            </a:r>
            <a:endParaRPr lang="en-US" sz="800" dirty="0">
              <a:solidFill>
                <a:schemeClr val="tx1">
                  <a:lumMod val="65000"/>
                  <a:lumOff val="35000"/>
                </a:schemeClr>
              </a:solidFill>
            </a:endParaRPr>
          </a:p>
        </p:txBody>
      </p:sp>
      <p:graphicFrame>
        <p:nvGraphicFramePr>
          <p:cNvPr id="16" name="Table 15"/>
          <p:cNvGraphicFramePr>
            <a:graphicFrameLocks noGrp="1"/>
          </p:cNvGraphicFramePr>
          <p:nvPr>
            <p:extLst>
              <p:ext uri="{D42A27DB-BD31-4B8C-83A1-F6EECF244321}">
                <p14:modId xmlns:p14="http://schemas.microsoft.com/office/powerpoint/2010/main" val="2395262580"/>
              </p:ext>
            </p:extLst>
          </p:nvPr>
        </p:nvGraphicFramePr>
        <p:xfrm>
          <a:off x="457199" y="3696826"/>
          <a:ext cx="4171950" cy="152400"/>
        </p:xfrm>
        <a:graphic>
          <a:graphicData uri="http://schemas.openxmlformats.org/drawingml/2006/table">
            <a:tbl>
              <a:tblPr firstRow="1" firstCol="1" bandRow="1"/>
              <a:tblGrid>
                <a:gridCol w="1257300">
                  <a:extLst>
                    <a:ext uri="{9D8B030D-6E8A-4147-A177-3AD203B41FA5}">
                      <a16:colId xmlns:a16="http://schemas.microsoft.com/office/drawing/2014/main" val="20000"/>
                    </a:ext>
                  </a:extLst>
                </a:gridCol>
                <a:gridCol w="2914650">
                  <a:extLst>
                    <a:ext uri="{9D8B030D-6E8A-4147-A177-3AD203B41FA5}">
                      <a16:colId xmlns:a16="http://schemas.microsoft.com/office/drawing/2014/main" val="20001"/>
                    </a:ext>
                  </a:extLst>
                </a:gridCol>
              </a:tblGrid>
              <a:tr h="0">
                <a:tc>
                  <a:txBody>
                    <a:bodyPr/>
                    <a:lstStyle/>
                    <a:p>
                      <a:pPr marL="0" marR="0" indent="0" algn="l" defTabSz="914400" rtl="0" eaLnBrk="1" fontAlgn="auto" latinLnBrk="0" hangingPunct="1">
                        <a:lnSpc>
                          <a:spcPct val="100000"/>
                        </a:lnSpc>
                        <a:spcBef>
                          <a:spcPts val="0"/>
                        </a:spcBef>
                        <a:spcAft>
                          <a:spcPts val="0"/>
                        </a:spcAft>
                        <a:buClrTx/>
                        <a:buSzTx/>
                        <a:buFontTx/>
                        <a:buNone/>
                        <a:tabLst>
                          <a:tab pos="5429250" algn="l"/>
                        </a:tabLst>
                        <a:defRPr/>
                      </a:pPr>
                      <a:r>
                        <a:rPr lang="en-US" sz="1000" b="1" dirty="0">
                          <a:solidFill>
                            <a:srgbClr val="31849B"/>
                          </a:solidFill>
                          <a:effectLst/>
                          <a:latin typeface="Calibri" panose="020F0502020204030204" pitchFamily="34" charset="0"/>
                          <a:ea typeface="Calibri" panose="020F0502020204030204" pitchFamily="34" charset="0"/>
                          <a:cs typeface="Times New Roman" panose="02020603050405020304" pitchFamily="18" charset="0"/>
                        </a:rPr>
                        <a:t>Agency</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noFill/>
                      <a:prstDash val="solid"/>
                      <a:round/>
                      <a:headEnd type="none" w="med" len="med"/>
                      <a:tailEnd type="none" w="med" len="med"/>
                    </a:lnR>
                    <a:lnT>
                      <a:noFill/>
                    </a:lnT>
                    <a:lnB>
                      <a:noFill/>
                    </a:lnB>
                  </a:tcPr>
                </a:tc>
                <a:tc>
                  <a:txBody>
                    <a:bodyPr/>
                    <a:lstStyle/>
                    <a:p>
                      <a:pPr marL="0" marR="0">
                        <a:spcBef>
                          <a:spcPts val="0"/>
                        </a:spcBef>
                        <a:spcAft>
                          <a:spcPts val="0"/>
                        </a:spcAft>
                        <a:tabLst>
                          <a:tab pos="5429250" algn="l"/>
                        </a:tabLst>
                      </a:pPr>
                      <a:r>
                        <a:rPr lang="en-US" sz="1000" baseline="0"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Office of Personnel Management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val="1734632707"/>
              </p:ext>
            </p:extLst>
          </p:nvPr>
        </p:nvGraphicFramePr>
        <p:xfrm>
          <a:off x="457199" y="3931289"/>
          <a:ext cx="4171950" cy="152400"/>
        </p:xfrm>
        <a:graphic>
          <a:graphicData uri="http://schemas.openxmlformats.org/drawingml/2006/table">
            <a:tbl>
              <a:tblPr firstRow="1" firstCol="1" bandRow="1"/>
              <a:tblGrid>
                <a:gridCol w="1257300">
                  <a:extLst>
                    <a:ext uri="{9D8B030D-6E8A-4147-A177-3AD203B41FA5}">
                      <a16:colId xmlns:a16="http://schemas.microsoft.com/office/drawing/2014/main" val="20000"/>
                    </a:ext>
                  </a:extLst>
                </a:gridCol>
                <a:gridCol w="2914650">
                  <a:extLst>
                    <a:ext uri="{9D8B030D-6E8A-4147-A177-3AD203B41FA5}">
                      <a16:colId xmlns:a16="http://schemas.microsoft.com/office/drawing/2014/main" val="20001"/>
                    </a:ext>
                  </a:extLst>
                </a:gridCol>
              </a:tblGrid>
              <a:tr h="0">
                <a:tc>
                  <a:txBody>
                    <a:bodyPr/>
                    <a:lstStyle/>
                    <a:p>
                      <a:pPr marL="0" marR="0" indent="0" algn="l" defTabSz="914400" rtl="0" eaLnBrk="1" fontAlgn="auto" latinLnBrk="0" hangingPunct="1">
                        <a:lnSpc>
                          <a:spcPct val="100000"/>
                        </a:lnSpc>
                        <a:spcBef>
                          <a:spcPts val="0"/>
                        </a:spcBef>
                        <a:spcAft>
                          <a:spcPts val="0"/>
                        </a:spcAft>
                        <a:buClrTx/>
                        <a:buSzTx/>
                        <a:buFontTx/>
                        <a:buNone/>
                        <a:tabLst>
                          <a:tab pos="5429250" algn="l"/>
                        </a:tabLst>
                        <a:defRPr/>
                      </a:pPr>
                      <a:r>
                        <a:rPr lang="en-US" sz="1000" b="1" dirty="0">
                          <a:solidFill>
                            <a:srgbClr val="31849B"/>
                          </a:solidFill>
                          <a:effectLst/>
                          <a:latin typeface="Calibri" panose="020F0502020204030204" pitchFamily="34" charset="0"/>
                          <a:ea typeface="Calibri" panose="020F0502020204030204" pitchFamily="34" charset="0"/>
                          <a:cs typeface="Times New Roman" panose="02020603050405020304" pitchFamily="18" charset="0"/>
                        </a:rPr>
                        <a:t>Component Level 1</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chemeClr val="tx1">
                          <a:lumMod val="50000"/>
                          <a:lumOff val="50000"/>
                        </a:schemeClr>
                      </a:solidFill>
                      <a:prstDash val="solid"/>
                      <a:round/>
                      <a:headEnd type="none" w="med" len="med"/>
                      <a:tailEnd type="none" w="med" len="med"/>
                    </a:lnR>
                    <a:lnT>
                      <a:noFill/>
                    </a:lnT>
                    <a:lnB>
                      <a:noFill/>
                    </a:lnB>
                  </a:tcPr>
                </a:tc>
                <a:tc>
                  <a:txBody>
                    <a:bodyPr/>
                    <a:lstStyle/>
                    <a:p>
                      <a:pPr marL="0" marR="0" indent="0" algn="r" defTabSz="914400" rtl="0" eaLnBrk="1" fontAlgn="auto" latinLnBrk="0" hangingPunct="1">
                        <a:lnSpc>
                          <a:spcPct val="100000"/>
                        </a:lnSpc>
                        <a:spcBef>
                          <a:spcPts val="0"/>
                        </a:spcBef>
                        <a:spcAft>
                          <a:spcPts val="0"/>
                        </a:spcAft>
                        <a:buClrTx/>
                        <a:buSzTx/>
                        <a:buFontTx/>
                        <a:buNone/>
                        <a:tabLst>
                          <a:tab pos="5429250" algn="l"/>
                        </a:tabLst>
                        <a:defRPr/>
                      </a:pPr>
                      <a:r>
                        <a:rPr lang="en-US" sz="1000" dirty="0">
                          <a:solidFill>
                            <a:srgbClr val="595959"/>
                          </a:solidFill>
                          <a:effectLst/>
                          <a:latin typeface="+mn-lt"/>
                          <a:ea typeface="Calibri"/>
                          <a:cs typeface="Times New Roman"/>
                        </a:rPr>
                        <a:t>                                                       </a:t>
                      </a:r>
                      <a:r>
                        <a:rPr lang="en-US" sz="1000" dirty="0">
                          <a:solidFill>
                            <a:srgbClr val="595959"/>
                          </a:solidFill>
                          <a:effectLst/>
                          <a:latin typeface="+mn-lt"/>
                          <a:ea typeface="Calibri"/>
                          <a:cs typeface="Times New Roman"/>
                          <a:sym typeface="Wingdings 3"/>
                        </a:rPr>
                        <a:t></a:t>
                      </a:r>
                      <a:endParaRPr lang="en-US" sz="1000" dirty="0">
                        <a:effectLst/>
                        <a:latin typeface="+mn-lt"/>
                        <a:ea typeface="Calibri"/>
                        <a:cs typeface="Times New Roman"/>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20" name="Table 19"/>
          <p:cNvGraphicFramePr>
            <a:graphicFrameLocks noGrp="1"/>
          </p:cNvGraphicFramePr>
          <p:nvPr>
            <p:extLst>
              <p:ext uri="{D42A27DB-BD31-4B8C-83A1-F6EECF244321}">
                <p14:modId xmlns:p14="http://schemas.microsoft.com/office/powerpoint/2010/main" val="1093780286"/>
              </p:ext>
            </p:extLst>
          </p:nvPr>
        </p:nvGraphicFramePr>
        <p:xfrm>
          <a:off x="457199" y="4165752"/>
          <a:ext cx="4171950" cy="152400"/>
        </p:xfrm>
        <a:graphic>
          <a:graphicData uri="http://schemas.openxmlformats.org/drawingml/2006/table">
            <a:tbl>
              <a:tblPr firstRow="1" firstCol="1" bandRow="1"/>
              <a:tblGrid>
                <a:gridCol w="1257300">
                  <a:extLst>
                    <a:ext uri="{9D8B030D-6E8A-4147-A177-3AD203B41FA5}">
                      <a16:colId xmlns:a16="http://schemas.microsoft.com/office/drawing/2014/main" val="20000"/>
                    </a:ext>
                  </a:extLst>
                </a:gridCol>
                <a:gridCol w="2914650">
                  <a:extLst>
                    <a:ext uri="{9D8B030D-6E8A-4147-A177-3AD203B41FA5}">
                      <a16:colId xmlns:a16="http://schemas.microsoft.com/office/drawing/2014/main" val="20001"/>
                    </a:ext>
                  </a:extLst>
                </a:gridCol>
              </a:tblGrid>
              <a:tr h="0">
                <a:tc>
                  <a:txBody>
                    <a:bodyPr/>
                    <a:lstStyle/>
                    <a:p>
                      <a:pPr marL="0" marR="0" indent="0" algn="l" defTabSz="914400" rtl="0" eaLnBrk="1" fontAlgn="auto" latinLnBrk="0" hangingPunct="1">
                        <a:lnSpc>
                          <a:spcPct val="100000"/>
                        </a:lnSpc>
                        <a:spcBef>
                          <a:spcPts val="0"/>
                        </a:spcBef>
                        <a:spcAft>
                          <a:spcPts val="0"/>
                        </a:spcAft>
                        <a:buClrTx/>
                        <a:buSzTx/>
                        <a:buFontTx/>
                        <a:buNone/>
                        <a:tabLst>
                          <a:tab pos="5429250" algn="l"/>
                        </a:tabLst>
                        <a:defRPr/>
                      </a:pPr>
                      <a:r>
                        <a:rPr lang="en-US" sz="1000" b="1" dirty="0">
                          <a:solidFill>
                            <a:srgbClr val="31849B"/>
                          </a:solidFill>
                          <a:effectLst/>
                          <a:latin typeface="Calibri" panose="020F0502020204030204" pitchFamily="34" charset="0"/>
                          <a:ea typeface="Calibri" panose="020F0502020204030204" pitchFamily="34" charset="0"/>
                          <a:cs typeface="Times New Roman" panose="02020603050405020304" pitchFamily="18" charset="0"/>
                        </a:rPr>
                        <a:t>Component Level 2</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chemeClr val="tx1">
                          <a:lumMod val="50000"/>
                          <a:lumOff val="50000"/>
                        </a:schemeClr>
                      </a:solidFill>
                      <a:prstDash val="solid"/>
                      <a:round/>
                      <a:headEnd type="none" w="med" len="med"/>
                      <a:tailEnd type="none" w="med" len="med"/>
                    </a:lnR>
                    <a:lnT>
                      <a:noFill/>
                    </a:lnT>
                    <a:lnB>
                      <a:noFill/>
                    </a:lnB>
                  </a:tcPr>
                </a:tc>
                <a:tc>
                  <a:txBody>
                    <a:bodyPr/>
                    <a:lstStyle/>
                    <a:p>
                      <a:pPr marL="0" marR="0" indent="0" algn="r" defTabSz="914400" rtl="0" eaLnBrk="1" fontAlgn="auto" latinLnBrk="0" hangingPunct="1">
                        <a:lnSpc>
                          <a:spcPct val="100000"/>
                        </a:lnSpc>
                        <a:spcBef>
                          <a:spcPts val="0"/>
                        </a:spcBef>
                        <a:spcAft>
                          <a:spcPts val="0"/>
                        </a:spcAft>
                        <a:buClrTx/>
                        <a:buSzTx/>
                        <a:buFontTx/>
                        <a:buNone/>
                        <a:tabLst>
                          <a:tab pos="5429250" algn="l"/>
                        </a:tabLst>
                        <a:defRPr/>
                      </a:pPr>
                      <a:r>
                        <a:rPr lang="en-US" sz="1000" dirty="0">
                          <a:solidFill>
                            <a:srgbClr val="595959"/>
                          </a:solidFill>
                          <a:effectLst/>
                          <a:latin typeface="+mn-lt"/>
                          <a:ea typeface="Calibri"/>
                          <a:cs typeface="Times New Roman"/>
                        </a:rPr>
                        <a:t>                                       </a:t>
                      </a:r>
                      <a:r>
                        <a:rPr lang="en-US" sz="1000" dirty="0">
                          <a:solidFill>
                            <a:srgbClr val="595959"/>
                          </a:solidFill>
                          <a:effectLst/>
                          <a:latin typeface="+mn-lt"/>
                          <a:ea typeface="Calibri"/>
                          <a:cs typeface="Times New Roman"/>
                          <a:sym typeface="Wingdings 3"/>
                        </a:rPr>
                        <a:t></a:t>
                      </a:r>
                      <a:endParaRPr lang="en-US" sz="1000" dirty="0">
                        <a:effectLst/>
                        <a:latin typeface="+mn-lt"/>
                        <a:ea typeface="Calibri"/>
                        <a:cs typeface="Times New Roman"/>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21" name="Table 20"/>
          <p:cNvGraphicFramePr>
            <a:graphicFrameLocks noGrp="1"/>
          </p:cNvGraphicFramePr>
          <p:nvPr>
            <p:extLst>
              <p:ext uri="{D42A27DB-BD31-4B8C-83A1-F6EECF244321}">
                <p14:modId xmlns:p14="http://schemas.microsoft.com/office/powerpoint/2010/main" val="3459252939"/>
              </p:ext>
            </p:extLst>
          </p:nvPr>
        </p:nvGraphicFramePr>
        <p:xfrm>
          <a:off x="457199" y="4403454"/>
          <a:ext cx="4171950" cy="152400"/>
        </p:xfrm>
        <a:graphic>
          <a:graphicData uri="http://schemas.openxmlformats.org/drawingml/2006/table">
            <a:tbl>
              <a:tblPr firstRow="1" firstCol="1" bandRow="1"/>
              <a:tblGrid>
                <a:gridCol w="1257300">
                  <a:extLst>
                    <a:ext uri="{9D8B030D-6E8A-4147-A177-3AD203B41FA5}">
                      <a16:colId xmlns:a16="http://schemas.microsoft.com/office/drawing/2014/main" val="20000"/>
                    </a:ext>
                  </a:extLst>
                </a:gridCol>
                <a:gridCol w="2914650">
                  <a:extLst>
                    <a:ext uri="{9D8B030D-6E8A-4147-A177-3AD203B41FA5}">
                      <a16:colId xmlns:a16="http://schemas.microsoft.com/office/drawing/2014/main" val="20001"/>
                    </a:ext>
                  </a:extLst>
                </a:gridCol>
              </a:tblGrid>
              <a:tr h="0">
                <a:tc>
                  <a:txBody>
                    <a:bodyPr/>
                    <a:lstStyle/>
                    <a:p>
                      <a:pPr marL="0" marR="0" indent="0" algn="l" defTabSz="914400" rtl="0" eaLnBrk="1" fontAlgn="auto" latinLnBrk="0" hangingPunct="1">
                        <a:lnSpc>
                          <a:spcPct val="100000"/>
                        </a:lnSpc>
                        <a:spcBef>
                          <a:spcPts val="0"/>
                        </a:spcBef>
                        <a:spcAft>
                          <a:spcPts val="0"/>
                        </a:spcAft>
                        <a:buClrTx/>
                        <a:buSzTx/>
                        <a:buFontTx/>
                        <a:buNone/>
                        <a:tabLst>
                          <a:tab pos="5429250" algn="l"/>
                        </a:tabLst>
                        <a:defRPr/>
                      </a:pPr>
                      <a:r>
                        <a:rPr lang="en-US" sz="1000" b="1" dirty="0">
                          <a:solidFill>
                            <a:srgbClr val="31849B"/>
                          </a:solidFill>
                          <a:effectLst/>
                          <a:latin typeface="Calibri" panose="020F0502020204030204" pitchFamily="34" charset="0"/>
                          <a:ea typeface="Calibri" panose="020F0502020204030204" pitchFamily="34" charset="0"/>
                          <a:cs typeface="Times New Roman" panose="02020603050405020304" pitchFamily="18" charset="0"/>
                        </a:rPr>
                        <a:t>Component Level 3</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chemeClr val="tx1">
                          <a:lumMod val="50000"/>
                          <a:lumOff val="50000"/>
                        </a:schemeClr>
                      </a:solidFill>
                      <a:prstDash val="solid"/>
                      <a:round/>
                      <a:headEnd type="none" w="med" len="med"/>
                      <a:tailEnd type="none" w="med" len="med"/>
                    </a:lnR>
                    <a:lnT>
                      <a:noFill/>
                    </a:lnT>
                    <a:lnB>
                      <a:noFill/>
                    </a:lnB>
                  </a:tcPr>
                </a:tc>
                <a:tc>
                  <a:txBody>
                    <a:bodyPr/>
                    <a:lstStyle/>
                    <a:p>
                      <a:pPr marL="0" marR="0" indent="0" algn="r" defTabSz="914400" rtl="0" eaLnBrk="1" fontAlgn="auto" latinLnBrk="0" hangingPunct="1">
                        <a:lnSpc>
                          <a:spcPct val="100000"/>
                        </a:lnSpc>
                        <a:spcBef>
                          <a:spcPts val="0"/>
                        </a:spcBef>
                        <a:spcAft>
                          <a:spcPts val="0"/>
                        </a:spcAft>
                        <a:buClrTx/>
                        <a:buSzTx/>
                        <a:buFontTx/>
                        <a:buNone/>
                        <a:tabLst>
                          <a:tab pos="5429250" algn="l"/>
                        </a:tabLst>
                        <a:defRPr/>
                      </a:pPr>
                      <a:r>
                        <a:rPr lang="en-US" sz="1000" dirty="0">
                          <a:solidFill>
                            <a:srgbClr val="595959"/>
                          </a:solidFill>
                          <a:effectLst/>
                          <a:latin typeface="+mn-lt"/>
                          <a:ea typeface="Calibri"/>
                          <a:cs typeface="Times New Roman"/>
                        </a:rPr>
                        <a:t>                                                   </a:t>
                      </a:r>
                      <a:r>
                        <a:rPr lang="en-US" sz="1000" dirty="0">
                          <a:solidFill>
                            <a:srgbClr val="595959"/>
                          </a:solidFill>
                          <a:effectLst/>
                          <a:latin typeface="+mn-lt"/>
                          <a:ea typeface="Calibri"/>
                          <a:cs typeface="Times New Roman"/>
                          <a:sym typeface="Wingdings 3"/>
                        </a:rPr>
                        <a:t></a:t>
                      </a:r>
                      <a:endParaRPr lang="en-US" sz="1000" dirty="0">
                        <a:effectLst/>
                        <a:latin typeface="+mn-lt"/>
                        <a:ea typeface="Calibri"/>
                        <a:cs typeface="Times New Roman"/>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22" name="TextBox 21"/>
          <p:cNvSpPr txBox="1"/>
          <p:nvPr/>
        </p:nvSpPr>
        <p:spPr>
          <a:xfrm>
            <a:off x="1690386" y="3883700"/>
            <a:ext cx="1512425" cy="246221"/>
          </a:xfrm>
          <a:prstGeom prst="rect">
            <a:avLst/>
          </a:prstGeom>
          <a:noFill/>
        </p:spPr>
        <p:txBody>
          <a:bodyPr wrap="square" rtlCol="0">
            <a:spAutoFit/>
          </a:bodyPr>
          <a:lstStyle/>
          <a:p>
            <a:r>
              <a:rPr lang="en-US" sz="1000" dirty="0">
                <a:solidFill>
                  <a:srgbClr val="595959"/>
                </a:solidFill>
                <a:latin typeface="Calibri" panose="020F0502020204030204" pitchFamily="34" charset="0"/>
                <a:cs typeface="Times New Roman" panose="02020603050405020304" pitchFamily="18" charset="0"/>
              </a:rPr>
              <a:t>Employee Services</a:t>
            </a:r>
            <a:endParaRPr lang="en-US" sz="1000" dirty="0"/>
          </a:p>
        </p:txBody>
      </p:sp>
      <p:sp>
        <p:nvSpPr>
          <p:cNvPr id="23" name="TextBox 22"/>
          <p:cNvSpPr txBox="1"/>
          <p:nvPr/>
        </p:nvSpPr>
        <p:spPr>
          <a:xfrm>
            <a:off x="1690386" y="4118841"/>
            <a:ext cx="1814814" cy="246221"/>
          </a:xfrm>
          <a:prstGeom prst="rect">
            <a:avLst/>
          </a:prstGeom>
          <a:noFill/>
        </p:spPr>
        <p:txBody>
          <a:bodyPr wrap="square" rtlCol="0">
            <a:spAutoFit/>
          </a:bodyPr>
          <a:lstStyle/>
          <a:p>
            <a:r>
              <a:rPr lang="en-US" sz="1000" dirty="0">
                <a:solidFill>
                  <a:srgbClr val="595959"/>
                </a:solidFill>
                <a:latin typeface="Calibri" panose="020F0502020204030204" pitchFamily="34" charset="0"/>
                <a:cs typeface="Times New Roman" panose="02020603050405020304" pitchFamily="18" charset="0"/>
              </a:rPr>
              <a:t>Strategic Workforce Planning</a:t>
            </a:r>
            <a:endParaRPr lang="en-US" sz="1000" dirty="0"/>
          </a:p>
        </p:txBody>
      </p:sp>
      <p:sp>
        <p:nvSpPr>
          <p:cNvPr id="24" name="TextBox 23"/>
          <p:cNvSpPr txBox="1"/>
          <p:nvPr/>
        </p:nvSpPr>
        <p:spPr>
          <a:xfrm>
            <a:off x="1690385" y="4356543"/>
            <a:ext cx="1512425" cy="246221"/>
          </a:xfrm>
          <a:prstGeom prst="rect">
            <a:avLst/>
          </a:prstGeom>
          <a:noFill/>
        </p:spPr>
        <p:txBody>
          <a:bodyPr wrap="square" rtlCol="0">
            <a:spAutoFit/>
          </a:bodyPr>
          <a:lstStyle/>
          <a:p>
            <a:r>
              <a:rPr lang="en-US" sz="1000" dirty="0">
                <a:solidFill>
                  <a:srgbClr val="595959"/>
                </a:solidFill>
                <a:latin typeface="Calibri" panose="020F0502020204030204" pitchFamily="34" charset="0"/>
                <a:cs typeface="Times New Roman" panose="02020603050405020304" pitchFamily="18" charset="0"/>
              </a:rPr>
              <a:t>Forecasting &amp; Methods</a:t>
            </a:r>
            <a:endParaRPr lang="en-US" sz="1000" dirty="0"/>
          </a:p>
        </p:txBody>
      </p:sp>
      <p:sp>
        <p:nvSpPr>
          <p:cNvPr id="25" name="Rounded Rectangle 24"/>
          <p:cNvSpPr/>
          <p:nvPr/>
        </p:nvSpPr>
        <p:spPr>
          <a:xfrm>
            <a:off x="3047047" y="2854960"/>
            <a:ext cx="3049905" cy="1148080"/>
          </a:xfrm>
          <a:prstGeom prst="roundRect">
            <a:avLst>
              <a:gd name="adj" fmla="val 7623"/>
            </a:avLst>
          </a:prstGeom>
          <a:solidFill>
            <a:schemeClr val="bg1">
              <a:lumMod val="95000"/>
            </a:schemeClr>
          </a:solidFill>
          <a:ln>
            <a:solidFill>
              <a:schemeClr val="bg1">
                <a:lumMod val="65000"/>
              </a:schemeClr>
            </a:solidFill>
          </a:ln>
          <a:effectLst>
            <a:outerShdw blurRad="63500" sx="103000" sy="103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marL="800100" marR="0">
              <a:spcBef>
                <a:spcPts val="0"/>
              </a:spcBef>
              <a:spcAft>
                <a:spcPts val="0"/>
              </a:spcAft>
            </a:pPr>
            <a:r>
              <a:rPr lang="en-US" sz="1100" dirty="0">
                <a:solidFill>
                  <a:srgbClr val="000000"/>
                </a:solidFill>
                <a:effectLst/>
                <a:ea typeface="Calibri" panose="020F0502020204030204" pitchFamily="34" charset="0"/>
                <a:cs typeface="Times New Roman" panose="02020603050405020304" pitchFamily="18" charset="0"/>
              </a:rPr>
              <a:t> </a:t>
            </a:r>
            <a:endParaRPr lang="en-US" sz="1100" dirty="0">
              <a:effectLst/>
              <a:ea typeface="Calibri" panose="020F0502020204030204" pitchFamily="34" charset="0"/>
              <a:cs typeface="Times New Roman" panose="02020603050405020304" pitchFamily="18" charset="0"/>
            </a:endParaRPr>
          </a:p>
          <a:p>
            <a:pPr marL="800100" marR="0">
              <a:spcBef>
                <a:spcPts val="0"/>
              </a:spcBef>
              <a:spcAft>
                <a:spcPts val="0"/>
              </a:spcAft>
            </a:pPr>
            <a:r>
              <a:rPr lang="en-US" sz="1100" dirty="0">
                <a:solidFill>
                  <a:srgbClr val="000000"/>
                </a:solidFill>
                <a:ea typeface="Calibri" panose="020F0502020204030204" pitchFamily="34" charset="0"/>
                <a:cs typeface="Times New Roman" panose="02020603050405020304" pitchFamily="18" charset="0"/>
              </a:rPr>
              <a:t>Your registration request has been submitted.  You will receive an email confirmation shortly.</a:t>
            </a:r>
            <a:r>
              <a:rPr lang="en-US" sz="1100" dirty="0">
                <a:solidFill>
                  <a:srgbClr val="000000"/>
                </a:solidFill>
                <a:effectLst/>
                <a:ea typeface="Calibri" panose="020F0502020204030204" pitchFamily="34" charset="0"/>
                <a:cs typeface="Times New Roman" panose="02020603050405020304" pitchFamily="18" charset="0"/>
              </a:rPr>
              <a:t> </a:t>
            </a:r>
            <a:endParaRPr lang="en-US" sz="1100" dirty="0">
              <a:effectLst/>
              <a:ea typeface="Calibri" panose="020F0502020204030204" pitchFamily="34" charset="0"/>
              <a:cs typeface="Times New Roman" panose="02020603050405020304" pitchFamily="18" charset="0"/>
            </a:endParaRPr>
          </a:p>
          <a:p>
            <a:pPr marL="0" marR="0" algn="ctr">
              <a:spcBef>
                <a:spcPts val="0"/>
              </a:spcBef>
              <a:spcAft>
                <a:spcPts val="0"/>
              </a:spcAft>
            </a:pPr>
            <a:r>
              <a:rPr lang="en-US" sz="1100" dirty="0">
                <a:solidFill>
                  <a:srgbClr val="000000"/>
                </a:solidFill>
                <a:effectLst/>
                <a:ea typeface="Calibri" panose="020F0502020204030204" pitchFamily="34" charset="0"/>
                <a:cs typeface="Times New Roman" panose="02020603050405020304" pitchFamily="18" charset="0"/>
              </a:rPr>
              <a:t> </a:t>
            </a:r>
            <a:endParaRPr lang="en-US" sz="1100" dirty="0">
              <a:effectLst/>
              <a:ea typeface="Calibri" panose="020F0502020204030204" pitchFamily="34" charset="0"/>
              <a:cs typeface="Times New Roman" panose="02020603050405020304" pitchFamily="18" charset="0"/>
            </a:endParaRPr>
          </a:p>
          <a:p>
            <a:pPr marL="0" marR="0" algn="ctr">
              <a:spcBef>
                <a:spcPts val="0"/>
              </a:spcBef>
              <a:spcAft>
                <a:spcPts val="0"/>
              </a:spcAft>
            </a:pPr>
            <a:r>
              <a:rPr lang="en-US" sz="1100" dirty="0">
                <a:solidFill>
                  <a:srgbClr val="000000"/>
                </a:solidFill>
                <a:effectLst/>
                <a:ea typeface="Calibri" panose="020F0502020204030204" pitchFamily="34" charset="0"/>
                <a:cs typeface="Times New Roman" panose="02020603050405020304" pitchFamily="18" charset="0"/>
              </a:rPr>
              <a:t> </a:t>
            </a:r>
            <a:endParaRPr lang="en-US" sz="1100" dirty="0">
              <a:effectLst/>
              <a:ea typeface="Calibri" panose="020F0502020204030204" pitchFamily="34" charset="0"/>
              <a:cs typeface="Times New Roman" panose="02020603050405020304" pitchFamily="18" charset="0"/>
            </a:endParaRPr>
          </a:p>
        </p:txBody>
      </p:sp>
      <p:pic>
        <p:nvPicPr>
          <p:cNvPr id="26" name="Picture 25" descr="C:\Users\VRevelez\AppData\Local\Microsoft\Windows\Temporary Internet Files\Content.IE5\LJN04YTP\417px-Checkmark_green.svg[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2156" y="3006381"/>
            <a:ext cx="527050" cy="457200"/>
          </a:xfrm>
          <a:prstGeom prst="rect">
            <a:avLst/>
          </a:prstGeom>
          <a:noFill/>
          <a:ln>
            <a:noFill/>
          </a:ln>
        </p:spPr>
      </p:pic>
      <p:sp>
        <p:nvSpPr>
          <p:cNvPr id="27" name="Rounded Rectangle 26"/>
          <p:cNvSpPr/>
          <p:nvPr/>
        </p:nvSpPr>
        <p:spPr>
          <a:xfrm>
            <a:off x="4268658" y="3665076"/>
            <a:ext cx="822960" cy="182880"/>
          </a:xfrm>
          <a:prstGeom prst="roundRect">
            <a:avLst>
              <a:gd name="adj" fmla="val 7623"/>
            </a:avLst>
          </a:prstGeom>
          <a:solidFill>
            <a:schemeClr val="bg1">
              <a:lumMod val="95000"/>
            </a:schemeClr>
          </a:solidFill>
          <a:ln w="3175">
            <a:solidFill>
              <a:schemeClr val="tx1">
                <a:lumMod val="50000"/>
                <a:lumOff val="50000"/>
              </a:schemeClr>
            </a:solidFill>
            <a:prstDash val="solid"/>
          </a:ln>
          <a:effectLst>
            <a:glow rad="635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solidFill>
                  <a:srgbClr val="000000"/>
                </a:solidFill>
                <a:ea typeface="Calibri" panose="020F0502020204030204" pitchFamily="34" charset="0"/>
                <a:cs typeface="Times New Roman" panose="02020603050405020304" pitchFamily="18" charset="0"/>
              </a:rPr>
              <a:t>OK</a:t>
            </a:r>
            <a:endParaRPr lang="en-US" sz="1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2731962"/>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left)">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wipe(left)">
                                      <p:cBhvr>
                                        <p:cTn id="21" dur="500"/>
                                        <p:tgtEl>
                                          <p:spTgt spid="12"/>
                                        </p:tgtEl>
                                      </p:cBhvr>
                                    </p:animEffect>
                                  </p:childTnLst>
                                </p:cTn>
                              </p:par>
                            </p:childTnLst>
                          </p:cTn>
                        </p:par>
                        <p:par>
                          <p:cTn id="22" fill="hold">
                            <p:stCondLst>
                              <p:cond delay="500"/>
                            </p:stCondLst>
                            <p:childTnLst>
                              <p:par>
                                <p:cTn id="23" presetID="1" presetClass="entr" presetSubtype="0" fill="hold" nodeType="afterEffect">
                                  <p:stCondLst>
                                    <p:cond delay="500"/>
                                  </p:stCondLst>
                                  <p:childTnLst>
                                    <p:set>
                                      <p:cBhvr>
                                        <p:cTn id="24" dur="1" fill="hold">
                                          <p:stCondLst>
                                            <p:cond delay="0"/>
                                          </p:stCondLst>
                                        </p:cTn>
                                        <p:tgtEl>
                                          <p:spTgt spid="16"/>
                                        </p:tgtEl>
                                        <p:attrNameLst>
                                          <p:attrName>style.visibility</p:attrName>
                                        </p:attrNameLst>
                                      </p:cBhvr>
                                      <p:to>
                                        <p:strVal val="visible"/>
                                      </p:to>
                                    </p:set>
                                  </p:childTnLst>
                                </p:cTn>
                              </p:par>
                              <p:par>
                                <p:cTn id="25" presetID="1" presetClass="entr" presetSubtype="0" fill="hold" nodeType="withEffect">
                                  <p:stCondLst>
                                    <p:cond delay="50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2"/>
                                        </p:tgtEl>
                                        <p:attrNameLst>
                                          <p:attrName>style.visibility</p:attrName>
                                        </p:attrNameLst>
                                      </p:cBhvr>
                                      <p:to>
                                        <p:strVal val="visible"/>
                                      </p:to>
                                    </p:set>
                                  </p:childTnLst>
                                </p:cTn>
                              </p:par>
                            </p:childTnLst>
                          </p:cTn>
                        </p:par>
                        <p:par>
                          <p:cTn id="31" fill="hold">
                            <p:stCondLst>
                              <p:cond delay="0"/>
                            </p:stCondLst>
                            <p:childTnLst>
                              <p:par>
                                <p:cTn id="32" presetID="1" presetClass="entr" presetSubtype="0" fill="hold" nodeType="afterEffect">
                                  <p:stCondLst>
                                    <p:cond delay="0"/>
                                  </p:stCondLst>
                                  <p:childTnLst>
                                    <p:set>
                                      <p:cBhvr>
                                        <p:cTn id="33" dur="1" fill="hold">
                                          <p:stCondLst>
                                            <p:cond delay="0"/>
                                          </p:stCondLst>
                                        </p:cTn>
                                        <p:tgtEl>
                                          <p:spTgt spid="20"/>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23"/>
                                        </p:tgtEl>
                                        <p:attrNameLst>
                                          <p:attrName>style.visibility</p:attrName>
                                        </p:attrNameLst>
                                      </p:cBhvr>
                                      <p:to>
                                        <p:strVal val="visible"/>
                                      </p:to>
                                    </p:set>
                                  </p:childTnLst>
                                </p:cTn>
                              </p:par>
                              <p:par>
                                <p:cTn id="38" presetID="1" presetClass="entr" presetSubtype="0" fill="hold" nodeType="withEffect">
                                  <p:stCondLst>
                                    <p:cond delay="0"/>
                                  </p:stCondLst>
                                  <p:childTnLst>
                                    <p:set>
                                      <p:cBhvr>
                                        <p:cTn id="39" dur="1" fill="hold">
                                          <p:stCondLst>
                                            <p:cond delay="0"/>
                                          </p:stCondLst>
                                        </p:cTn>
                                        <p:tgtEl>
                                          <p:spTgt spid="21"/>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24"/>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25"/>
                                        </p:tgtEl>
                                        <p:attrNameLst>
                                          <p:attrName>style.visibility</p:attrName>
                                        </p:attrNameLst>
                                      </p:cBhvr>
                                      <p:to>
                                        <p:strVal val="visible"/>
                                      </p:to>
                                    </p:set>
                                  </p:childTnLst>
                                </p:cTn>
                              </p:par>
                              <p:par>
                                <p:cTn id="48" presetID="1" presetClass="entr" presetSubtype="0" fill="hold" nodeType="withEffect">
                                  <p:stCondLst>
                                    <p:cond delay="0"/>
                                  </p:stCondLst>
                                  <p:childTnLst>
                                    <p:set>
                                      <p:cBhvr>
                                        <p:cTn id="49" dur="1" fill="hold">
                                          <p:stCondLst>
                                            <p:cond delay="0"/>
                                          </p:stCondLst>
                                        </p:cTn>
                                        <p:tgtEl>
                                          <p:spTgt spid="26"/>
                                        </p:tgtEl>
                                        <p:attrNameLst>
                                          <p:attrName>style.visibility</p:attrName>
                                        </p:attrNameLst>
                                      </p:cBhvr>
                                      <p:to>
                                        <p:strVal val="visible"/>
                                      </p:to>
                                    </p:set>
                                  </p:childTnLst>
                                </p:cTn>
                              </p:par>
                              <p:par>
                                <p:cTn id="50" presetID="1" presetClass="entr" presetSubtype="0" fill="hold" grpId="0" nodeType="withEffect">
                                  <p:stCondLst>
                                    <p:cond delay="0"/>
                                  </p:stCondLst>
                                  <p:childTnLst>
                                    <p:set>
                                      <p:cBhvr>
                                        <p:cTn id="51"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22" grpId="0"/>
      <p:bldP spid="23" grpId="0"/>
      <p:bldP spid="24" grpId="0"/>
      <p:bldP spid="25" grpId="0" animBg="1"/>
      <p:bldP spid="2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l="3891" r="3689"/>
          <a:stretch/>
        </p:blipFill>
        <p:spPr>
          <a:xfrm>
            <a:off x="1193800" y="228600"/>
            <a:ext cx="6756400" cy="6400800"/>
          </a:xfrm>
          <a:prstGeom prst="rect">
            <a:avLst/>
          </a:prstGeom>
        </p:spPr>
      </p:pic>
      <p:sp>
        <p:nvSpPr>
          <p:cNvPr id="6" name="TextBox 5"/>
          <p:cNvSpPr txBox="1"/>
          <p:nvPr/>
        </p:nvSpPr>
        <p:spPr>
          <a:xfrm>
            <a:off x="2286000" y="2144375"/>
            <a:ext cx="4724400" cy="923330"/>
          </a:xfrm>
          <a:prstGeom prst="rect">
            <a:avLst/>
          </a:prstGeom>
          <a:gradFill flip="none" rotWithShape="1">
            <a:gsLst>
              <a:gs pos="0">
                <a:srgbClr val="0096EB"/>
              </a:gs>
              <a:gs pos="100000">
                <a:srgbClr val="015EA4"/>
              </a:gs>
            </a:gsLst>
            <a:lin ang="0" scaled="1"/>
            <a:tileRect/>
          </a:gradFill>
        </p:spPr>
        <p:txBody>
          <a:bodyPr wrap="square" rtlCol="0" anchor="ctr" anchorCtr="0">
            <a:spAutoFit/>
          </a:bodyPr>
          <a:lstStyle/>
          <a:p>
            <a:r>
              <a:rPr lang="en-US" b="1" dirty="0">
                <a:solidFill>
                  <a:schemeClr val="bg1"/>
                </a:solidFill>
              </a:rPr>
              <a:t>Your Competency Exploration for Development And Readiness (CEDAR) registration is pending approval.</a:t>
            </a:r>
          </a:p>
        </p:txBody>
      </p:sp>
    </p:spTree>
    <p:extLst>
      <p:ext uri="{BB962C8B-B14F-4D97-AF65-F5344CB8AC3E}">
        <p14:creationId xmlns:p14="http://schemas.microsoft.com/office/powerpoint/2010/main" val="21667348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05100" y="2828836"/>
            <a:ext cx="3733800" cy="1015663"/>
          </a:xfrm>
          <a:prstGeom prst="rect">
            <a:avLst/>
          </a:prstGeom>
          <a:noFill/>
        </p:spPr>
        <p:txBody>
          <a:bodyPr wrap="square" rtlCol="0">
            <a:spAutoFit/>
          </a:bodyPr>
          <a:lstStyle/>
          <a:p>
            <a:r>
              <a:rPr lang="en-US" sz="3000" dirty="0"/>
              <a:t>Admin reviews request and approves account.</a:t>
            </a:r>
          </a:p>
        </p:txBody>
      </p:sp>
    </p:spTree>
    <p:extLst>
      <p:ext uri="{BB962C8B-B14F-4D97-AF65-F5344CB8AC3E}">
        <p14:creationId xmlns:p14="http://schemas.microsoft.com/office/powerpoint/2010/main" val="15936483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l="3891" r="3689"/>
          <a:stretch/>
        </p:blipFill>
        <p:spPr>
          <a:xfrm>
            <a:off x="1193800" y="228600"/>
            <a:ext cx="6756400" cy="6400800"/>
          </a:xfrm>
          <a:prstGeom prst="rect">
            <a:avLst/>
          </a:prstGeom>
        </p:spPr>
      </p:pic>
      <p:sp>
        <p:nvSpPr>
          <p:cNvPr id="6" name="TextBox 5"/>
          <p:cNvSpPr txBox="1"/>
          <p:nvPr/>
        </p:nvSpPr>
        <p:spPr>
          <a:xfrm>
            <a:off x="2286000" y="2144375"/>
            <a:ext cx="4724400" cy="923330"/>
          </a:xfrm>
          <a:prstGeom prst="rect">
            <a:avLst/>
          </a:prstGeom>
          <a:gradFill flip="none" rotWithShape="1">
            <a:gsLst>
              <a:gs pos="0">
                <a:srgbClr val="0096EB"/>
              </a:gs>
              <a:gs pos="100000">
                <a:srgbClr val="015EA4"/>
              </a:gs>
            </a:gsLst>
            <a:lin ang="0" scaled="1"/>
            <a:tileRect/>
          </a:gradFill>
        </p:spPr>
        <p:txBody>
          <a:bodyPr wrap="square" rtlCol="0" anchor="ctr" anchorCtr="0">
            <a:spAutoFit/>
          </a:bodyPr>
          <a:lstStyle/>
          <a:p>
            <a:r>
              <a:rPr lang="en-US" b="1" dirty="0">
                <a:solidFill>
                  <a:schemeClr val="bg1"/>
                </a:solidFill>
              </a:rPr>
              <a:t>Your Competency Exploration for Development And Readiness (CEDAR) registration has been approved.  Create your account password </a:t>
            </a:r>
            <a:r>
              <a:rPr lang="en-US" b="1" u="sng" dirty="0">
                <a:solidFill>
                  <a:schemeClr val="bg1"/>
                </a:solidFill>
              </a:rPr>
              <a:t>here</a:t>
            </a:r>
            <a:r>
              <a:rPr lang="en-US" b="1" dirty="0">
                <a:solidFill>
                  <a:schemeClr val="bg1"/>
                </a:solidFill>
              </a:rPr>
              <a:t>.</a:t>
            </a:r>
          </a:p>
        </p:txBody>
      </p:sp>
    </p:spTree>
    <p:extLst>
      <p:ext uri="{BB962C8B-B14F-4D97-AF65-F5344CB8AC3E}">
        <p14:creationId xmlns:p14="http://schemas.microsoft.com/office/powerpoint/2010/main" val="20395527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37160" y="228600"/>
            <a:ext cx="8869680" cy="261610"/>
          </a:xfrm>
          <a:prstGeom prst="rect">
            <a:avLst/>
          </a:prstGeom>
          <a:solidFill>
            <a:schemeClr val="tx1">
              <a:lumMod val="85000"/>
              <a:lumOff val="15000"/>
            </a:schemeClr>
          </a:solidFill>
        </p:spPr>
        <p:txBody>
          <a:bodyPr wrap="square" rtlCol="0">
            <a:spAutoFit/>
          </a:bodyPr>
          <a:lstStyle/>
          <a:p>
            <a:pPr>
              <a:tabLst>
                <a:tab pos="3138488" algn="l"/>
              </a:tabLst>
            </a:pPr>
            <a:r>
              <a:rPr lang="en-US" sz="1100" b="1" dirty="0">
                <a:solidFill>
                  <a:srgbClr val="FFFFFF"/>
                </a:solidFill>
                <a:ea typeface="Calibri"/>
                <a:cs typeface="Times New Roman"/>
              </a:rPr>
              <a:t> Home			About 	</a:t>
            </a:r>
            <a:r>
              <a:rPr lang="en-US" sz="1100" b="1" dirty="0">
                <a:solidFill>
                  <a:schemeClr val="bg1"/>
                </a:solidFill>
                <a:ea typeface="Calibri"/>
                <a:cs typeface="Times New Roman"/>
              </a:rPr>
              <a:t>Register	Help </a:t>
            </a:r>
            <a:r>
              <a:rPr lang="en-US" sz="1100" b="1" dirty="0">
                <a:solidFill>
                  <a:schemeClr val="bg1"/>
                </a:solidFill>
                <a:ea typeface="Calibri"/>
                <a:cs typeface="Times New Roman"/>
                <a:sym typeface="Wingdings 3"/>
              </a:rPr>
              <a:t></a:t>
            </a:r>
            <a:r>
              <a:rPr lang="en-US" sz="1100" b="1" dirty="0">
                <a:solidFill>
                  <a:schemeClr val="bg1"/>
                </a:solidFill>
                <a:ea typeface="Calibri"/>
                <a:cs typeface="Times New Roman"/>
              </a:rPr>
              <a:t>	</a:t>
            </a:r>
            <a:r>
              <a:rPr lang="en-US" sz="1100" b="1" dirty="0">
                <a:solidFill>
                  <a:srgbClr val="FFFFFF"/>
                </a:solidFill>
                <a:ea typeface="Calibri"/>
                <a:cs typeface="Times New Roman"/>
              </a:rPr>
              <a:t> </a:t>
            </a:r>
            <a:endParaRPr lang="en-US" sz="1100" u="sng" dirty="0"/>
          </a:p>
        </p:txBody>
      </p:sp>
      <p:sp>
        <p:nvSpPr>
          <p:cNvPr id="18" name="TextBox 17"/>
          <p:cNvSpPr txBox="1"/>
          <p:nvPr/>
        </p:nvSpPr>
        <p:spPr>
          <a:xfrm>
            <a:off x="1818879" y="1208631"/>
            <a:ext cx="5506243" cy="461665"/>
          </a:xfrm>
          <a:prstGeom prst="rect">
            <a:avLst/>
          </a:prstGeom>
          <a:noFill/>
        </p:spPr>
        <p:txBody>
          <a:bodyPr wrap="square" rtlCol="0">
            <a:spAutoFit/>
          </a:bodyPr>
          <a:lstStyle/>
          <a:p>
            <a:pPr algn="just"/>
            <a:r>
              <a:rPr lang="en-US" sz="1200" dirty="0"/>
              <a:t>Your request to create a supervisor account has been approved.  Create your password below, to begin using the tool.</a:t>
            </a:r>
          </a:p>
        </p:txBody>
      </p:sp>
      <p:sp>
        <p:nvSpPr>
          <p:cNvPr id="5" name="TextBox 4"/>
          <p:cNvSpPr txBox="1"/>
          <p:nvPr/>
        </p:nvSpPr>
        <p:spPr>
          <a:xfrm>
            <a:off x="228600" y="1942622"/>
            <a:ext cx="6553201" cy="1000274"/>
          </a:xfrm>
          <a:prstGeom prst="rect">
            <a:avLst/>
          </a:prstGeom>
          <a:noFill/>
        </p:spPr>
        <p:txBody>
          <a:bodyPr wrap="square" rtlCol="0">
            <a:spAutoFit/>
          </a:bodyPr>
          <a:lstStyle/>
          <a:p>
            <a:pPr>
              <a:tabLst>
                <a:tab pos="5429250" algn="l"/>
              </a:tabLst>
            </a:pPr>
            <a:endParaRPr lang="en-US" sz="1600" dirty="0">
              <a:solidFill>
                <a:srgbClr val="CC9900"/>
              </a:solidFill>
              <a:ea typeface="Calibri"/>
              <a:cs typeface="Times New Roman"/>
            </a:endParaRPr>
          </a:p>
          <a:p>
            <a:pPr>
              <a:tabLst>
                <a:tab pos="5429250" algn="l"/>
              </a:tabLst>
            </a:pPr>
            <a:r>
              <a:rPr lang="en-US" sz="1600" dirty="0">
                <a:solidFill>
                  <a:srgbClr val="CC9900"/>
                </a:solidFill>
                <a:ea typeface="Calibri"/>
                <a:cs typeface="Times New Roman"/>
              </a:rPr>
              <a:t>Create Password</a:t>
            </a:r>
            <a:endParaRPr lang="en-US" sz="1600" dirty="0">
              <a:ea typeface="Calibri"/>
              <a:cs typeface="Times New Roman"/>
            </a:endParaRPr>
          </a:p>
          <a:p>
            <a:r>
              <a:rPr lang="en-US" sz="1600" i="1" dirty="0">
                <a:solidFill>
                  <a:srgbClr val="7F7F7F"/>
                </a:solidFill>
                <a:ea typeface="Calibri"/>
                <a:cs typeface="Times New Roman"/>
              </a:rPr>
              <a:t> </a:t>
            </a:r>
            <a:endParaRPr lang="en-US" sz="1100" dirty="0">
              <a:ea typeface="Calibri"/>
              <a:cs typeface="Times New Roman"/>
            </a:endParaRPr>
          </a:p>
          <a:p>
            <a:r>
              <a:rPr lang="en-US" sz="1100" dirty="0">
                <a:solidFill>
                  <a:srgbClr val="000000"/>
                </a:solidFill>
                <a:ea typeface="Calibri"/>
                <a:cs typeface="Times New Roman"/>
              </a:rPr>
              <a:t> </a:t>
            </a:r>
          </a:p>
        </p:txBody>
      </p:sp>
      <p:sp>
        <p:nvSpPr>
          <p:cNvPr id="8" name="TextBox 7"/>
          <p:cNvSpPr txBox="1"/>
          <p:nvPr/>
        </p:nvSpPr>
        <p:spPr>
          <a:xfrm>
            <a:off x="4061314" y="6324062"/>
            <a:ext cx="1021370" cy="523220"/>
          </a:xfrm>
          <a:prstGeom prst="rect">
            <a:avLst/>
          </a:prstGeom>
          <a:noFill/>
        </p:spPr>
        <p:txBody>
          <a:bodyPr wrap="none" rtlCol="0">
            <a:spAutoFit/>
          </a:bodyPr>
          <a:lstStyle/>
          <a:p>
            <a:pPr algn="ctr"/>
            <a:r>
              <a:rPr lang="en-US" sz="1400" b="1" dirty="0">
                <a:solidFill>
                  <a:srgbClr val="CC9900"/>
                </a:solidFill>
                <a:ea typeface="Calibri"/>
                <a:cs typeface="Times New Roman"/>
                <a:sym typeface="Wingdings 3"/>
              </a:rPr>
              <a:t></a:t>
            </a:r>
            <a:endParaRPr lang="en-US" sz="1400" dirty="0">
              <a:ea typeface="Calibri"/>
              <a:cs typeface="Times New Roman"/>
            </a:endParaRPr>
          </a:p>
          <a:p>
            <a:r>
              <a:rPr lang="en-US" sz="1400" dirty="0">
                <a:solidFill>
                  <a:srgbClr val="595959"/>
                </a:solidFill>
                <a:ea typeface="Calibri"/>
                <a:cs typeface="Times New Roman"/>
              </a:rPr>
              <a:t>Back to Top</a:t>
            </a:r>
            <a:endParaRPr lang="en-US" sz="1400" dirty="0"/>
          </a:p>
        </p:txBody>
      </p:sp>
      <p:sp>
        <p:nvSpPr>
          <p:cNvPr id="9" name="Text Box 1"/>
          <p:cNvSpPr txBox="1"/>
          <p:nvPr/>
        </p:nvSpPr>
        <p:spPr>
          <a:xfrm>
            <a:off x="2362200" y="3666883"/>
            <a:ext cx="1463040" cy="182880"/>
          </a:xfrm>
          <a:prstGeom prst="rect">
            <a:avLst/>
          </a:prstGeom>
          <a:solidFill>
            <a:schemeClr val="accent5">
              <a:lumMod val="75000"/>
            </a:schemeClr>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ctr" anchorCtr="0" forceAA="0" compatLnSpc="1">
            <a:prstTxWarp prst="textNoShape">
              <a:avLst/>
            </a:prstTxWarp>
            <a:noAutofit/>
          </a:bodyPr>
          <a:lstStyle/>
          <a:p>
            <a:pPr marL="0" marR="0" algn="ctr">
              <a:spcBef>
                <a:spcPts val="0"/>
              </a:spcBef>
              <a:spcAft>
                <a:spcPts val="0"/>
              </a:spcAft>
            </a:pPr>
            <a:r>
              <a:rPr lang="en-US" sz="1100" b="1" dirty="0">
                <a:solidFill>
                  <a:srgbClr val="FFFFFF"/>
                </a:solidFill>
                <a:effectLst/>
                <a:ea typeface="Calibri"/>
                <a:cs typeface="Times New Roman"/>
              </a:rPr>
              <a:t>Submit</a:t>
            </a:r>
            <a:endParaRPr lang="en-US" sz="1100" dirty="0">
              <a:effectLst/>
              <a:ea typeface="Calibri"/>
              <a:cs typeface="Times New Roman"/>
            </a:endParaRPr>
          </a:p>
        </p:txBody>
      </p:sp>
      <p:graphicFrame>
        <p:nvGraphicFramePr>
          <p:cNvPr id="2" name="Table 1"/>
          <p:cNvGraphicFramePr>
            <a:graphicFrameLocks noGrp="1"/>
          </p:cNvGraphicFramePr>
          <p:nvPr>
            <p:extLst>
              <p:ext uri="{D42A27DB-BD31-4B8C-83A1-F6EECF244321}">
                <p14:modId xmlns:p14="http://schemas.microsoft.com/office/powerpoint/2010/main" val="1711020161"/>
              </p:ext>
            </p:extLst>
          </p:nvPr>
        </p:nvGraphicFramePr>
        <p:xfrm>
          <a:off x="457199" y="2758049"/>
          <a:ext cx="4171950" cy="609600"/>
        </p:xfrm>
        <a:graphic>
          <a:graphicData uri="http://schemas.openxmlformats.org/drawingml/2006/table">
            <a:tbl>
              <a:tblPr firstRow="1" firstCol="1" bandRow="1"/>
              <a:tblGrid>
                <a:gridCol w="1257300">
                  <a:extLst>
                    <a:ext uri="{9D8B030D-6E8A-4147-A177-3AD203B41FA5}">
                      <a16:colId xmlns:a16="http://schemas.microsoft.com/office/drawing/2014/main" val="20000"/>
                    </a:ext>
                  </a:extLst>
                </a:gridCol>
                <a:gridCol w="2914650">
                  <a:extLst>
                    <a:ext uri="{9D8B030D-6E8A-4147-A177-3AD203B41FA5}">
                      <a16:colId xmlns:a16="http://schemas.microsoft.com/office/drawing/2014/main" val="20001"/>
                    </a:ext>
                  </a:extLst>
                </a:gridCol>
              </a:tblGrid>
              <a:tr h="0">
                <a:tc>
                  <a:txBody>
                    <a:bodyPr/>
                    <a:lstStyle/>
                    <a:p>
                      <a:pPr marL="0" marR="0">
                        <a:spcBef>
                          <a:spcPts val="0"/>
                        </a:spcBef>
                        <a:spcAft>
                          <a:spcPts val="0"/>
                        </a:spcAft>
                        <a:tabLst>
                          <a:tab pos="5429250" algn="l"/>
                        </a:tabLst>
                      </a:pPr>
                      <a:r>
                        <a:rPr lang="en-US" sz="1000" b="1" dirty="0">
                          <a:solidFill>
                            <a:srgbClr val="31849B"/>
                          </a:solidFill>
                          <a:effectLst/>
                          <a:latin typeface="Calibri" panose="020F0502020204030204" pitchFamily="34" charset="0"/>
                          <a:ea typeface="Calibri" panose="020F0502020204030204" pitchFamily="34" charset="0"/>
                          <a:cs typeface="Times New Roman" panose="02020603050405020304" pitchFamily="18" charset="0"/>
                        </a:rPr>
                        <a:t>Login</a:t>
                      </a:r>
                      <a:r>
                        <a:rPr lang="en-US" sz="1000" b="1" baseline="0" dirty="0">
                          <a:solidFill>
                            <a:srgbClr val="31849B"/>
                          </a:solidFill>
                          <a:effectLst/>
                          <a:latin typeface="Calibri" panose="020F0502020204030204" pitchFamily="34" charset="0"/>
                          <a:ea typeface="Calibri" panose="020F0502020204030204" pitchFamily="34" charset="0"/>
                          <a:cs typeface="Times New Roman" panose="02020603050405020304" pitchFamily="18" charset="0"/>
                        </a:rPr>
                        <a:t> (Email)</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noFill/>
                      <a:prstDash val="solid"/>
                      <a:round/>
                      <a:headEnd type="none" w="med" len="med"/>
                      <a:tailEnd type="none" w="med" len="med"/>
                    </a:lnR>
                    <a:lnT>
                      <a:noFill/>
                    </a:lnT>
                    <a:lnB>
                      <a:noFill/>
                    </a:lnB>
                  </a:tcPr>
                </a:tc>
                <a:tc>
                  <a:txBody>
                    <a:bodyPr/>
                    <a:lstStyle/>
                    <a:p>
                      <a:pPr marL="0" marR="0">
                        <a:spcBef>
                          <a:spcPts val="0"/>
                        </a:spcBef>
                        <a:spcAft>
                          <a:spcPts val="0"/>
                        </a:spcAft>
                        <a:tabLst>
                          <a:tab pos="5429250" algn="l"/>
                        </a:tabLst>
                      </a:pPr>
                      <a:r>
                        <a:rPr lang="en-US" sz="1000"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Minnie.Mouse@opm.gov</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0">
                <a:tc>
                  <a:txBody>
                    <a:bodyPr/>
                    <a:lstStyle/>
                    <a:p>
                      <a:pPr marL="0" marR="0">
                        <a:spcBef>
                          <a:spcPts val="0"/>
                        </a:spcBef>
                        <a:spcAft>
                          <a:spcPts val="0"/>
                        </a:spcAft>
                        <a:tabLst>
                          <a:tab pos="5429250" algn="l"/>
                        </a:tabLst>
                      </a:pPr>
                      <a:endParaRPr lang="en-US" sz="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noFill/>
                      <a:prstDash val="solid"/>
                      <a:round/>
                      <a:headEnd type="none" w="med" len="med"/>
                      <a:tailEnd type="none" w="med" len="med"/>
                    </a:lnR>
                    <a:lnT>
                      <a:noFill/>
                    </a:lnT>
                    <a:lnB>
                      <a:noFill/>
                    </a:lnB>
                  </a:tcPr>
                </a:tc>
                <a:tc>
                  <a:txBody>
                    <a:bodyPr/>
                    <a:lstStyle/>
                    <a:p>
                      <a:pPr marL="0" marR="0">
                        <a:spcBef>
                          <a:spcPts val="0"/>
                        </a:spcBef>
                        <a:spcAft>
                          <a:spcPts val="0"/>
                        </a:spcAft>
                        <a:tabLst>
                          <a:tab pos="5429250" algn="l"/>
                        </a:tabLst>
                      </a:pPr>
                      <a:endParaRPr lang="en-US" sz="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marL="0" marR="0" indent="0" algn="l" defTabSz="914400" rtl="0" eaLnBrk="1" fontAlgn="auto" latinLnBrk="0" hangingPunct="1">
                        <a:lnSpc>
                          <a:spcPct val="100000"/>
                        </a:lnSpc>
                        <a:spcBef>
                          <a:spcPts val="0"/>
                        </a:spcBef>
                        <a:spcAft>
                          <a:spcPts val="0"/>
                        </a:spcAft>
                        <a:buClrTx/>
                        <a:buSzTx/>
                        <a:buFontTx/>
                        <a:buNone/>
                        <a:tabLst>
                          <a:tab pos="5429250" algn="l"/>
                        </a:tabLst>
                        <a:defRPr/>
                      </a:pPr>
                      <a:r>
                        <a:rPr lang="en-US" sz="1000" b="1" dirty="0">
                          <a:solidFill>
                            <a:srgbClr val="31849B"/>
                          </a:solidFill>
                          <a:effectLst/>
                          <a:latin typeface="Calibri" panose="020F0502020204030204" pitchFamily="34" charset="0"/>
                          <a:ea typeface="Calibri" panose="020F0502020204030204" pitchFamily="34" charset="0"/>
                          <a:cs typeface="Times New Roman" panose="02020603050405020304" pitchFamily="18" charset="0"/>
                        </a:rPr>
                        <a:t>Create</a:t>
                      </a:r>
                      <a:r>
                        <a:rPr lang="en-US" sz="1000" b="1" baseline="0" dirty="0">
                          <a:solidFill>
                            <a:srgbClr val="31849B"/>
                          </a:solidFill>
                          <a:effectLst/>
                          <a:latin typeface="Calibri" panose="020F0502020204030204" pitchFamily="34" charset="0"/>
                          <a:ea typeface="Calibri" panose="020F0502020204030204" pitchFamily="34" charset="0"/>
                          <a:cs typeface="Times New Roman" panose="02020603050405020304" pitchFamily="18" charset="0"/>
                        </a:rPr>
                        <a:t> Password</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chemeClr val="tx1">
                          <a:lumMod val="50000"/>
                          <a:lumOff val="50000"/>
                        </a:schemeClr>
                      </a:solidFill>
                      <a:prstDash val="solid"/>
                      <a:round/>
                      <a:headEnd type="none" w="med" len="med"/>
                      <a:tailEnd type="none" w="med" len="med"/>
                    </a:lnR>
                    <a:lnT>
                      <a:noFill/>
                    </a:lnT>
                    <a:lnB>
                      <a:noFill/>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tab pos="5429250" algn="l"/>
                        </a:tabLst>
                        <a:defRPr/>
                      </a:pPr>
                      <a:endParaRPr lang="en-US" sz="1000" dirty="0">
                        <a:effectLst/>
                        <a:latin typeface="+mn-lt"/>
                        <a:ea typeface="Calibri"/>
                        <a:cs typeface="Times New Roman"/>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002"/>
                  </a:ext>
                </a:extLst>
              </a:tr>
              <a:tr h="0">
                <a:tc>
                  <a:txBody>
                    <a:bodyPr/>
                    <a:lstStyle/>
                    <a:p>
                      <a:pPr marL="0" marR="0" indent="0" algn="l" defTabSz="914400" rtl="0" eaLnBrk="1" fontAlgn="auto" latinLnBrk="0" hangingPunct="1">
                        <a:lnSpc>
                          <a:spcPct val="100000"/>
                        </a:lnSpc>
                        <a:spcBef>
                          <a:spcPts val="0"/>
                        </a:spcBef>
                        <a:spcAft>
                          <a:spcPts val="0"/>
                        </a:spcAft>
                        <a:buClrTx/>
                        <a:buSzTx/>
                        <a:buFontTx/>
                        <a:buNone/>
                        <a:tabLst>
                          <a:tab pos="5429250" algn="l"/>
                        </a:tabLst>
                        <a:defRPr/>
                      </a:pPr>
                      <a:endParaRPr lang="en-US" sz="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noFill/>
                      <a:prstDash val="solid"/>
                      <a:round/>
                      <a:headEnd type="none" w="med" len="med"/>
                      <a:tailEnd type="none" w="med" len="med"/>
                    </a:lnR>
                    <a:lnT>
                      <a:noFill/>
                    </a:lnT>
                    <a:lnB>
                      <a:noFill/>
                    </a:lnB>
                  </a:tcPr>
                </a:tc>
                <a:tc>
                  <a:txBody>
                    <a:bodyPr/>
                    <a:lstStyle/>
                    <a:p>
                      <a:pPr marL="0" marR="0">
                        <a:spcBef>
                          <a:spcPts val="0"/>
                        </a:spcBef>
                        <a:spcAft>
                          <a:spcPts val="0"/>
                        </a:spcAft>
                        <a:tabLst>
                          <a:tab pos="5429250" algn="l"/>
                        </a:tabLst>
                      </a:pPr>
                      <a:endParaRPr lang="en-US" sz="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003"/>
                  </a:ext>
                </a:extLst>
              </a:tr>
              <a:tr h="0">
                <a:tc>
                  <a:txBody>
                    <a:bodyPr/>
                    <a:lstStyle/>
                    <a:p>
                      <a:pPr marL="0" marR="0" indent="0" algn="l" defTabSz="914400" rtl="0" eaLnBrk="1" fontAlgn="auto" latinLnBrk="0" hangingPunct="1">
                        <a:lnSpc>
                          <a:spcPct val="100000"/>
                        </a:lnSpc>
                        <a:spcBef>
                          <a:spcPts val="0"/>
                        </a:spcBef>
                        <a:spcAft>
                          <a:spcPts val="0"/>
                        </a:spcAft>
                        <a:buClrTx/>
                        <a:buSzTx/>
                        <a:buFontTx/>
                        <a:buNone/>
                        <a:tabLst>
                          <a:tab pos="5429250" algn="l"/>
                        </a:tabLst>
                        <a:defRPr/>
                      </a:pPr>
                      <a:r>
                        <a:rPr lang="en-US" sz="1000" b="1" dirty="0">
                          <a:solidFill>
                            <a:srgbClr val="31849B"/>
                          </a:solidFill>
                          <a:effectLst/>
                          <a:latin typeface="Calibri" panose="020F0502020204030204" pitchFamily="34" charset="0"/>
                          <a:ea typeface="Calibri" panose="020F0502020204030204" pitchFamily="34" charset="0"/>
                          <a:cs typeface="Times New Roman" panose="02020603050405020304" pitchFamily="18" charset="0"/>
                        </a:rPr>
                        <a:t>Confirm Password</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chemeClr val="tx1">
                          <a:lumMod val="50000"/>
                          <a:lumOff val="50000"/>
                        </a:schemeClr>
                      </a:solidFill>
                      <a:prstDash val="solid"/>
                      <a:round/>
                      <a:headEnd type="none" w="med" len="med"/>
                      <a:tailEnd type="none" w="med" len="med"/>
                    </a:lnR>
                    <a:lnT>
                      <a:noFill/>
                    </a:lnT>
                    <a:lnB>
                      <a:noFill/>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tab pos="5429250" algn="l"/>
                        </a:tabLst>
                        <a:defRPr/>
                      </a:pPr>
                      <a:endParaRPr lang="en-US" sz="1000" dirty="0">
                        <a:effectLst/>
                        <a:latin typeface="+mn-lt"/>
                        <a:ea typeface="Calibri"/>
                        <a:cs typeface="Times New Roman"/>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3" name="TextBox 2"/>
          <p:cNvSpPr txBox="1"/>
          <p:nvPr/>
        </p:nvSpPr>
        <p:spPr>
          <a:xfrm>
            <a:off x="1676400" y="2972392"/>
            <a:ext cx="1219200" cy="182880"/>
          </a:xfrm>
          <a:prstGeom prst="rect">
            <a:avLst/>
          </a:prstGeom>
          <a:noFill/>
        </p:spPr>
        <p:txBody>
          <a:bodyPr wrap="square" rtlCol="0">
            <a:spAutoFit/>
          </a:bodyPr>
          <a:lstStyle/>
          <a:p>
            <a:r>
              <a:rPr lang="en-US" sz="1000" dirty="0">
                <a:solidFill>
                  <a:srgbClr val="595959"/>
                </a:solidFill>
                <a:latin typeface="Calibri" panose="020F0502020204030204" pitchFamily="34" charset="0"/>
                <a:ea typeface="Calibri" panose="020F0502020204030204" pitchFamily="34" charset="0"/>
                <a:cs typeface="Times New Roman" panose="02020603050405020304" pitchFamily="18" charset="0"/>
              </a:rPr>
              <a:t>********</a:t>
            </a:r>
            <a:endParaRPr lang="en-US" sz="1000" dirty="0"/>
          </a:p>
        </p:txBody>
      </p:sp>
      <p:sp>
        <p:nvSpPr>
          <p:cNvPr id="11" name="TextBox 10"/>
          <p:cNvSpPr txBox="1"/>
          <p:nvPr/>
        </p:nvSpPr>
        <p:spPr>
          <a:xfrm>
            <a:off x="1676400" y="3184769"/>
            <a:ext cx="1219200" cy="182880"/>
          </a:xfrm>
          <a:prstGeom prst="rect">
            <a:avLst/>
          </a:prstGeom>
          <a:noFill/>
        </p:spPr>
        <p:txBody>
          <a:bodyPr wrap="square" rtlCol="0">
            <a:spAutoFit/>
          </a:bodyPr>
          <a:lstStyle/>
          <a:p>
            <a:r>
              <a:rPr lang="en-US" sz="1000" dirty="0">
                <a:solidFill>
                  <a:srgbClr val="595959"/>
                </a:solidFill>
                <a:latin typeface="Calibri" panose="020F0502020204030204" pitchFamily="34" charset="0"/>
                <a:ea typeface="Calibri" panose="020F0502020204030204" pitchFamily="34" charset="0"/>
                <a:cs typeface="Times New Roman" panose="02020603050405020304" pitchFamily="18" charset="0"/>
              </a:rPr>
              <a:t>********</a:t>
            </a:r>
            <a:endParaRPr lang="en-US" sz="1000" dirty="0"/>
          </a:p>
        </p:txBody>
      </p:sp>
      <p:sp>
        <p:nvSpPr>
          <p:cNvPr id="12" name="TextBox 11"/>
          <p:cNvSpPr txBox="1"/>
          <p:nvPr/>
        </p:nvSpPr>
        <p:spPr>
          <a:xfrm>
            <a:off x="3146610" y="524754"/>
            <a:ext cx="2850780" cy="430887"/>
          </a:xfrm>
          <a:prstGeom prst="rect">
            <a:avLst/>
          </a:prstGeom>
          <a:noFill/>
        </p:spPr>
        <p:txBody>
          <a:bodyPr wrap="none" rtlCol="0">
            <a:spAutoFit/>
          </a:bodyPr>
          <a:lstStyle/>
          <a:p>
            <a:r>
              <a:rPr lang="en-US" sz="2200" b="1" dirty="0">
                <a:solidFill>
                  <a:srgbClr val="CC9900"/>
                </a:solidFill>
              </a:rPr>
              <a:t>CEDAR Account Set-Up</a:t>
            </a:r>
            <a:endParaRPr lang="en-US" sz="2200" dirty="0">
              <a:solidFill>
                <a:srgbClr val="CC9900"/>
              </a:solidFill>
            </a:endParaRPr>
          </a:p>
        </p:txBody>
      </p:sp>
    </p:spTree>
    <p:extLst>
      <p:ext uri="{BB962C8B-B14F-4D97-AF65-F5344CB8AC3E}">
        <p14:creationId xmlns:p14="http://schemas.microsoft.com/office/powerpoint/2010/main" val="2366474448"/>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37160" y="228600"/>
            <a:ext cx="8869680" cy="261610"/>
          </a:xfrm>
          <a:prstGeom prst="rect">
            <a:avLst/>
          </a:prstGeom>
          <a:solidFill>
            <a:schemeClr val="tx1">
              <a:lumMod val="85000"/>
              <a:lumOff val="15000"/>
            </a:schemeClr>
          </a:solidFill>
        </p:spPr>
        <p:txBody>
          <a:bodyPr wrap="square" rtlCol="0">
            <a:spAutoFit/>
          </a:bodyPr>
          <a:lstStyle/>
          <a:p>
            <a:pPr>
              <a:tabLst>
                <a:tab pos="3138488" algn="l"/>
              </a:tabLst>
            </a:pPr>
            <a:r>
              <a:rPr lang="en-US" sz="1100" b="1" dirty="0">
                <a:solidFill>
                  <a:srgbClr val="FFFFFF"/>
                </a:solidFill>
                <a:ea typeface="Calibri"/>
                <a:cs typeface="Times New Roman"/>
              </a:rPr>
              <a:t> Home				</a:t>
            </a:r>
            <a:r>
              <a:rPr lang="en-US" sz="1100" b="1" dirty="0">
                <a:solidFill>
                  <a:schemeClr val="bg1"/>
                </a:solidFill>
                <a:ea typeface="Calibri"/>
                <a:cs typeface="Times New Roman"/>
              </a:rPr>
              <a:t>	Help </a:t>
            </a:r>
            <a:r>
              <a:rPr lang="en-US" sz="1100" b="1" dirty="0">
                <a:solidFill>
                  <a:schemeClr val="bg1"/>
                </a:solidFill>
                <a:ea typeface="Calibri"/>
                <a:cs typeface="Times New Roman"/>
                <a:sym typeface="Wingdings 3"/>
              </a:rPr>
              <a:t>          Minnie Mouse – Sign Out</a:t>
            </a:r>
            <a:r>
              <a:rPr lang="en-US" sz="1100" b="1" dirty="0">
                <a:solidFill>
                  <a:srgbClr val="FFFFFF"/>
                </a:solidFill>
                <a:ea typeface="Calibri"/>
                <a:cs typeface="Times New Roman"/>
              </a:rPr>
              <a:t> </a:t>
            </a:r>
            <a:endParaRPr lang="en-US" sz="1100" u="sng" dirty="0"/>
          </a:p>
        </p:txBody>
      </p:sp>
      <p:sp>
        <p:nvSpPr>
          <p:cNvPr id="18" name="TextBox 17"/>
          <p:cNvSpPr txBox="1"/>
          <p:nvPr/>
        </p:nvSpPr>
        <p:spPr>
          <a:xfrm>
            <a:off x="228600" y="1600200"/>
            <a:ext cx="8686800" cy="2277547"/>
          </a:xfrm>
          <a:prstGeom prst="rect">
            <a:avLst/>
          </a:prstGeom>
          <a:noFill/>
        </p:spPr>
        <p:txBody>
          <a:bodyPr wrap="square" rtlCol="0">
            <a:spAutoFit/>
          </a:bodyPr>
          <a:lstStyle/>
          <a:p>
            <a:pPr>
              <a:tabLst>
                <a:tab pos="5429250" algn="l"/>
              </a:tabLst>
            </a:pPr>
            <a:r>
              <a:rPr lang="en-US" sz="1600" dirty="0">
                <a:solidFill>
                  <a:srgbClr val="CC9900"/>
                </a:solidFill>
                <a:ea typeface="Calibri"/>
                <a:cs typeface="Times New Roman"/>
              </a:rPr>
              <a:t>My Competencies </a:t>
            </a:r>
            <a:r>
              <a:rPr lang="en-US" sz="1600" dirty="0">
                <a:solidFill>
                  <a:srgbClr val="FFC000"/>
                </a:solidFill>
                <a:ea typeface="Calibri"/>
                <a:cs typeface="Times New Roman"/>
              </a:rPr>
              <a:t> </a:t>
            </a:r>
            <a:endParaRPr lang="en-US" sz="1600" dirty="0">
              <a:ea typeface="Calibri"/>
              <a:cs typeface="Times New Roman"/>
            </a:endParaRPr>
          </a:p>
          <a:p>
            <a:r>
              <a:rPr lang="en-US" sz="1200" i="1" dirty="0">
                <a:solidFill>
                  <a:schemeClr val="tx1">
                    <a:lumMod val="65000"/>
                    <a:lumOff val="35000"/>
                  </a:schemeClr>
                </a:solidFill>
                <a:ea typeface="Calibri"/>
                <a:cs typeface="Times New Roman"/>
              </a:rPr>
              <a:t>Your immediate supervisor has not submitted an assessment.  Send a request </a:t>
            </a:r>
            <a:r>
              <a:rPr lang="en-US" sz="1200" i="1" u="sng" dirty="0">
                <a:solidFill>
                  <a:srgbClr val="0070C0"/>
                </a:solidFill>
                <a:ea typeface="Calibri"/>
                <a:cs typeface="Times New Roman"/>
              </a:rPr>
              <a:t>here</a:t>
            </a:r>
            <a:r>
              <a:rPr lang="en-US" sz="1200" i="1" dirty="0">
                <a:solidFill>
                  <a:srgbClr val="7F7F7F"/>
                </a:solidFill>
                <a:ea typeface="Calibri"/>
                <a:cs typeface="Times New Roman"/>
              </a:rPr>
              <a:t>.</a:t>
            </a:r>
          </a:p>
          <a:p>
            <a:endParaRPr lang="en-US" sz="1200" i="1" dirty="0">
              <a:solidFill>
                <a:srgbClr val="7F7F7F"/>
              </a:solidFill>
              <a:ea typeface="Calibri"/>
              <a:cs typeface="Times New Roman"/>
            </a:endParaRPr>
          </a:p>
          <a:p>
            <a:pPr marL="457200" marR="0" algn="ctr">
              <a:spcBef>
                <a:spcPts val="0"/>
              </a:spcBef>
              <a:spcAft>
                <a:spcPts val="0"/>
              </a:spcAft>
            </a:pPr>
            <a:r>
              <a:rPr lang="en-US" sz="1200" i="1" dirty="0">
                <a:solidFill>
                  <a:srgbClr val="595959"/>
                </a:solidFill>
                <a:ea typeface="Calibri"/>
                <a:cs typeface="Times New Roman"/>
              </a:rPr>
              <a:t>No Results Available</a:t>
            </a:r>
            <a:endParaRPr lang="en-US" sz="1100" dirty="0">
              <a:ea typeface="Calibri"/>
              <a:cs typeface="Times New Roman"/>
            </a:endParaRPr>
          </a:p>
          <a:p>
            <a:r>
              <a:rPr lang="en-US" sz="1600" i="1" dirty="0">
                <a:solidFill>
                  <a:srgbClr val="7F7F7F"/>
                </a:solidFill>
                <a:ea typeface="Calibri"/>
                <a:cs typeface="Times New Roman"/>
              </a:rPr>
              <a:t> </a:t>
            </a:r>
            <a:endParaRPr lang="en-US" sz="1100" dirty="0">
              <a:ea typeface="Calibri"/>
              <a:cs typeface="Times New Roman"/>
            </a:endParaRPr>
          </a:p>
          <a:p>
            <a:r>
              <a:rPr lang="en-US" sz="1100" dirty="0">
                <a:solidFill>
                  <a:srgbClr val="000000"/>
                </a:solidFill>
                <a:ea typeface="Calibri"/>
                <a:cs typeface="Times New Roman"/>
              </a:rPr>
              <a:t> </a:t>
            </a:r>
            <a:endParaRPr lang="en-US" sz="1100" dirty="0">
              <a:ea typeface="Calibri"/>
              <a:cs typeface="Times New Roman"/>
            </a:endParaRPr>
          </a:p>
          <a:p>
            <a:pPr algn="r"/>
            <a:r>
              <a:rPr lang="en-US" sz="1100" dirty="0">
                <a:solidFill>
                  <a:srgbClr val="595959"/>
                </a:solidFill>
                <a:ea typeface="Calibri"/>
                <a:cs typeface="Times New Roman"/>
              </a:rPr>
              <a:t> </a:t>
            </a:r>
            <a:endParaRPr lang="en-US" sz="1100" dirty="0">
              <a:ea typeface="Calibri"/>
              <a:cs typeface="Times New Roman"/>
            </a:endParaRPr>
          </a:p>
          <a:p>
            <a:pPr lvl="0">
              <a:tabLst>
                <a:tab pos="5429250" algn="l"/>
              </a:tabLst>
            </a:pPr>
            <a:r>
              <a:rPr lang="en-US" sz="1600" dirty="0">
                <a:solidFill>
                  <a:srgbClr val="CC9900"/>
                </a:solidFill>
                <a:ea typeface="Calibri"/>
                <a:cs typeface="Times New Roman"/>
              </a:rPr>
              <a:t>My Team’s Competencies </a:t>
            </a:r>
            <a:r>
              <a:rPr lang="en-US" sz="1600" dirty="0">
                <a:solidFill>
                  <a:srgbClr val="FFC000"/>
                </a:solidFill>
                <a:ea typeface="Calibri"/>
                <a:cs typeface="Times New Roman"/>
              </a:rPr>
              <a:t> </a:t>
            </a:r>
            <a:endParaRPr lang="en-US" sz="1600" dirty="0">
              <a:solidFill>
                <a:prstClr val="black"/>
              </a:solidFill>
              <a:ea typeface="Calibri"/>
              <a:cs typeface="Times New Roman"/>
            </a:endParaRPr>
          </a:p>
          <a:p>
            <a:pPr lvl="0"/>
            <a:r>
              <a:rPr lang="en-US" sz="1200" dirty="0">
                <a:solidFill>
                  <a:prstClr val="black">
                    <a:lumMod val="65000"/>
                    <a:lumOff val="35000"/>
                  </a:prstClr>
                </a:solidFill>
                <a:ea typeface="Calibri"/>
                <a:cs typeface="Times New Roman"/>
              </a:rPr>
              <a:t>Direct Reports:  0</a:t>
            </a:r>
          </a:p>
          <a:p>
            <a:pPr lvl="0"/>
            <a:endParaRPr lang="en-US" sz="1200" dirty="0">
              <a:solidFill>
                <a:prstClr val="black">
                  <a:lumMod val="65000"/>
                  <a:lumOff val="35000"/>
                </a:prstClr>
              </a:solidFill>
              <a:ea typeface="Calibri"/>
              <a:cs typeface="Times New Roman"/>
            </a:endParaRPr>
          </a:p>
          <a:p>
            <a:pPr algn="ctr"/>
            <a:r>
              <a:rPr lang="en-US" sz="1200" i="1" dirty="0">
                <a:solidFill>
                  <a:srgbClr val="595959"/>
                </a:solidFill>
                <a:ea typeface="Calibri"/>
                <a:cs typeface="Times New Roman"/>
              </a:rPr>
              <a:t>No Results Available</a:t>
            </a:r>
            <a:endParaRPr lang="en-US" sz="1100" dirty="0">
              <a:ea typeface="Calibri"/>
              <a:cs typeface="Times New Roman"/>
            </a:endParaRPr>
          </a:p>
        </p:txBody>
      </p:sp>
      <p:sp>
        <p:nvSpPr>
          <p:cNvPr id="8" name="Text Box 3"/>
          <p:cNvSpPr txBox="1"/>
          <p:nvPr/>
        </p:nvSpPr>
        <p:spPr>
          <a:xfrm>
            <a:off x="2438400" y="1143000"/>
            <a:ext cx="1737360" cy="182880"/>
          </a:xfrm>
          <a:prstGeom prst="rect">
            <a:avLst/>
          </a:prstGeom>
          <a:solidFill>
            <a:schemeClr val="bg1"/>
          </a:solidFill>
          <a:ln w="6350">
            <a:solidFill>
              <a:schemeClr val="accent5">
                <a:lumMod val="75000"/>
              </a:schemeClr>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ctr" anchorCtr="0" forceAA="0" compatLnSpc="1">
            <a:prstTxWarp prst="textNoShape">
              <a:avLst/>
            </a:prstTxWarp>
            <a:noAutofit/>
          </a:bodyPr>
          <a:lstStyle/>
          <a:p>
            <a:pPr marL="0" marR="0" algn="ctr">
              <a:spcBef>
                <a:spcPts val="0"/>
              </a:spcBef>
              <a:spcAft>
                <a:spcPts val="0"/>
              </a:spcAft>
            </a:pPr>
            <a:r>
              <a:rPr lang="en-US" sz="1100" b="1" dirty="0">
                <a:solidFill>
                  <a:schemeClr val="accent5">
                    <a:lumMod val="75000"/>
                  </a:schemeClr>
                </a:solidFill>
                <a:effectLst/>
                <a:ea typeface="Calibri"/>
                <a:cs typeface="Times New Roman"/>
              </a:rPr>
              <a:t>My Competencies</a:t>
            </a:r>
            <a:endParaRPr lang="en-US" sz="1100" dirty="0">
              <a:solidFill>
                <a:schemeClr val="accent5">
                  <a:lumMod val="75000"/>
                </a:schemeClr>
              </a:solidFill>
              <a:effectLst/>
              <a:ea typeface="Calibri"/>
              <a:cs typeface="Times New Roman"/>
            </a:endParaRPr>
          </a:p>
        </p:txBody>
      </p:sp>
      <p:sp>
        <p:nvSpPr>
          <p:cNvPr id="9" name="Text Box 4"/>
          <p:cNvSpPr txBox="1"/>
          <p:nvPr/>
        </p:nvSpPr>
        <p:spPr>
          <a:xfrm>
            <a:off x="4630387" y="1143000"/>
            <a:ext cx="1737360" cy="182880"/>
          </a:xfrm>
          <a:prstGeom prst="rect">
            <a:avLst/>
          </a:prstGeom>
          <a:solidFill>
            <a:schemeClr val="bg1"/>
          </a:solidFill>
          <a:ln w="6350">
            <a:solidFill>
              <a:schemeClr val="accent5">
                <a:lumMod val="75000"/>
              </a:schemeClr>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ctr" anchorCtr="0" forceAA="0" compatLnSpc="1">
            <a:prstTxWarp prst="textNoShape">
              <a:avLst/>
            </a:prstTxWarp>
            <a:noAutofit/>
          </a:bodyPr>
          <a:lstStyle/>
          <a:p>
            <a:pPr marL="0" marR="0" algn="ctr">
              <a:spcBef>
                <a:spcPts val="0"/>
              </a:spcBef>
              <a:spcAft>
                <a:spcPts val="0"/>
              </a:spcAft>
            </a:pPr>
            <a:r>
              <a:rPr lang="en-US" sz="1100" b="1" dirty="0">
                <a:solidFill>
                  <a:schemeClr val="accent5">
                    <a:lumMod val="75000"/>
                  </a:schemeClr>
                </a:solidFill>
                <a:effectLst/>
                <a:ea typeface="Calibri"/>
                <a:cs typeface="Times New Roman"/>
              </a:rPr>
              <a:t>My Team’s Competencies</a:t>
            </a:r>
            <a:endParaRPr lang="en-US" sz="1100" dirty="0">
              <a:solidFill>
                <a:schemeClr val="accent5">
                  <a:lumMod val="75000"/>
                </a:schemeClr>
              </a:solidFill>
              <a:effectLst/>
              <a:ea typeface="Calibri"/>
              <a:cs typeface="Times New Roman"/>
            </a:endParaRPr>
          </a:p>
        </p:txBody>
      </p:sp>
      <p:graphicFrame>
        <p:nvGraphicFramePr>
          <p:cNvPr id="26" name="Table 25"/>
          <p:cNvGraphicFramePr>
            <a:graphicFrameLocks noGrp="1"/>
          </p:cNvGraphicFramePr>
          <p:nvPr>
            <p:extLst>
              <p:ext uri="{D42A27DB-BD31-4B8C-83A1-F6EECF244321}">
                <p14:modId xmlns:p14="http://schemas.microsoft.com/office/powerpoint/2010/main" val="3690896861"/>
              </p:ext>
            </p:extLst>
          </p:nvPr>
        </p:nvGraphicFramePr>
        <p:xfrm>
          <a:off x="457200" y="4267200"/>
          <a:ext cx="8229600" cy="1010667"/>
        </p:xfrm>
        <a:graphic>
          <a:graphicData uri="http://schemas.openxmlformats.org/drawingml/2006/table">
            <a:tbl>
              <a:tblPr firstRow="1" firstCol="1" bandRow="1"/>
              <a:tblGrid>
                <a:gridCol w="700834">
                  <a:extLst>
                    <a:ext uri="{9D8B030D-6E8A-4147-A177-3AD203B41FA5}">
                      <a16:colId xmlns:a16="http://schemas.microsoft.com/office/drawing/2014/main" val="20000"/>
                    </a:ext>
                  </a:extLst>
                </a:gridCol>
                <a:gridCol w="4723246">
                  <a:extLst>
                    <a:ext uri="{9D8B030D-6E8A-4147-A177-3AD203B41FA5}">
                      <a16:colId xmlns:a16="http://schemas.microsoft.com/office/drawing/2014/main" val="20001"/>
                    </a:ext>
                  </a:extLst>
                </a:gridCol>
                <a:gridCol w="701380">
                  <a:extLst>
                    <a:ext uri="{9D8B030D-6E8A-4147-A177-3AD203B41FA5}">
                      <a16:colId xmlns:a16="http://schemas.microsoft.com/office/drawing/2014/main" val="20002"/>
                    </a:ext>
                  </a:extLst>
                </a:gridCol>
                <a:gridCol w="701380">
                  <a:extLst>
                    <a:ext uri="{9D8B030D-6E8A-4147-A177-3AD203B41FA5}">
                      <a16:colId xmlns:a16="http://schemas.microsoft.com/office/drawing/2014/main" val="20003"/>
                    </a:ext>
                  </a:extLst>
                </a:gridCol>
                <a:gridCol w="701380">
                  <a:extLst>
                    <a:ext uri="{9D8B030D-6E8A-4147-A177-3AD203B41FA5}">
                      <a16:colId xmlns:a16="http://schemas.microsoft.com/office/drawing/2014/main" val="20004"/>
                    </a:ext>
                  </a:extLst>
                </a:gridCol>
                <a:gridCol w="701380">
                  <a:extLst>
                    <a:ext uri="{9D8B030D-6E8A-4147-A177-3AD203B41FA5}">
                      <a16:colId xmlns:a16="http://schemas.microsoft.com/office/drawing/2014/main" val="20005"/>
                    </a:ext>
                  </a:extLst>
                </a:gridCol>
              </a:tblGrid>
              <a:tr h="203894">
                <a:tc rowSpan="2" gridSpan="2">
                  <a:txBody>
                    <a:bodyPr/>
                    <a:lstStyle/>
                    <a:p>
                      <a:pPr marL="0" marR="0" algn="ctr">
                        <a:spcBef>
                          <a:spcPts val="0"/>
                        </a:spcBef>
                        <a:spcAft>
                          <a:spcPts val="0"/>
                        </a:spcAft>
                      </a:pPr>
                      <a:r>
                        <a:rPr lang="en-US" sz="1100" b="1" dirty="0">
                          <a:solidFill>
                            <a:srgbClr val="404040"/>
                          </a:solidFill>
                          <a:effectLst/>
                          <a:latin typeface="Calibri"/>
                          <a:ea typeface="Calibri"/>
                          <a:cs typeface="Times New Roman"/>
                        </a:rPr>
                        <a:t>Team Members</a:t>
                      </a:r>
                      <a:endParaRPr lang="en-US" sz="1000" dirty="0">
                        <a:effectLst/>
                        <a:latin typeface="Calibri"/>
                        <a:ea typeface="Calibri"/>
                        <a:cs typeface="Times New Roman"/>
                      </a:endParaRPr>
                    </a:p>
                    <a:p>
                      <a:pPr marL="0" marR="0" algn="ctr">
                        <a:spcBef>
                          <a:spcPts val="0"/>
                        </a:spcBef>
                        <a:spcAft>
                          <a:spcPts val="0"/>
                        </a:spcAft>
                      </a:pPr>
                      <a:r>
                        <a:rPr lang="en-US" sz="300" b="1" dirty="0">
                          <a:solidFill>
                            <a:srgbClr val="404040"/>
                          </a:solidFill>
                          <a:effectLst/>
                          <a:latin typeface="Calibri"/>
                          <a:ea typeface="Calibri"/>
                          <a:cs typeface="Times New Roman"/>
                        </a:rPr>
                        <a:t> </a:t>
                      </a:r>
                      <a:endParaRPr lang="en-US" sz="1000" dirty="0">
                        <a:effectLst/>
                        <a:latin typeface="Calibri"/>
                        <a:ea typeface="Calibri"/>
                        <a:cs typeface="Times New Roman"/>
                      </a:endParaRPr>
                    </a:p>
                    <a:p>
                      <a:pPr marL="0" marR="0">
                        <a:spcBef>
                          <a:spcPts val="0"/>
                        </a:spcBef>
                        <a:spcAft>
                          <a:spcPts val="0"/>
                        </a:spcAft>
                      </a:pPr>
                      <a:r>
                        <a:rPr lang="en-US" sz="900" i="1" dirty="0">
                          <a:solidFill>
                            <a:srgbClr val="595959"/>
                          </a:solidFill>
                          <a:effectLst/>
                          <a:latin typeface="Calibri"/>
                          <a:ea typeface="Calibri"/>
                          <a:cs typeface="Times New Roman"/>
                        </a:rPr>
                        <a:t>+ Add Team Member</a:t>
                      </a:r>
                      <a:endParaRPr lang="en-US" sz="1000" dirty="0">
                        <a:effectLst/>
                        <a:latin typeface="Calibri"/>
                        <a:ea typeface="Calibri"/>
                        <a:cs typeface="Times New Roman"/>
                      </a:endParaRPr>
                    </a:p>
                    <a:p>
                      <a:pPr marL="0" marR="0" algn="ctr">
                        <a:spcBef>
                          <a:spcPts val="0"/>
                        </a:spcBef>
                        <a:spcAft>
                          <a:spcPts val="0"/>
                        </a:spcAft>
                      </a:pPr>
                      <a:r>
                        <a:rPr lang="en-US" sz="300" i="1" dirty="0">
                          <a:solidFill>
                            <a:srgbClr val="404040"/>
                          </a:solidFill>
                          <a:effectLst/>
                          <a:latin typeface="Calibri"/>
                          <a:ea typeface="Calibri"/>
                          <a:cs typeface="Times New Roman"/>
                        </a:rPr>
                        <a:t> </a:t>
                      </a:r>
                      <a:endParaRPr lang="en-US" sz="1000" dirty="0">
                        <a:effectLst/>
                        <a:latin typeface="Calibri"/>
                        <a:ea typeface="Calibri"/>
                        <a:cs typeface="Times New Roman"/>
                      </a:endParaRPr>
                    </a:p>
                  </a:txBody>
                  <a:tcPr marL="61339" marR="61339" marT="0" marB="0" anchor="ctr">
                    <a:lnL>
                      <a:noFill/>
                    </a:lnL>
                    <a:lnR w="12700" cap="flat" cmpd="sng" algn="ctr">
                      <a:solidFill>
                        <a:srgbClr val="C4BC96"/>
                      </a:solidFill>
                      <a:prstDash val="solid"/>
                      <a:round/>
                      <a:headEnd type="none" w="med" len="med"/>
                      <a:tailEnd type="none" w="med" len="med"/>
                    </a:lnR>
                    <a:lnT>
                      <a:noFill/>
                    </a:lnT>
                    <a:lnB w="12700" cap="flat" cmpd="sng" algn="ctr">
                      <a:solidFill>
                        <a:srgbClr val="C4BC96"/>
                      </a:solidFill>
                      <a:prstDash val="solid"/>
                      <a:round/>
                      <a:headEnd type="none" w="med" len="med"/>
                      <a:tailEnd type="none" w="med" len="med"/>
                    </a:lnB>
                  </a:tcPr>
                </a:tc>
                <a:tc rowSpan="2" hMerge="1">
                  <a:txBody>
                    <a:bodyPr/>
                    <a:lstStyle/>
                    <a:p>
                      <a:endParaRPr lang="en-US"/>
                    </a:p>
                  </a:txBody>
                  <a:tcPr/>
                </a:tc>
                <a:tc gridSpan="4">
                  <a:txBody>
                    <a:bodyPr/>
                    <a:lstStyle/>
                    <a:p>
                      <a:pPr marL="0" marR="0" algn="ctr">
                        <a:spcBef>
                          <a:spcPts val="0"/>
                        </a:spcBef>
                        <a:spcAft>
                          <a:spcPts val="0"/>
                        </a:spcAft>
                      </a:pPr>
                      <a:r>
                        <a:rPr lang="en-US" sz="900" b="1" dirty="0">
                          <a:solidFill>
                            <a:srgbClr val="FFFFFF"/>
                          </a:solidFill>
                          <a:effectLst/>
                          <a:latin typeface="Calibri"/>
                          <a:ea typeface="Calibri"/>
                          <a:cs typeface="Times New Roman"/>
                        </a:rPr>
                        <a:t>Competencies At or Above Targeted Proficiency</a:t>
                      </a:r>
                      <a:endParaRPr lang="en-US" sz="1000" dirty="0">
                        <a:effectLst/>
                        <a:latin typeface="Calibri"/>
                        <a:ea typeface="Calibri"/>
                        <a:cs typeface="Times New Roman"/>
                      </a:endParaRPr>
                    </a:p>
                  </a:txBody>
                  <a:tcPr marL="61339" marR="61339"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948A54"/>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03894">
                <a:tc gridSpan="2" vMerge="1">
                  <a:txBody>
                    <a:bodyPr/>
                    <a:lstStyle/>
                    <a:p>
                      <a:endParaRPr lang="en-US"/>
                    </a:p>
                  </a:txBody>
                  <a:tcPr/>
                </a:tc>
                <a:tc hMerge="1" vMerge="1">
                  <a:txBody>
                    <a:bodyPr/>
                    <a:lstStyle/>
                    <a:p>
                      <a:endParaRPr lang="en-US"/>
                    </a:p>
                  </a:txBody>
                  <a:tcPr/>
                </a:tc>
                <a:tc>
                  <a:txBody>
                    <a:bodyPr/>
                    <a:lstStyle/>
                    <a:p>
                      <a:pPr marL="0" marR="0" algn="ctr">
                        <a:spcBef>
                          <a:spcPts val="0"/>
                        </a:spcBef>
                        <a:spcAft>
                          <a:spcPts val="0"/>
                        </a:spcAft>
                      </a:pPr>
                      <a:r>
                        <a:rPr lang="en-US" sz="900" b="1">
                          <a:solidFill>
                            <a:srgbClr val="FFFFFF"/>
                          </a:solidFill>
                          <a:effectLst/>
                          <a:latin typeface="Calibri"/>
                          <a:ea typeface="Calibri"/>
                          <a:cs typeface="Times New Roman"/>
                        </a:rPr>
                        <a:t>Leadership</a:t>
                      </a:r>
                      <a:endParaRPr lang="en-US" sz="1000">
                        <a:effectLst/>
                        <a:latin typeface="Calibri"/>
                        <a:ea typeface="Calibri"/>
                        <a:cs typeface="Times New Roman"/>
                      </a:endParaRPr>
                    </a:p>
                  </a:txBody>
                  <a:tcPr marL="61339" marR="61339"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948A54"/>
                    </a:solidFill>
                  </a:tcPr>
                </a:tc>
                <a:tc>
                  <a:txBody>
                    <a:bodyPr/>
                    <a:lstStyle/>
                    <a:p>
                      <a:pPr marL="0" marR="0" algn="ctr">
                        <a:spcBef>
                          <a:spcPts val="0"/>
                        </a:spcBef>
                        <a:spcAft>
                          <a:spcPts val="0"/>
                        </a:spcAft>
                      </a:pPr>
                      <a:r>
                        <a:rPr lang="en-US" sz="900" b="1">
                          <a:solidFill>
                            <a:srgbClr val="FFFFFF"/>
                          </a:solidFill>
                          <a:effectLst/>
                          <a:latin typeface="Calibri"/>
                          <a:ea typeface="Calibri"/>
                          <a:cs typeface="Times New Roman"/>
                        </a:rPr>
                        <a:t>General</a:t>
                      </a:r>
                      <a:endParaRPr lang="en-US" sz="1000">
                        <a:effectLst/>
                        <a:latin typeface="Calibri"/>
                        <a:ea typeface="Calibri"/>
                        <a:cs typeface="Times New Roman"/>
                      </a:endParaRPr>
                    </a:p>
                  </a:txBody>
                  <a:tcPr marL="61339" marR="61339"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948A54"/>
                    </a:solidFill>
                  </a:tcPr>
                </a:tc>
                <a:tc>
                  <a:txBody>
                    <a:bodyPr/>
                    <a:lstStyle/>
                    <a:p>
                      <a:pPr marL="0" marR="0" algn="ctr">
                        <a:spcBef>
                          <a:spcPts val="0"/>
                        </a:spcBef>
                        <a:spcAft>
                          <a:spcPts val="0"/>
                        </a:spcAft>
                      </a:pPr>
                      <a:r>
                        <a:rPr lang="en-US" sz="900" b="1">
                          <a:solidFill>
                            <a:srgbClr val="FFFFFF"/>
                          </a:solidFill>
                          <a:effectLst/>
                          <a:latin typeface="Calibri"/>
                          <a:ea typeface="Calibri"/>
                          <a:cs typeface="Times New Roman"/>
                        </a:rPr>
                        <a:t>Technical</a:t>
                      </a:r>
                      <a:endParaRPr lang="en-US" sz="1000">
                        <a:effectLst/>
                        <a:latin typeface="Calibri"/>
                        <a:ea typeface="Calibri"/>
                        <a:cs typeface="Times New Roman"/>
                      </a:endParaRPr>
                    </a:p>
                  </a:txBody>
                  <a:tcPr marL="61339" marR="61339"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948A54"/>
                    </a:solidFill>
                  </a:tcPr>
                </a:tc>
                <a:tc>
                  <a:txBody>
                    <a:bodyPr/>
                    <a:lstStyle/>
                    <a:p>
                      <a:pPr marL="0" marR="0" algn="ctr">
                        <a:spcBef>
                          <a:spcPts val="0"/>
                        </a:spcBef>
                        <a:spcAft>
                          <a:spcPts val="0"/>
                        </a:spcAft>
                      </a:pPr>
                      <a:r>
                        <a:rPr lang="en-US" sz="900" b="1">
                          <a:solidFill>
                            <a:srgbClr val="FFFFFF"/>
                          </a:solidFill>
                          <a:effectLst/>
                          <a:latin typeface="Calibri"/>
                          <a:ea typeface="Calibri"/>
                          <a:cs typeface="Times New Roman"/>
                        </a:rPr>
                        <a:t>Total</a:t>
                      </a:r>
                      <a:endParaRPr lang="en-US" sz="1000">
                        <a:effectLst/>
                        <a:latin typeface="Calibri"/>
                        <a:ea typeface="Calibri"/>
                        <a:cs typeface="Times New Roman"/>
                      </a:endParaRPr>
                    </a:p>
                  </a:txBody>
                  <a:tcPr marL="61339" marR="61339"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948A54"/>
                    </a:solidFill>
                  </a:tcPr>
                </a:tc>
                <a:extLst>
                  <a:ext uri="{0D108BD9-81ED-4DB2-BD59-A6C34878D82A}">
                    <a16:rowId xmlns:a16="http://schemas.microsoft.com/office/drawing/2014/main" val="10001"/>
                  </a:ext>
                </a:extLst>
              </a:tr>
              <a:tr h="465719">
                <a:tc>
                  <a:txBody>
                    <a:bodyPr/>
                    <a:lstStyle/>
                    <a:p>
                      <a:pPr marL="0" marR="0">
                        <a:spcBef>
                          <a:spcPts val="500"/>
                        </a:spcBef>
                        <a:spcAft>
                          <a:spcPts val="500"/>
                        </a:spcAft>
                      </a:pPr>
                      <a:endParaRPr lang="en-US" sz="1000" dirty="0">
                        <a:effectLst/>
                        <a:latin typeface="Calibri"/>
                        <a:ea typeface="Calibri"/>
                        <a:cs typeface="Times New Roman"/>
                      </a:endParaRPr>
                    </a:p>
                  </a:txBody>
                  <a:tcPr marL="61339" marR="61339" marT="0" marB="0">
                    <a:lnL>
                      <a:noFill/>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spcBef>
                          <a:spcPts val="500"/>
                        </a:spcBef>
                        <a:spcAft>
                          <a:spcPts val="500"/>
                        </a:spcAft>
                      </a:pPr>
                      <a:endParaRPr lang="en-US" sz="1000" dirty="0">
                        <a:effectLst/>
                        <a:latin typeface="Calibri"/>
                      </a:endParaRPr>
                    </a:p>
                  </a:txBody>
                  <a:tcPr marL="61339" marR="61339" marT="0" marB="0">
                    <a:lnL>
                      <a:noFill/>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595959"/>
                          </a:solidFill>
                          <a:effectLst/>
                          <a:latin typeface="Calibri"/>
                          <a:ea typeface="Calibri"/>
                          <a:cs typeface="Times New Roman"/>
                        </a:rPr>
                        <a:t>---</a:t>
                      </a:r>
                      <a:endParaRPr lang="en-US" sz="1000" dirty="0">
                        <a:effectLst/>
                        <a:latin typeface="Calibri"/>
                        <a:ea typeface="Calibri"/>
                        <a:cs typeface="Times New Roman"/>
                      </a:endParaRPr>
                    </a:p>
                  </a:txBody>
                  <a:tcPr marL="61339" marR="61339"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595959"/>
                          </a:solidFill>
                          <a:effectLst/>
                          <a:latin typeface="Calibri"/>
                          <a:ea typeface="Calibri"/>
                          <a:cs typeface="Times New Roman"/>
                        </a:rPr>
                        <a:t>---</a:t>
                      </a:r>
                      <a:endParaRPr lang="en-US" sz="1000" dirty="0">
                        <a:effectLst/>
                        <a:latin typeface="Calibri"/>
                        <a:ea typeface="Calibri"/>
                        <a:cs typeface="Times New Roman"/>
                      </a:endParaRPr>
                    </a:p>
                  </a:txBody>
                  <a:tcPr marL="61339" marR="61339"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595959"/>
                          </a:solidFill>
                          <a:effectLst/>
                          <a:latin typeface="Calibri"/>
                          <a:ea typeface="Calibri"/>
                          <a:cs typeface="Times New Roman"/>
                        </a:rPr>
                        <a:t>---</a:t>
                      </a:r>
                      <a:endParaRPr lang="en-US" sz="1000" dirty="0">
                        <a:effectLst/>
                        <a:latin typeface="Calibri"/>
                        <a:ea typeface="Calibri"/>
                        <a:cs typeface="Times New Roman"/>
                      </a:endParaRPr>
                    </a:p>
                  </a:txBody>
                  <a:tcPr marL="61339" marR="61339"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tcPr>
                </a:tc>
                <a:tc>
                  <a:txBody>
                    <a:bodyPr/>
                    <a:lstStyle/>
                    <a:p>
                      <a:pPr marL="0" marR="0" algn="ctr">
                        <a:spcBef>
                          <a:spcPts val="0"/>
                        </a:spcBef>
                        <a:spcAft>
                          <a:spcPts val="0"/>
                        </a:spcAft>
                      </a:pPr>
                      <a:r>
                        <a:rPr lang="en-US" sz="900" b="1">
                          <a:solidFill>
                            <a:srgbClr val="595959"/>
                          </a:solidFill>
                          <a:effectLst/>
                          <a:latin typeface="Calibri"/>
                          <a:ea typeface="Calibri"/>
                          <a:cs typeface="Times New Roman"/>
                        </a:rPr>
                        <a:t>---</a:t>
                      </a:r>
                      <a:endParaRPr lang="en-US" sz="1000">
                        <a:effectLst/>
                        <a:latin typeface="Calibri"/>
                        <a:ea typeface="Calibri"/>
                        <a:cs typeface="Times New Roman"/>
                      </a:endParaRPr>
                    </a:p>
                  </a:txBody>
                  <a:tcPr marL="61339" marR="61339" marT="0" marB="0" anchor="ctr">
                    <a:lnL w="12700" cap="flat" cmpd="sng" algn="ctr">
                      <a:solidFill>
                        <a:srgbClr val="C4BC96"/>
                      </a:solidFill>
                      <a:prstDash val="solid"/>
                      <a:round/>
                      <a:headEnd type="none" w="med" len="med"/>
                      <a:tailEnd type="none" w="med" len="med"/>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EEECE1"/>
                    </a:solidFill>
                  </a:tcPr>
                </a:tc>
                <a:extLst>
                  <a:ext uri="{0D108BD9-81ED-4DB2-BD59-A6C34878D82A}">
                    <a16:rowId xmlns:a16="http://schemas.microsoft.com/office/drawing/2014/main" val="10002"/>
                  </a:ext>
                </a:extLst>
              </a:tr>
              <a:tr h="136308">
                <a:tc gridSpan="2">
                  <a:txBody>
                    <a:bodyPr/>
                    <a:lstStyle/>
                    <a:p>
                      <a:pPr marL="0" marR="0">
                        <a:spcBef>
                          <a:spcPts val="500"/>
                        </a:spcBef>
                        <a:spcAft>
                          <a:spcPts val="500"/>
                        </a:spcAft>
                      </a:pPr>
                      <a:r>
                        <a:rPr lang="en-US" sz="900" b="1" dirty="0">
                          <a:solidFill>
                            <a:srgbClr val="FFFFFF"/>
                          </a:solidFill>
                          <a:effectLst/>
                          <a:latin typeface="Calibri"/>
                          <a:ea typeface="Calibri"/>
                          <a:cs typeface="Times New Roman"/>
                        </a:rPr>
                        <a:t>Overall</a:t>
                      </a:r>
                      <a:endParaRPr lang="en-US" sz="1000" dirty="0">
                        <a:effectLst/>
                        <a:latin typeface="Calibri"/>
                        <a:ea typeface="Calibri"/>
                        <a:cs typeface="Times New Roman"/>
                      </a:endParaRPr>
                    </a:p>
                  </a:txBody>
                  <a:tcPr marL="61339" marR="61339" marT="0" marB="0">
                    <a:lnL>
                      <a:noFill/>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31849B"/>
                    </a:solidFill>
                  </a:tcPr>
                </a:tc>
                <a:tc hMerge="1">
                  <a:txBody>
                    <a:bodyPr/>
                    <a:lstStyle/>
                    <a:p>
                      <a:endParaRPr lang="en-US"/>
                    </a:p>
                  </a:txBody>
                  <a:tcPr/>
                </a:tc>
                <a:tc>
                  <a:txBody>
                    <a:bodyPr/>
                    <a:lstStyle/>
                    <a:p>
                      <a:pPr marL="0" marR="0" algn="ctr">
                        <a:spcBef>
                          <a:spcPts val="0"/>
                        </a:spcBef>
                        <a:spcAft>
                          <a:spcPts val="0"/>
                        </a:spcAft>
                      </a:pPr>
                      <a:r>
                        <a:rPr lang="en-US" sz="900" b="1" dirty="0">
                          <a:solidFill>
                            <a:srgbClr val="FFFFFF"/>
                          </a:solidFill>
                          <a:effectLst/>
                          <a:latin typeface="Calibri"/>
                          <a:ea typeface="Calibri"/>
                          <a:cs typeface="Times New Roman"/>
                        </a:rPr>
                        <a:t>-- / --</a:t>
                      </a:r>
                      <a:endParaRPr lang="en-US" sz="1000" dirty="0">
                        <a:effectLst/>
                        <a:latin typeface="Calibri"/>
                        <a:ea typeface="Calibri"/>
                        <a:cs typeface="Times New Roman"/>
                      </a:endParaRPr>
                    </a:p>
                  </a:txBody>
                  <a:tcPr marL="61339" marR="61339"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31849B"/>
                    </a:solidFill>
                  </a:tcPr>
                </a:tc>
                <a:tc>
                  <a:txBody>
                    <a:bodyPr/>
                    <a:lstStyle/>
                    <a:p>
                      <a:pPr marL="0" marR="0" algn="ctr">
                        <a:spcBef>
                          <a:spcPts val="0"/>
                        </a:spcBef>
                        <a:spcAft>
                          <a:spcPts val="0"/>
                        </a:spcAft>
                      </a:pPr>
                      <a:r>
                        <a:rPr lang="en-US" sz="900" b="1" dirty="0">
                          <a:solidFill>
                            <a:srgbClr val="FFFFFF"/>
                          </a:solidFill>
                          <a:effectLst/>
                          <a:latin typeface="Calibri"/>
                          <a:ea typeface="Calibri"/>
                          <a:cs typeface="Times New Roman"/>
                        </a:rPr>
                        <a:t>-- / --</a:t>
                      </a:r>
                      <a:endParaRPr lang="en-US" sz="1000" dirty="0">
                        <a:effectLst/>
                        <a:latin typeface="Calibri"/>
                        <a:ea typeface="Calibri"/>
                        <a:cs typeface="Times New Roman"/>
                      </a:endParaRPr>
                    </a:p>
                  </a:txBody>
                  <a:tcPr marL="61339" marR="61339"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31849B"/>
                    </a:solidFill>
                  </a:tcPr>
                </a:tc>
                <a:tc>
                  <a:txBody>
                    <a:bodyPr/>
                    <a:lstStyle/>
                    <a:p>
                      <a:pPr marL="0" marR="0" algn="ctr">
                        <a:spcBef>
                          <a:spcPts val="0"/>
                        </a:spcBef>
                        <a:spcAft>
                          <a:spcPts val="0"/>
                        </a:spcAft>
                      </a:pPr>
                      <a:r>
                        <a:rPr lang="en-US" sz="900" b="1" dirty="0">
                          <a:solidFill>
                            <a:srgbClr val="FFFFFF"/>
                          </a:solidFill>
                          <a:effectLst/>
                          <a:latin typeface="Calibri"/>
                          <a:ea typeface="Calibri"/>
                          <a:cs typeface="Times New Roman"/>
                        </a:rPr>
                        <a:t>-- / --</a:t>
                      </a:r>
                      <a:endParaRPr lang="en-US" sz="1000" dirty="0">
                        <a:effectLst/>
                        <a:latin typeface="Calibri"/>
                        <a:ea typeface="Calibri"/>
                        <a:cs typeface="Times New Roman"/>
                      </a:endParaRPr>
                    </a:p>
                  </a:txBody>
                  <a:tcPr marL="61339" marR="61339"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31849B"/>
                    </a:solidFill>
                  </a:tcPr>
                </a:tc>
                <a:tc>
                  <a:txBody>
                    <a:bodyPr/>
                    <a:lstStyle/>
                    <a:p>
                      <a:pPr marL="0" marR="0" algn="ctr">
                        <a:spcBef>
                          <a:spcPts val="0"/>
                        </a:spcBef>
                        <a:spcAft>
                          <a:spcPts val="0"/>
                        </a:spcAft>
                      </a:pPr>
                      <a:r>
                        <a:rPr lang="en-US" sz="900" b="1" dirty="0">
                          <a:solidFill>
                            <a:srgbClr val="FFFFFF"/>
                          </a:solidFill>
                          <a:effectLst/>
                          <a:latin typeface="Calibri"/>
                          <a:ea typeface="Calibri"/>
                          <a:cs typeface="Times New Roman"/>
                        </a:rPr>
                        <a:t>-- / --</a:t>
                      </a:r>
                      <a:endParaRPr lang="en-US" sz="1000" dirty="0">
                        <a:effectLst/>
                        <a:latin typeface="Calibri"/>
                        <a:ea typeface="Calibri"/>
                        <a:cs typeface="Times New Roman"/>
                      </a:endParaRPr>
                    </a:p>
                  </a:txBody>
                  <a:tcPr marL="61339" marR="61339" marT="0" marB="0" anchor="ctr">
                    <a:lnL w="12700" cap="flat" cmpd="sng" algn="ctr">
                      <a:solidFill>
                        <a:srgbClr val="C4BC96"/>
                      </a:solidFill>
                      <a:prstDash val="solid"/>
                      <a:round/>
                      <a:headEnd type="none" w="med" len="med"/>
                      <a:tailEnd type="none" w="med" len="med"/>
                    </a:lnL>
                    <a:lnR>
                      <a:noFill/>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31849B"/>
                    </a:solidFill>
                  </a:tcPr>
                </a:tc>
                <a:extLst>
                  <a:ext uri="{0D108BD9-81ED-4DB2-BD59-A6C34878D82A}">
                    <a16:rowId xmlns:a16="http://schemas.microsoft.com/office/drawing/2014/main" val="10003"/>
                  </a:ext>
                </a:extLst>
              </a:tr>
            </a:tbl>
          </a:graphicData>
        </a:graphic>
      </p:graphicFrame>
      <p:sp>
        <p:nvSpPr>
          <p:cNvPr id="31" name="TextBox 30"/>
          <p:cNvSpPr txBox="1"/>
          <p:nvPr/>
        </p:nvSpPr>
        <p:spPr>
          <a:xfrm>
            <a:off x="4061315" y="6182436"/>
            <a:ext cx="1021370" cy="523220"/>
          </a:xfrm>
          <a:prstGeom prst="rect">
            <a:avLst/>
          </a:prstGeom>
          <a:noFill/>
        </p:spPr>
        <p:txBody>
          <a:bodyPr wrap="none" rtlCol="0">
            <a:spAutoFit/>
          </a:bodyPr>
          <a:lstStyle/>
          <a:p>
            <a:pPr algn="ctr"/>
            <a:r>
              <a:rPr lang="en-US" sz="1400" b="1" dirty="0">
                <a:solidFill>
                  <a:srgbClr val="CC9900"/>
                </a:solidFill>
                <a:ea typeface="Calibri"/>
                <a:cs typeface="Times New Roman"/>
                <a:sym typeface="Wingdings 3"/>
              </a:rPr>
              <a:t></a:t>
            </a:r>
            <a:endParaRPr lang="en-US" sz="1400" dirty="0">
              <a:ea typeface="Calibri"/>
              <a:cs typeface="Times New Roman"/>
            </a:endParaRPr>
          </a:p>
          <a:p>
            <a:r>
              <a:rPr lang="en-US" sz="1400" dirty="0">
                <a:solidFill>
                  <a:srgbClr val="595959"/>
                </a:solidFill>
                <a:ea typeface="Calibri"/>
                <a:cs typeface="Times New Roman"/>
              </a:rPr>
              <a:t>Back to Top</a:t>
            </a:r>
            <a:endParaRPr lang="en-US" sz="1400" dirty="0"/>
          </a:p>
        </p:txBody>
      </p:sp>
      <p:sp>
        <p:nvSpPr>
          <p:cNvPr id="10" name="TextBox 9"/>
          <p:cNvSpPr txBox="1"/>
          <p:nvPr/>
        </p:nvSpPr>
        <p:spPr>
          <a:xfrm>
            <a:off x="969379" y="524754"/>
            <a:ext cx="7205242" cy="400110"/>
          </a:xfrm>
          <a:prstGeom prst="rect">
            <a:avLst/>
          </a:prstGeom>
          <a:noFill/>
        </p:spPr>
        <p:txBody>
          <a:bodyPr wrap="none" rtlCol="0">
            <a:spAutoFit/>
          </a:bodyPr>
          <a:lstStyle/>
          <a:p>
            <a:pPr algn="ctr"/>
            <a:r>
              <a:rPr lang="en-US" sz="2000" b="1" dirty="0">
                <a:solidFill>
                  <a:srgbClr val="CC9900"/>
                </a:solidFill>
              </a:rPr>
              <a:t>Competency Exploration for Development And Readiness (CEDAR)</a:t>
            </a:r>
          </a:p>
        </p:txBody>
      </p:sp>
    </p:spTree>
    <p:extLst>
      <p:ext uri="{BB962C8B-B14F-4D97-AF65-F5344CB8AC3E}">
        <p14:creationId xmlns:p14="http://schemas.microsoft.com/office/powerpoint/2010/main" val="286491649"/>
      </p:ext>
    </p:extLst>
  </p:cSld>
  <p:clrMapOvr>
    <a:masterClrMapping/>
  </p:clrMapOvr>
  <p:transition spd="slow">
    <p:push/>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7407</TotalTime>
  <Words>6666</Words>
  <Application>Microsoft Office PowerPoint</Application>
  <PresentationFormat>On-screen Show (4:3)</PresentationFormat>
  <Paragraphs>1580</Paragraphs>
  <Slides>39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39</vt:i4>
      </vt:variant>
    </vt:vector>
  </HeadingPairs>
  <TitlesOfParts>
    <vt:vector size="42" baseType="lpstr">
      <vt:lpstr>Arial</vt:lpstr>
      <vt:lpstr>Calibri</vt:lpstr>
      <vt:lpstr>Office Theme</vt:lpstr>
      <vt:lpstr>Federal Competency Tool Prototype</vt:lpstr>
      <vt:lpstr>Supervisor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Employee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Supervisor</vt:lpstr>
      <vt:lpstr>PowerPoint Presentation</vt:lpstr>
      <vt:lpstr>PowerPoint Presentation</vt:lpstr>
      <vt:lpstr>PowerPoint Presentation</vt:lpstr>
    </vt:vector>
  </TitlesOfParts>
  <Company>Office of Personnel Management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Federal Competency Assessment Tool</dc:title>
  <dc:creator>Revelez, Valerie</dc:creator>
  <cp:lastModifiedBy>Sylvia Melena</cp:lastModifiedBy>
  <cp:revision>212</cp:revision>
  <dcterms:created xsi:type="dcterms:W3CDTF">2017-10-11T22:29:14Z</dcterms:created>
  <dcterms:modified xsi:type="dcterms:W3CDTF">2023-08-21T03:04:55Z</dcterms:modified>
</cp:coreProperties>
</file>